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84"/>
  </p:notesMasterIdLst>
  <p:sldIdLst>
    <p:sldId id="256" r:id="rId2"/>
    <p:sldId id="407" r:id="rId3"/>
    <p:sldId id="258" r:id="rId4"/>
    <p:sldId id="257" r:id="rId5"/>
    <p:sldId id="408" r:id="rId6"/>
    <p:sldId id="318" r:id="rId7"/>
    <p:sldId id="429" r:id="rId8"/>
    <p:sldId id="452" r:id="rId9"/>
    <p:sldId id="453" r:id="rId10"/>
    <p:sldId id="433" r:id="rId11"/>
    <p:sldId id="436" r:id="rId12"/>
    <p:sldId id="415" r:id="rId13"/>
    <p:sldId id="478" r:id="rId14"/>
    <p:sldId id="479" r:id="rId15"/>
    <p:sldId id="416" r:id="rId16"/>
    <p:sldId id="262" r:id="rId17"/>
    <p:sldId id="480" r:id="rId18"/>
    <p:sldId id="481" r:id="rId19"/>
    <p:sldId id="290" r:id="rId20"/>
    <p:sldId id="414" r:id="rId21"/>
    <p:sldId id="288" r:id="rId22"/>
    <p:sldId id="430" r:id="rId23"/>
    <p:sldId id="269" r:id="rId24"/>
    <p:sldId id="473" r:id="rId25"/>
    <p:sldId id="286" r:id="rId26"/>
    <p:sldId id="326" r:id="rId27"/>
    <p:sldId id="454" r:id="rId28"/>
    <p:sldId id="455" r:id="rId29"/>
    <p:sldId id="456" r:id="rId30"/>
    <p:sldId id="457" r:id="rId31"/>
    <p:sldId id="437" r:id="rId32"/>
    <p:sldId id="432" r:id="rId33"/>
    <p:sldId id="259" r:id="rId34"/>
    <p:sldId id="420" r:id="rId35"/>
    <p:sldId id="298" r:id="rId36"/>
    <p:sldId id="434" r:id="rId37"/>
    <p:sldId id="421" r:id="rId38"/>
    <p:sldId id="397" r:id="rId39"/>
    <p:sldId id="331" r:id="rId40"/>
    <p:sldId id="422" r:id="rId41"/>
    <p:sldId id="439" r:id="rId42"/>
    <p:sldId id="443" r:id="rId43"/>
    <p:sldId id="305" r:id="rId44"/>
    <p:sldId id="382" r:id="rId45"/>
    <p:sldId id="441" r:id="rId46"/>
    <p:sldId id="442" r:id="rId47"/>
    <p:sldId id="449" r:id="rId48"/>
    <p:sldId id="450" r:id="rId49"/>
    <p:sldId id="448" r:id="rId50"/>
    <p:sldId id="444" r:id="rId51"/>
    <p:sldId id="485" r:id="rId52"/>
    <p:sldId id="401" r:id="rId53"/>
    <p:sldId id="458" r:id="rId54"/>
    <p:sldId id="344" r:id="rId55"/>
    <p:sldId id="412" r:id="rId56"/>
    <p:sldId id="419" r:id="rId57"/>
    <p:sldId id="320" r:id="rId58"/>
    <p:sldId id="462" r:id="rId59"/>
    <p:sldId id="418" r:id="rId60"/>
    <p:sldId id="440" r:id="rId61"/>
    <p:sldId id="451" r:id="rId62"/>
    <p:sldId id="445" r:id="rId63"/>
    <p:sldId id="446" r:id="rId64"/>
    <p:sldId id="277" r:id="rId65"/>
    <p:sldId id="287" r:id="rId66"/>
    <p:sldId id="467" r:id="rId67"/>
    <p:sldId id="475" r:id="rId68"/>
    <p:sldId id="476" r:id="rId69"/>
    <p:sldId id="477" r:id="rId70"/>
    <p:sldId id="468" r:id="rId71"/>
    <p:sldId id="469" r:id="rId72"/>
    <p:sldId id="263" r:id="rId73"/>
    <p:sldId id="264" r:id="rId74"/>
    <p:sldId id="265" r:id="rId75"/>
    <p:sldId id="275" r:id="rId76"/>
    <p:sldId id="279" r:id="rId77"/>
    <p:sldId id="482" r:id="rId78"/>
    <p:sldId id="483" r:id="rId79"/>
    <p:sldId id="484" r:id="rId80"/>
    <p:sldId id="435" r:id="rId81"/>
    <p:sldId id="427" r:id="rId82"/>
    <p:sldId id="474" r:id="rId83"/>
  </p:sldIdLst>
  <p:sldSz cx="18288000" cy="10287000"/>
  <p:notesSz cx="6858000" cy="9144000"/>
  <p:embeddedFontLst>
    <p:embeddedFont>
      <p:font typeface="Book Antiqua" panose="02040602050305030304" pitchFamily="18" charset="0"/>
      <p:regular r:id="rId85"/>
      <p:bold r:id="rId86"/>
      <p:italic r:id="rId87"/>
      <p:boldItalic r:id="rId88"/>
    </p:embeddedFont>
    <p:embeddedFont>
      <p:font typeface="DM Sans" pitchFamily="2" charset="0"/>
      <p:regular r:id="rId89"/>
      <p:bold r:id="rId90"/>
      <p:italic r:id="rId91"/>
      <p:boldItalic r:id="rId92"/>
    </p:embeddedFont>
    <p:embeddedFont>
      <p:font typeface="DM Serif Display" pitchFamily="2" charset="0"/>
      <p:regular r:id="rId93"/>
      <p:italic r:id="rId94"/>
    </p:embeddedFont>
    <p:embeddedFont>
      <p:font typeface="Lato" panose="020F0502020204030203" pitchFamily="34" charset="0"/>
      <p:regular r:id="rId95"/>
      <p:bold r:id="rId96"/>
      <p:italic r:id="rId97"/>
      <p:boldItalic r:id="rId98"/>
    </p:embeddedFont>
    <p:embeddedFont>
      <p:font typeface="Marykate" pitchFamily="2" charset="0"/>
      <p:regular r:id="rId99"/>
    </p:embeddedFont>
    <p:embeddedFont>
      <p:font typeface="Montserrat" panose="00000500000000000000" pitchFamily="2" charset="0"/>
      <p:regular r:id="rId100"/>
      <p:bold r:id="rId101"/>
      <p:italic r:id="rId102"/>
      <p:boldItalic r:id="rId103"/>
    </p:embeddedFont>
    <p:embeddedFont>
      <p:font typeface="Peace Sans" panose="02000505040000020004" pitchFamily="50" charset="0"/>
      <p:regular r:id="rId10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06" autoAdjust="0"/>
    <p:restoredTop sz="83916" autoAdjust="0"/>
  </p:normalViewPr>
  <p:slideViewPr>
    <p:cSldViewPr>
      <p:cViewPr>
        <p:scale>
          <a:sx n="60" d="100"/>
          <a:sy n="60" d="100"/>
        </p:scale>
        <p:origin x="528" y="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font" Target="fonts/font5.fntdata"/><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8.fntdata"/><Relationship Id="rId5" Type="http://schemas.openxmlformats.org/officeDocument/2006/relationships/slide" Target="slides/slide4.xml"/><Relationship Id="rId90" Type="http://schemas.openxmlformats.org/officeDocument/2006/relationships/font" Target="fonts/font6.fntdata"/><Relationship Id="rId95" Type="http://schemas.openxmlformats.org/officeDocument/2006/relationships/font" Target="fonts/font11.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font" Target="fonts/font1.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19.fntdata"/><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4.fntdata"/><Relationship Id="rId91" Type="http://schemas.openxmlformats.org/officeDocument/2006/relationships/font" Target="fonts/font7.fntdata"/><Relationship Id="rId96"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2.fntdata"/><Relationship Id="rId94" Type="http://schemas.openxmlformats.org/officeDocument/2006/relationships/font" Target="fonts/font10.fntdata"/><Relationship Id="rId99" Type="http://schemas.openxmlformats.org/officeDocument/2006/relationships/font" Target="fonts/font15.fntdata"/><Relationship Id="rId10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3.fntdata"/><Relationship Id="rId104" Type="http://schemas.openxmlformats.org/officeDocument/2006/relationships/font" Target="fonts/font20.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8.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3.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6.fntdata"/><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9.fntdata"/><Relationship Id="rId98" Type="http://schemas.openxmlformats.org/officeDocument/2006/relationships/font" Target="fonts/font14.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DC561F-E682-4256-9B1A-328CEFB425B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379766E9-53B3-4947-B1AC-C547A93E57C6}">
      <dgm:prSet custT="1"/>
      <dgm:spPr/>
      <dgm:t>
        <a:bodyPr/>
        <a:lstStyle/>
        <a:p>
          <a:r>
            <a:rPr lang="en-US" sz="4000" dirty="0"/>
            <a:t>Heteronormative </a:t>
          </a:r>
        </a:p>
      </dgm:t>
    </dgm:pt>
    <dgm:pt modelId="{E6CEFF9E-FDC2-4740-AA56-88AE5456A451}" type="parTrans" cxnId="{0E983166-3624-490F-90E9-3D154F8DA538}">
      <dgm:prSet/>
      <dgm:spPr/>
      <dgm:t>
        <a:bodyPr/>
        <a:lstStyle/>
        <a:p>
          <a:endParaRPr lang="en-US"/>
        </a:p>
      </dgm:t>
    </dgm:pt>
    <dgm:pt modelId="{FE48E4BE-BCC6-4880-B339-1EA132439037}" type="sibTrans" cxnId="{0E983166-3624-490F-90E9-3D154F8DA538}">
      <dgm:prSet/>
      <dgm:spPr/>
      <dgm:t>
        <a:bodyPr/>
        <a:lstStyle/>
        <a:p>
          <a:endParaRPr lang="en-US"/>
        </a:p>
      </dgm:t>
    </dgm:pt>
    <dgm:pt modelId="{679F8818-89CB-4D4A-A312-8AFCA4B282E8}">
      <dgm:prSet custT="1"/>
      <dgm:spPr/>
      <dgm:t>
        <a:bodyPr/>
        <a:lstStyle/>
        <a:p>
          <a:r>
            <a:rPr lang="en-US" sz="4000"/>
            <a:t>Cisnormative </a:t>
          </a:r>
        </a:p>
      </dgm:t>
    </dgm:pt>
    <dgm:pt modelId="{7D2DD635-9CD9-4F25-A13D-9D08B31008FC}" type="parTrans" cxnId="{AC3BB526-95A6-430D-9789-93377C3E3B98}">
      <dgm:prSet/>
      <dgm:spPr/>
      <dgm:t>
        <a:bodyPr/>
        <a:lstStyle/>
        <a:p>
          <a:endParaRPr lang="en-US"/>
        </a:p>
      </dgm:t>
    </dgm:pt>
    <dgm:pt modelId="{04D38DA5-3E97-4C17-9EE0-5D32C972249D}" type="sibTrans" cxnId="{AC3BB526-95A6-430D-9789-93377C3E3B98}">
      <dgm:prSet/>
      <dgm:spPr/>
      <dgm:t>
        <a:bodyPr/>
        <a:lstStyle/>
        <a:p>
          <a:endParaRPr lang="en-US"/>
        </a:p>
      </dgm:t>
    </dgm:pt>
    <dgm:pt modelId="{B5EE3FA0-8BD5-4135-AC81-4283DF357F1C}">
      <dgm:prSet custT="1"/>
      <dgm:spPr/>
      <dgm:t>
        <a:bodyPr/>
        <a:lstStyle/>
        <a:p>
          <a:r>
            <a:rPr lang="en-US" sz="4000"/>
            <a:t>Heterosexism </a:t>
          </a:r>
        </a:p>
      </dgm:t>
    </dgm:pt>
    <dgm:pt modelId="{3A700025-FA1B-4B7B-A84E-54F2975D8320}" type="parTrans" cxnId="{3CF8B872-0BA6-41CA-B043-9F21A4873CA9}">
      <dgm:prSet/>
      <dgm:spPr/>
      <dgm:t>
        <a:bodyPr/>
        <a:lstStyle/>
        <a:p>
          <a:endParaRPr lang="en-US"/>
        </a:p>
      </dgm:t>
    </dgm:pt>
    <dgm:pt modelId="{125E2B4C-E492-43D5-A7CA-308ED56F2BE0}" type="sibTrans" cxnId="{3CF8B872-0BA6-41CA-B043-9F21A4873CA9}">
      <dgm:prSet/>
      <dgm:spPr/>
      <dgm:t>
        <a:bodyPr/>
        <a:lstStyle/>
        <a:p>
          <a:endParaRPr lang="en-US"/>
        </a:p>
      </dgm:t>
    </dgm:pt>
    <dgm:pt modelId="{63D38EF6-976F-4B93-9939-930358EEB449}">
      <dgm:prSet custT="1"/>
      <dgm:spPr/>
      <dgm:t>
        <a:bodyPr/>
        <a:lstStyle/>
        <a:p>
          <a:r>
            <a:rPr lang="en-US" sz="4000"/>
            <a:t>Cissexism</a:t>
          </a:r>
        </a:p>
      </dgm:t>
    </dgm:pt>
    <dgm:pt modelId="{ECB7BF5C-070F-44E2-A8FD-DC752394DBA7}" type="parTrans" cxnId="{29F27F4D-6EEB-4DAB-BDAD-B97C56C32A2F}">
      <dgm:prSet/>
      <dgm:spPr/>
      <dgm:t>
        <a:bodyPr/>
        <a:lstStyle/>
        <a:p>
          <a:endParaRPr lang="en-US"/>
        </a:p>
      </dgm:t>
    </dgm:pt>
    <dgm:pt modelId="{1E2903AF-35BB-4A4E-AF80-23DB7E079CAE}" type="sibTrans" cxnId="{29F27F4D-6EEB-4DAB-BDAD-B97C56C32A2F}">
      <dgm:prSet/>
      <dgm:spPr/>
      <dgm:t>
        <a:bodyPr/>
        <a:lstStyle/>
        <a:p>
          <a:endParaRPr lang="en-US"/>
        </a:p>
      </dgm:t>
    </dgm:pt>
    <dgm:pt modelId="{9EECD9B6-AB9C-4FC2-9670-0C297F0342B5}">
      <dgm:prSet custT="1"/>
      <dgm:spPr/>
      <dgm:t>
        <a:bodyPr/>
        <a:lstStyle/>
        <a:p>
          <a:r>
            <a:rPr lang="en-US" sz="4000"/>
            <a:t>Homoprejudice/phobia/misia</a:t>
          </a:r>
        </a:p>
      </dgm:t>
    </dgm:pt>
    <dgm:pt modelId="{47AFC130-67E6-4C97-B0E3-CFA24B82793C}" type="parTrans" cxnId="{9F9D124C-BC88-4192-9136-7E581CE2D3D2}">
      <dgm:prSet/>
      <dgm:spPr/>
      <dgm:t>
        <a:bodyPr/>
        <a:lstStyle/>
        <a:p>
          <a:endParaRPr lang="en-US"/>
        </a:p>
      </dgm:t>
    </dgm:pt>
    <dgm:pt modelId="{0D625418-8461-4945-BD0F-3B921A93E91D}" type="sibTrans" cxnId="{9F9D124C-BC88-4192-9136-7E581CE2D3D2}">
      <dgm:prSet/>
      <dgm:spPr/>
      <dgm:t>
        <a:bodyPr/>
        <a:lstStyle/>
        <a:p>
          <a:endParaRPr lang="en-US"/>
        </a:p>
      </dgm:t>
    </dgm:pt>
    <dgm:pt modelId="{B895ACF2-82B7-4CF1-BE5F-62B1DCF3DA5F}">
      <dgm:prSet custT="1"/>
      <dgm:spPr/>
      <dgm:t>
        <a:bodyPr/>
        <a:lstStyle/>
        <a:p>
          <a:r>
            <a:rPr lang="en-US" sz="4000"/>
            <a:t>Biphobia</a:t>
          </a:r>
        </a:p>
      </dgm:t>
    </dgm:pt>
    <dgm:pt modelId="{3CA00181-1E40-49E5-9A07-3D73E4D9002E}" type="parTrans" cxnId="{12A4CEBF-8A08-4DE9-92E4-3D756F3F8FDA}">
      <dgm:prSet/>
      <dgm:spPr/>
      <dgm:t>
        <a:bodyPr/>
        <a:lstStyle/>
        <a:p>
          <a:endParaRPr lang="en-US"/>
        </a:p>
      </dgm:t>
    </dgm:pt>
    <dgm:pt modelId="{44709C9A-07F0-4828-AC61-27B5194A3625}" type="sibTrans" cxnId="{12A4CEBF-8A08-4DE9-92E4-3D756F3F8FDA}">
      <dgm:prSet/>
      <dgm:spPr/>
      <dgm:t>
        <a:bodyPr/>
        <a:lstStyle/>
        <a:p>
          <a:endParaRPr lang="en-US"/>
        </a:p>
      </dgm:t>
    </dgm:pt>
    <dgm:pt modelId="{0BAEA3A1-67E6-4F3F-9993-BC07BEED1281}">
      <dgm:prSet custT="1"/>
      <dgm:spPr/>
      <dgm:t>
        <a:bodyPr/>
        <a:lstStyle/>
        <a:p>
          <a:r>
            <a:rPr lang="en-US" sz="4000" dirty="0"/>
            <a:t>Transmisia</a:t>
          </a:r>
        </a:p>
      </dgm:t>
    </dgm:pt>
    <dgm:pt modelId="{DF6FC069-31E6-4720-80D9-0AB8D9128C9E}" type="parTrans" cxnId="{93D174B1-5124-44F5-8F5D-371CB4545DCF}">
      <dgm:prSet/>
      <dgm:spPr/>
      <dgm:t>
        <a:bodyPr/>
        <a:lstStyle/>
        <a:p>
          <a:endParaRPr lang="en-US"/>
        </a:p>
      </dgm:t>
    </dgm:pt>
    <dgm:pt modelId="{433FAD8A-9618-4FB8-8281-05A773A26502}" type="sibTrans" cxnId="{93D174B1-5124-44F5-8F5D-371CB4545DCF}">
      <dgm:prSet/>
      <dgm:spPr/>
      <dgm:t>
        <a:bodyPr/>
        <a:lstStyle/>
        <a:p>
          <a:endParaRPr lang="en-US"/>
        </a:p>
      </dgm:t>
    </dgm:pt>
    <dgm:pt modelId="{F9B320CC-939A-49FC-BA99-CEB36552A4F7}">
      <dgm:prSet custT="1"/>
      <dgm:spPr/>
      <dgm:t>
        <a:bodyPr/>
        <a:lstStyle/>
        <a:p>
          <a:r>
            <a:rPr lang="en-US" sz="4000"/>
            <a:t>Homonegativity*</a:t>
          </a:r>
        </a:p>
      </dgm:t>
    </dgm:pt>
    <dgm:pt modelId="{8F62D37C-51ED-438B-8328-0B683B7C0AD7}" type="parTrans" cxnId="{B4E82367-9AC1-4C18-92E9-5EF89C6B563F}">
      <dgm:prSet/>
      <dgm:spPr/>
      <dgm:t>
        <a:bodyPr/>
        <a:lstStyle/>
        <a:p>
          <a:endParaRPr lang="en-US"/>
        </a:p>
      </dgm:t>
    </dgm:pt>
    <dgm:pt modelId="{F595B4D3-E8E1-4224-923D-D3F5A357ED7E}" type="sibTrans" cxnId="{B4E82367-9AC1-4C18-92E9-5EF89C6B563F}">
      <dgm:prSet/>
      <dgm:spPr/>
      <dgm:t>
        <a:bodyPr/>
        <a:lstStyle/>
        <a:p>
          <a:endParaRPr lang="en-US"/>
        </a:p>
      </dgm:t>
    </dgm:pt>
    <dgm:pt modelId="{5FC50275-A684-47A1-A7EF-D16E658AFC4E}">
      <dgm:prSet custT="1"/>
      <dgm:spPr/>
      <dgm:t>
        <a:bodyPr/>
        <a:lstStyle/>
        <a:p>
          <a:r>
            <a:rPr lang="en-US" sz="4000"/>
            <a:t>Transnegativity*</a:t>
          </a:r>
        </a:p>
      </dgm:t>
    </dgm:pt>
    <dgm:pt modelId="{7A397F42-6D42-432E-B5E8-CC4886A8CE6F}" type="parTrans" cxnId="{6F1A5FD9-7420-421F-B30F-4CA28EBDB62C}">
      <dgm:prSet/>
      <dgm:spPr/>
      <dgm:t>
        <a:bodyPr/>
        <a:lstStyle/>
        <a:p>
          <a:endParaRPr lang="en-US"/>
        </a:p>
      </dgm:t>
    </dgm:pt>
    <dgm:pt modelId="{5FF13BE6-D668-4508-AE8F-04A8509896A5}" type="sibTrans" cxnId="{6F1A5FD9-7420-421F-B30F-4CA28EBDB62C}">
      <dgm:prSet/>
      <dgm:spPr/>
      <dgm:t>
        <a:bodyPr/>
        <a:lstStyle/>
        <a:p>
          <a:endParaRPr lang="en-US"/>
        </a:p>
      </dgm:t>
    </dgm:pt>
    <dgm:pt modelId="{489A508E-6325-4DF2-825B-CBBF0B8EEE71}" type="pres">
      <dgm:prSet presAssocID="{08DC561F-E682-4256-9B1A-328CEFB425B4}" presName="diagram" presStyleCnt="0">
        <dgm:presLayoutVars>
          <dgm:dir/>
          <dgm:resizeHandles val="exact"/>
        </dgm:presLayoutVars>
      </dgm:prSet>
      <dgm:spPr/>
    </dgm:pt>
    <dgm:pt modelId="{92BF484F-35C2-4C66-BD9F-B40EA2F7A4C4}" type="pres">
      <dgm:prSet presAssocID="{379766E9-53B3-4947-B1AC-C547A93E57C6}" presName="node" presStyleLbl="node1" presStyleIdx="0" presStyleCnt="9">
        <dgm:presLayoutVars>
          <dgm:bulletEnabled val="1"/>
        </dgm:presLayoutVars>
      </dgm:prSet>
      <dgm:spPr/>
    </dgm:pt>
    <dgm:pt modelId="{7394A8CE-4CB0-4691-A9F2-F55004FD4FB9}" type="pres">
      <dgm:prSet presAssocID="{FE48E4BE-BCC6-4880-B339-1EA132439037}" presName="sibTrans" presStyleCnt="0"/>
      <dgm:spPr/>
    </dgm:pt>
    <dgm:pt modelId="{B18CCFB4-52ED-419F-8FD8-6E85A443A691}" type="pres">
      <dgm:prSet presAssocID="{679F8818-89CB-4D4A-A312-8AFCA4B282E8}" presName="node" presStyleLbl="node1" presStyleIdx="1" presStyleCnt="9">
        <dgm:presLayoutVars>
          <dgm:bulletEnabled val="1"/>
        </dgm:presLayoutVars>
      </dgm:prSet>
      <dgm:spPr/>
    </dgm:pt>
    <dgm:pt modelId="{63285D94-629B-4988-92C3-1BAB17C15109}" type="pres">
      <dgm:prSet presAssocID="{04D38DA5-3E97-4C17-9EE0-5D32C972249D}" presName="sibTrans" presStyleCnt="0"/>
      <dgm:spPr/>
    </dgm:pt>
    <dgm:pt modelId="{AC7E50FC-CCFD-4167-84A9-E6565BD1375F}" type="pres">
      <dgm:prSet presAssocID="{B5EE3FA0-8BD5-4135-AC81-4283DF357F1C}" presName="node" presStyleLbl="node1" presStyleIdx="2" presStyleCnt="9">
        <dgm:presLayoutVars>
          <dgm:bulletEnabled val="1"/>
        </dgm:presLayoutVars>
      </dgm:prSet>
      <dgm:spPr/>
    </dgm:pt>
    <dgm:pt modelId="{3599FBBB-C65F-4A3D-BE59-7F807D18D759}" type="pres">
      <dgm:prSet presAssocID="{125E2B4C-E492-43D5-A7CA-308ED56F2BE0}" presName="sibTrans" presStyleCnt="0"/>
      <dgm:spPr/>
    </dgm:pt>
    <dgm:pt modelId="{F4E12472-509A-4B69-8AE0-004B8E794D8E}" type="pres">
      <dgm:prSet presAssocID="{63D38EF6-976F-4B93-9939-930358EEB449}" presName="node" presStyleLbl="node1" presStyleIdx="3" presStyleCnt="9">
        <dgm:presLayoutVars>
          <dgm:bulletEnabled val="1"/>
        </dgm:presLayoutVars>
      </dgm:prSet>
      <dgm:spPr/>
    </dgm:pt>
    <dgm:pt modelId="{0931D3AD-9DD8-4654-B3A6-08A4DC11DDE8}" type="pres">
      <dgm:prSet presAssocID="{1E2903AF-35BB-4A4E-AF80-23DB7E079CAE}" presName="sibTrans" presStyleCnt="0"/>
      <dgm:spPr/>
    </dgm:pt>
    <dgm:pt modelId="{D605032C-D163-4765-997A-DAFDD2C2DEB5}" type="pres">
      <dgm:prSet presAssocID="{9EECD9B6-AB9C-4FC2-9670-0C297F0342B5}" presName="node" presStyleLbl="node1" presStyleIdx="4" presStyleCnt="9">
        <dgm:presLayoutVars>
          <dgm:bulletEnabled val="1"/>
        </dgm:presLayoutVars>
      </dgm:prSet>
      <dgm:spPr/>
    </dgm:pt>
    <dgm:pt modelId="{F5D31D3C-124D-4D5C-A498-BDCF5277612A}" type="pres">
      <dgm:prSet presAssocID="{0D625418-8461-4945-BD0F-3B921A93E91D}" presName="sibTrans" presStyleCnt="0"/>
      <dgm:spPr/>
    </dgm:pt>
    <dgm:pt modelId="{AC05BE3D-A59A-4F2F-A435-1D8FB0199232}" type="pres">
      <dgm:prSet presAssocID="{B895ACF2-82B7-4CF1-BE5F-62B1DCF3DA5F}" presName="node" presStyleLbl="node1" presStyleIdx="5" presStyleCnt="9">
        <dgm:presLayoutVars>
          <dgm:bulletEnabled val="1"/>
        </dgm:presLayoutVars>
      </dgm:prSet>
      <dgm:spPr/>
    </dgm:pt>
    <dgm:pt modelId="{95CB77A3-E17A-4EC3-B300-1C2EB603328F}" type="pres">
      <dgm:prSet presAssocID="{44709C9A-07F0-4828-AC61-27B5194A3625}" presName="sibTrans" presStyleCnt="0"/>
      <dgm:spPr/>
    </dgm:pt>
    <dgm:pt modelId="{D6EE7338-6443-4351-916E-9C4F947F4E97}" type="pres">
      <dgm:prSet presAssocID="{0BAEA3A1-67E6-4F3F-9993-BC07BEED1281}" presName="node" presStyleLbl="node1" presStyleIdx="6" presStyleCnt="9">
        <dgm:presLayoutVars>
          <dgm:bulletEnabled val="1"/>
        </dgm:presLayoutVars>
      </dgm:prSet>
      <dgm:spPr/>
    </dgm:pt>
    <dgm:pt modelId="{E8523693-353E-4B47-A068-F3CAB577BD81}" type="pres">
      <dgm:prSet presAssocID="{433FAD8A-9618-4FB8-8281-05A773A26502}" presName="sibTrans" presStyleCnt="0"/>
      <dgm:spPr/>
    </dgm:pt>
    <dgm:pt modelId="{E338C0E7-87CF-47A5-9F9C-63A88644EF1F}" type="pres">
      <dgm:prSet presAssocID="{F9B320CC-939A-49FC-BA99-CEB36552A4F7}" presName="node" presStyleLbl="node1" presStyleIdx="7" presStyleCnt="9">
        <dgm:presLayoutVars>
          <dgm:bulletEnabled val="1"/>
        </dgm:presLayoutVars>
      </dgm:prSet>
      <dgm:spPr/>
    </dgm:pt>
    <dgm:pt modelId="{B3ED4148-EFB4-4C5E-A647-609BBDCDF646}" type="pres">
      <dgm:prSet presAssocID="{F595B4D3-E8E1-4224-923D-D3F5A357ED7E}" presName="sibTrans" presStyleCnt="0"/>
      <dgm:spPr/>
    </dgm:pt>
    <dgm:pt modelId="{E29B845B-240B-4BF8-A371-1CA3FD9750FB}" type="pres">
      <dgm:prSet presAssocID="{5FC50275-A684-47A1-A7EF-D16E658AFC4E}" presName="node" presStyleLbl="node1" presStyleIdx="8" presStyleCnt="9">
        <dgm:presLayoutVars>
          <dgm:bulletEnabled val="1"/>
        </dgm:presLayoutVars>
      </dgm:prSet>
      <dgm:spPr/>
    </dgm:pt>
  </dgm:ptLst>
  <dgm:cxnLst>
    <dgm:cxn modelId="{221FB11F-1B1F-4895-BD0B-19565334409A}" type="presOf" srcId="{63D38EF6-976F-4B93-9939-930358EEB449}" destId="{F4E12472-509A-4B69-8AE0-004B8E794D8E}" srcOrd="0" destOrd="0" presId="urn:microsoft.com/office/officeart/2005/8/layout/default"/>
    <dgm:cxn modelId="{8B55D320-E115-4EC8-8095-5C386F1E6F24}" type="presOf" srcId="{08DC561F-E682-4256-9B1A-328CEFB425B4}" destId="{489A508E-6325-4DF2-825B-CBBF0B8EEE71}" srcOrd="0" destOrd="0" presId="urn:microsoft.com/office/officeart/2005/8/layout/default"/>
    <dgm:cxn modelId="{AC3BB526-95A6-430D-9789-93377C3E3B98}" srcId="{08DC561F-E682-4256-9B1A-328CEFB425B4}" destId="{679F8818-89CB-4D4A-A312-8AFCA4B282E8}" srcOrd="1" destOrd="0" parTransId="{7D2DD635-9CD9-4F25-A13D-9D08B31008FC}" sibTransId="{04D38DA5-3E97-4C17-9EE0-5D32C972249D}"/>
    <dgm:cxn modelId="{E2E77E30-938B-4E79-BBB3-C1762DFB1A19}" type="presOf" srcId="{5FC50275-A684-47A1-A7EF-D16E658AFC4E}" destId="{E29B845B-240B-4BF8-A371-1CA3FD9750FB}" srcOrd="0" destOrd="0" presId="urn:microsoft.com/office/officeart/2005/8/layout/default"/>
    <dgm:cxn modelId="{B5CA9230-EEF5-4187-9254-47739103E330}" type="presOf" srcId="{9EECD9B6-AB9C-4FC2-9670-0C297F0342B5}" destId="{D605032C-D163-4765-997A-DAFDD2C2DEB5}" srcOrd="0" destOrd="0" presId="urn:microsoft.com/office/officeart/2005/8/layout/default"/>
    <dgm:cxn modelId="{3273F35F-548F-4A64-A45D-5DB2DB55B224}" type="presOf" srcId="{0BAEA3A1-67E6-4F3F-9993-BC07BEED1281}" destId="{D6EE7338-6443-4351-916E-9C4F947F4E97}" srcOrd="0" destOrd="0" presId="urn:microsoft.com/office/officeart/2005/8/layout/default"/>
    <dgm:cxn modelId="{0E983166-3624-490F-90E9-3D154F8DA538}" srcId="{08DC561F-E682-4256-9B1A-328CEFB425B4}" destId="{379766E9-53B3-4947-B1AC-C547A93E57C6}" srcOrd="0" destOrd="0" parTransId="{E6CEFF9E-FDC2-4740-AA56-88AE5456A451}" sibTransId="{FE48E4BE-BCC6-4880-B339-1EA132439037}"/>
    <dgm:cxn modelId="{8083AC46-08FE-41A4-AA71-82198502DDD7}" type="presOf" srcId="{379766E9-53B3-4947-B1AC-C547A93E57C6}" destId="{92BF484F-35C2-4C66-BD9F-B40EA2F7A4C4}" srcOrd="0" destOrd="0" presId="urn:microsoft.com/office/officeart/2005/8/layout/default"/>
    <dgm:cxn modelId="{B4E82367-9AC1-4C18-92E9-5EF89C6B563F}" srcId="{08DC561F-E682-4256-9B1A-328CEFB425B4}" destId="{F9B320CC-939A-49FC-BA99-CEB36552A4F7}" srcOrd="7" destOrd="0" parTransId="{8F62D37C-51ED-438B-8328-0B683B7C0AD7}" sibTransId="{F595B4D3-E8E1-4224-923D-D3F5A357ED7E}"/>
    <dgm:cxn modelId="{9F9D124C-BC88-4192-9136-7E581CE2D3D2}" srcId="{08DC561F-E682-4256-9B1A-328CEFB425B4}" destId="{9EECD9B6-AB9C-4FC2-9670-0C297F0342B5}" srcOrd="4" destOrd="0" parTransId="{47AFC130-67E6-4C97-B0E3-CFA24B82793C}" sibTransId="{0D625418-8461-4945-BD0F-3B921A93E91D}"/>
    <dgm:cxn modelId="{29F27F4D-6EEB-4DAB-BDAD-B97C56C32A2F}" srcId="{08DC561F-E682-4256-9B1A-328CEFB425B4}" destId="{63D38EF6-976F-4B93-9939-930358EEB449}" srcOrd="3" destOrd="0" parTransId="{ECB7BF5C-070F-44E2-A8FD-DC752394DBA7}" sibTransId="{1E2903AF-35BB-4A4E-AF80-23DB7E079CAE}"/>
    <dgm:cxn modelId="{3FC7504F-FE04-4BDB-AD20-D999E7CF6BD0}" type="presOf" srcId="{B5EE3FA0-8BD5-4135-AC81-4283DF357F1C}" destId="{AC7E50FC-CCFD-4167-84A9-E6565BD1375F}" srcOrd="0" destOrd="0" presId="urn:microsoft.com/office/officeart/2005/8/layout/default"/>
    <dgm:cxn modelId="{3CF8B872-0BA6-41CA-B043-9F21A4873CA9}" srcId="{08DC561F-E682-4256-9B1A-328CEFB425B4}" destId="{B5EE3FA0-8BD5-4135-AC81-4283DF357F1C}" srcOrd="2" destOrd="0" parTransId="{3A700025-FA1B-4B7B-A84E-54F2975D8320}" sibTransId="{125E2B4C-E492-43D5-A7CA-308ED56F2BE0}"/>
    <dgm:cxn modelId="{3558F053-84CD-465F-BB6D-52B5B0E70D1E}" type="presOf" srcId="{679F8818-89CB-4D4A-A312-8AFCA4B282E8}" destId="{B18CCFB4-52ED-419F-8FD8-6E85A443A691}" srcOrd="0" destOrd="0" presId="urn:microsoft.com/office/officeart/2005/8/layout/default"/>
    <dgm:cxn modelId="{0FFB8175-675D-47DF-993B-46126C691AEE}" type="presOf" srcId="{F9B320CC-939A-49FC-BA99-CEB36552A4F7}" destId="{E338C0E7-87CF-47A5-9F9C-63A88644EF1F}" srcOrd="0" destOrd="0" presId="urn:microsoft.com/office/officeart/2005/8/layout/default"/>
    <dgm:cxn modelId="{93D174B1-5124-44F5-8F5D-371CB4545DCF}" srcId="{08DC561F-E682-4256-9B1A-328CEFB425B4}" destId="{0BAEA3A1-67E6-4F3F-9993-BC07BEED1281}" srcOrd="6" destOrd="0" parTransId="{DF6FC069-31E6-4720-80D9-0AB8D9128C9E}" sibTransId="{433FAD8A-9618-4FB8-8281-05A773A26502}"/>
    <dgm:cxn modelId="{12A4CEBF-8A08-4DE9-92E4-3D756F3F8FDA}" srcId="{08DC561F-E682-4256-9B1A-328CEFB425B4}" destId="{B895ACF2-82B7-4CF1-BE5F-62B1DCF3DA5F}" srcOrd="5" destOrd="0" parTransId="{3CA00181-1E40-49E5-9A07-3D73E4D9002E}" sibTransId="{44709C9A-07F0-4828-AC61-27B5194A3625}"/>
    <dgm:cxn modelId="{6F1A5FD9-7420-421F-B30F-4CA28EBDB62C}" srcId="{08DC561F-E682-4256-9B1A-328CEFB425B4}" destId="{5FC50275-A684-47A1-A7EF-D16E658AFC4E}" srcOrd="8" destOrd="0" parTransId="{7A397F42-6D42-432E-B5E8-CC4886A8CE6F}" sibTransId="{5FF13BE6-D668-4508-AE8F-04A8509896A5}"/>
    <dgm:cxn modelId="{0E1C05DF-ACE6-45D1-9F13-CE30E491EE52}" type="presOf" srcId="{B895ACF2-82B7-4CF1-BE5F-62B1DCF3DA5F}" destId="{AC05BE3D-A59A-4F2F-A435-1D8FB0199232}" srcOrd="0" destOrd="0" presId="urn:microsoft.com/office/officeart/2005/8/layout/default"/>
    <dgm:cxn modelId="{99A8026A-C9F8-486D-9CB9-2D4928ED3355}" type="presParOf" srcId="{489A508E-6325-4DF2-825B-CBBF0B8EEE71}" destId="{92BF484F-35C2-4C66-BD9F-B40EA2F7A4C4}" srcOrd="0" destOrd="0" presId="urn:microsoft.com/office/officeart/2005/8/layout/default"/>
    <dgm:cxn modelId="{4ECA8FC6-F05B-4337-BBA1-35A465E032B3}" type="presParOf" srcId="{489A508E-6325-4DF2-825B-CBBF0B8EEE71}" destId="{7394A8CE-4CB0-4691-A9F2-F55004FD4FB9}" srcOrd="1" destOrd="0" presId="urn:microsoft.com/office/officeart/2005/8/layout/default"/>
    <dgm:cxn modelId="{41438276-1A5C-4C62-8A08-5417EAC529C2}" type="presParOf" srcId="{489A508E-6325-4DF2-825B-CBBF0B8EEE71}" destId="{B18CCFB4-52ED-419F-8FD8-6E85A443A691}" srcOrd="2" destOrd="0" presId="urn:microsoft.com/office/officeart/2005/8/layout/default"/>
    <dgm:cxn modelId="{6E01F58B-BBFC-4DEB-9984-99252DE35D2A}" type="presParOf" srcId="{489A508E-6325-4DF2-825B-CBBF0B8EEE71}" destId="{63285D94-629B-4988-92C3-1BAB17C15109}" srcOrd="3" destOrd="0" presId="urn:microsoft.com/office/officeart/2005/8/layout/default"/>
    <dgm:cxn modelId="{73DF64A2-35CE-415F-AF9A-AC31F7821491}" type="presParOf" srcId="{489A508E-6325-4DF2-825B-CBBF0B8EEE71}" destId="{AC7E50FC-CCFD-4167-84A9-E6565BD1375F}" srcOrd="4" destOrd="0" presId="urn:microsoft.com/office/officeart/2005/8/layout/default"/>
    <dgm:cxn modelId="{0F5E0914-2CEC-4C5F-9622-3C658A4037DC}" type="presParOf" srcId="{489A508E-6325-4DF2-825B-CBBF0B8EEE71}" destId="{3599FBBB-C65F-4A3D-BE59-7F807D18D759}" srcOrd="5" destOrd="0" presId="urn:microsoft.com/office/officeart/2005/8/layout/default"/>
    <dgm:cxn modelId="{EC98ABA6-9E81-41E2-A35B-653551E38703}" type="presParOf" srcId="{489A508E-6325-4DF2-825B-CBBF0B8EEE71}" destId="{F4E12472-509A-4B69-8AE0-004B8E794D8E}" srcOrd="6" destOrd="0" presId="urn:microsoft.com/office/officeart/2005/8/layout/default"/>
    <dgm:cxn modelId="{16E80B9C-35E0-4862-8C11-E25DA5D1A995}" type="presParOf" srcId="{489A508E-6325-4DF2-825B-CBBF0B8EEE71}" destId="{0931D3AD-9DD8-4654-B3A6-08A4DC11DDE8}" srcOrd="7" destOrd="0" presId="urn:microsoft.com/office/officeart/2005/8/layout/default"/>
    <dgm:cxn modelId="{9B920F38-9844-4C4B-ABB2-818F1085647C}" type="presParOf" srcId="{489A508E-6325-4DF2-825B-CBBF0B8EEE71}" destId="{D605032C-D163-4765-997A-DAFDD2C2DEB5}" srcOrd="8" destOrd="0" presId="urn:microsoft.com/office/officeart/2005/8/layout/default"/>
    <dgm:cxn modelId="{8D9240E7-9C56-4DB3-A9B1-D570E0DE9880}" type="presParOf" srcId="{489A508E-6325-4DF2-825B-CBBF0B8EEE71}" destId="{F5D31D3C-124D-4D5C-A498-BDCF5277612A}" srcOrd="9" destOrd="0" presId="urn:microsoft.com/office/officeart/2005/8/layout/default"/>
    <dgm:cxn modelId="{CEA564EB-C7CE-48AE-AA24-B25759F05AC4}" type="presParOf" srcId="{489A508E-6325-4DF2-825B-CBBF0B8EEE71}" destId="{AC05BE3D-A59A-4F2F-A435-1D8FB0199232}" srcOrd="10" destOrd="0" presId="urn:microsoft.com/office/officeart/2005/8/layout/default"/>
    <dgm:cxn modelId="{37C14641-5CDC-4FF6-A939-FC939E7D83C3}" type="presParOf" srcId="{489A508E-6325-4DF2-825B-CBBF0B8EEE71}" destId="{95CB77A3-E17A-4EC3-B300-1C2EB603328F}" srcOrd="11" destOrd="0" presId="urn:microsoft.com/office/officeart/2005/8/layout/default"/>
    <dgm:cxn modelId="{C7CE21B2-324B-4959-90C1-BE3CB2FA4060}" type="presParOf" srcId="{489A508E-6325-4DF2-825B-CBBF0B8EEE71}" destId="{D6EE7338-6443-4351-916E-9C4F947F4E97}" srcOrd="12" destOrd="0" presId="urn:microsoft.com/office/officeart/2005/8/layout/default"/>
    <dgm:cxn modelId="{8A05F8CB-B382-4F5A-B2F8-03AFCBCB278A}" type="presParOf" srcId="{489A508E-6325-4DF2-825B-CBBF0B8EEE71}" destId="{E8523693-353E-4B47-A068-F3CAB577BD81}" srcOrd="13" destOrd="0" presId="urn:microsoft.com/office/officeart/2005/8/layout/default"/>
    <dgm:cxn modelId="{E7FF43CF-9B67-4B59-B644-6F588927275C}" type="presParOf" srcId="{489A508E-6325-4DF2-825B-CBBF0B8EEE71}" destId="{E338C0E7-87CF-47A5-9F9C-63A88644EF1F}" srcOrd="14" destOrd="0" presId="urn:microsoft.com/office/officeart/2005/8/layout/default"/>
    <dgm:cxn modelId="{B4B97B9A-71C1-42DE-AA3B-CBFFB381BF5B}" type="presParOf" srcId="{489A508E-6325-4DF2-825B-CBBF0B8EEE71}" destId="{B3ED4148-EFB4-4C5E-A647-609BBDCDF646}" srcOrd="15" destOrd="0" presId="urn:microsoft.com/office/officeart/2005/8/layout/default"/>
    <dgm:cxn modelId="{5AE3E2C2-6D28-4CF5-A5EC-D5C7A2C54242}" type="presParOf" srcId="{489A508E-6325-4DF2-825B-CBBF0B8EEE71}" destId="{E29B845B-240B-4BF8-A371-1CA3FD9750FB}"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E09E0F-D40D-4248-BC3A-4E37506BE0EA}"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02C17F4D-6DF9-47E5-AD78-720F1EF0C4FC}">
      <dgm:prSet/>
      <dgm:spPr/>
      <dgm:t>
        <a:bodyPr/>
        <a:lstStyle/>
        <a:p>
          <a:r>
            <a:rPr lang="en-US"/>
            <a:t>Bullying, harassment, physical safety, and discrimination</a:t>
          </a:r>
        </a:p>
      </dgm:t>
    </dgm:pt>
    <dgm:pt modelId="{543A797F-7D65-4A11-B388-4D7EF0D606FA}" type="parTrans" cxnId="{9B7E0E47-F18B-4821-BCC2-DCEC4C166FD2}">
      <dgm:prSet/>
      <dgm:spPr/>
      <dgm:t>
        <a:bodyPr/>
        <a:lstStyle/>
        <a:p>
          <a:endParaRPr lang="en-US" sz="1800"/>
        </a:p>
      </dgm:t>
    </dgm:pt>
    <dgm:pt modelId="{70ACF8AC-974C-428A-B706-5FEC0E6E905C}" type="sibTrans" cxnId="{9B7E0E47-F18B-4821-BCC2-DCEC4C166FD2}">
      <dgm:prSet/>
      <dgm:spPr/>
      <dgm:t>
        <a:bodyPr/>
        <a:lstStyle/>
        <a:p>
          <a:endParaRPr lang="en-US"/>
        </a:p>
      </dgm:t>
    </dgm:pt>
    <dgm:pt modelId="{CF6B3358-933C-42D5-A636-CE6C0E12A884}">
      <dgm:prSet/>
      <dgm:spPr/>
      <dgm:t>
        <a:bodyPr/>
        <a:lstStyle/>
        <a:p>
          <a:r>
            <a:rPr lang="en-US"/>
            <a:t>Intentional, clear policies; clear policies for reacting to discrimination </a:t>
          </a:r>
        </a:p>
      </dgm:t>
    </dgm:pt>
    <dgm:pt modelId="{7C6E49A5-C454-4BD8-85F6-2473536FD7F6}" type="parTrans" cxnId="{61C9CB5A-9A6E-43F0-A6E4-0E9EDF9E81E9}">
      <dgm:prSet/>
      <dgm:spPr/>
      <dgm:t>
        <a:bodyPr/>
        <a:lstStyle/>
        <a:p>
          <a:endParaRPr lang="en-US" sz="1800"/>
        </a:p>
      </dgm:t>
    </dgm:pt>
    <dgm:pt modelId="{8DEE4141-84CC-4336-BF1B-F74C462DCD1D}" type="sibTrans" cxnId="{61C9CB5A-9A6E-43F0-A6E4-0E9EDF9E81E9}">
      <dgm:prSet/>
      <dgm:spPr/>
      <dgm:t>
        <a:bodyPr/>
        <a:lstStyle/>
        <a:p>
          <a:endParaRPr lang="en-US"/>
        </a:p>
      </dgm:t>
    </dgm:pt>
    <dgm:pt modelId="{2637107D-E42D-4767-8189-7C67B9AEAD27}">
      <dgm:prSet/>
      <dgm:spPr/>
      <dgm:t>
        <a:bodyPr/>
        <a:lstStyle/>
        <a:p>
          <a:r>
            <a:rPr lang="en-US"/>
            <a:t>Dress codes</a:t>
          </a:r>
        </a:p>
      </dgm:t>
    </dgm:pt>
    <dgm:pt modelId="{EFD8B746-21C6-4AD9-AA9C-E52270EF57B9}" type="parTrans" cxnId="{97177FA3-611F-4264-9CED-C4204E5814D7}">
      <dgm:prSet/>
      <dgm:spPr/>
      <dgm:t>
        <a:bodyPr/>
        <a:lstStyle/>
        <a:p>
          <a:endParaRPr lang="en-US" sz="1800"/>
        </a:p>
      </dgm:t>
    </dgm:pt>
    <dgm:pt modelId="{D66D5FD3-6D10-452D-B327-728C6D7E917D}" type="sibTrans" cxnId="{97177FA3-611F-4264-9CED-C4204E5814D7}">
      <dgm:prSet/>
      <dgm:spPr/>
      <dgm:t>
        <a:bodyPr/>
        <a:lstStyle/>
        <a:p>
          <a:endParaRPr lang="en-US"/>
        </a:p>
      </dgm:t>
    </dgm:pt>
    <dgm:pt modelId="{21BEFD47-FFF4-4B53-86F3-DACD2A859B24}">
      <dgm:prSet/>
      <dgm:spPr/>
      <dgm:t>
        <a:bodyPr/>
        <a:lstStyle/>
        <a:p>
          <a:r>
            <a:rPr lang="en-US"/>
            <a:t>Inclusive and Just</a:t>
          </a:r>
        </a:p>
      </dgm:t>
    </dgm:pt>
    <dgm:pt modelId="{EFE11199-2450-46C5-BEC1-03E1077ED48C}" type="parTrans" cxnId="{3C2EF9DA-9EB7-41F0-8DAA-86E5E847493E}">
      <dgm:prSet/>
      <dgm:spPr/>
      <dgm:t>
        <a:bodyPr/>
        <a:lstStyle/>
        <a:p>
          <a:endParaRPr lang="en-US" sz="1800"/>
        </a:p>
      </dgm:t>
    </dgm:pt>
    <dgm:pt modelId="{EEA75388-7C51-489A-A8E4-E677591398A0}" type="sibTrans" cxnId="{3C2EF9DA-9EB7-41F0-8DAA-86E5E847493E}">
      <dgm:prSet/>
      <dgm:spPr/>
      <dgm:t>
        <a:bodyPr/>
        <a:lstStyle/>
        <a:p>
          <a:endParaRPr lang="en-US"/>
        </a:p>
      </dgm:t>
    </dgm:pt>
    <dgm:pt modelId="{0CF2E3DF-B9F8-4132-96EF-3A1CDCEF3945}">
      <dgm:prSet/>
      <dgm:spPr/>
      <dgm:t>
        <a:bodyPr/>
        <a:lstStyle/>
        <a:p>
          <a:r>
            <a:rPr lang="en-US"/>
            <a:t>Toilets/bathrooms and locker rooms</a:t>
          </a:r>
        </a:p>
      </dgm:t>
    </dgm:pt>
    <dgm:pt modelId="{B0BFEC6F-F5EF-4D7B-B918-25D7435CAE27}" type="parTrans" cxnId="{46DDBC57-0741-49F2-A2DB-E39BC2EF879A}">
      <dgm:prSet/>
      <dgm:spPr/>
      <dgm:t>
        <a:bodyPr/>
        <a:lstStyle/>
        <a:p>
          <a:endParaRPr lang="en-US" sz="1800"/>
        </a:p>
      </dgm:t>
    </dgm:pt>
    <dgm:pt modelId="{BF1E71C4-43D7-443C-A5DB-575CDC3BD020}" type="sibTrans" cxnId="{46DDBC57-0741-49F2-A2DB-E39BC2EF879A}">
      <dgm:prSet/>
      <dgm:spPr/>
      <dgm:t>
        <a:bodyPr/>
        <a:lstStyle/>
        <a:p>
          <a:endParaRPr lang="en-US"/>
        </a:p>
      </dgm:t>
    </dgm:pt>
    <dgm:pt modelId="{F72860A5-509D-48A7-9E52-D225A626FDCF}">
      <dgm:prSet/>
      <dgm:spPr/>
      <dgm:t>
        <a:bodyPr/>
        <a:lstStyle/>
        <a:p>
          <a:r>
            <a:rPr lang="en-US"/>
            <a:t>‘All Gender’ Restrooms; Individual facilities </a:t>
          </a:r>
        </a:p>
      </dgm:t>
    </dgm:pt>
    <dgm:pt modelId="{90033865-66F8-47DA-96AA-62324AC348DD}" type="parTrans" cxnId="{0A562D37-61FA-409B-AC49-54F59AC10C31}">
      <dgm:prSet/>
      <dgm:spPr/>
      <dgm:t>
        <a:bodyPr/>
        <a:lstStyle/>
        <a:p>
          <a:endParaRPr lang="en-US" sz="1800"/>
        </a:p>
      </dgm:t>
    </dgm:pt>
    <dgm:pt modelId="{57745777-3142-4B9B-A039-55BF2BA4420E}" type="sibTrans" cxnId="{0A562D37-61FA-409B-AC49-54F59AC10C31}">
      <dgm:prSet/>
      <dgm:spPr/>
      <dgm:t>
        <a:bodyPr/>
        <a:lstStyle/>
        <a:p>
          <a:endParaRPr lang="en-US"/>
        </a:p>
      </dgm:t>
    </dgm:pt>
    <dgm:pt modelId="{1C63F2A9-F2A0-4818-9B95-6C33FDF8B248}">
      <dgm:prSet/>
      <dgm:spPr/>
      <dgm:t>
        <a:bodyPr/>
        <a:lstStyle/>
        <a:p>
          <a:r>
            <a:rPr lang="en-US"/>
            <a:t>School camps</a:t>
          </a:r>
        </a:p>
      </dgm:t>
    </dgm:pt>
    <dgm:pt modelId="{DE45579D-5EE1-4938-A8F7-89342D54DC12}" type="parTrans" cxnId="{34D8DA2F-0D3A-462A-A982-DF066EFDD346}">
      <dgm:prSet/>
      <dgm:spPr/>
      <dgm:t>
        <a:bodyPr/>
        <a:lstStyle/>
        <a:p>
          <a:endParaRPr lang="en-US" sz="1800"/>
        </a:p>
      </dgm:t>
    </dgm:pt>
    <dgm:pt modelId="{3F06AA84-5609-4259-B2E6-5D8F63DACF9F}" type="sibTrans" cxnId="{34D8DA2F-0D3A-462A-A982-DF066EFDD346}">
      <dgm:prSet/>
      <dgm:spPr/>
      <dgm:t>
        <a:bodyPr/>
        <a:lstStyle/>
        <a:p>
          <a:endParaRPr lang="en-US"/>
        </a:p>
      </dgm:t>
    </dgm:pt>
    <dgm:pt modelId="{D7EAF179-5AAE-4C97-AAA0-AFD6E91CF150}">
      <dgm:prSet/>
      <dgm:spPr/>
      <dgm:t>
        <a:bodyPr/>
        <a:lstStyle/>
        <a:p>
          <a:r>
            <a:rPr lang="en-US"/>
            <a:t>Consult GE youth re: options for sleeping arrangements </a:t>
          </a:r>
        </a:p>
      </dgm:t>
    </dgm:pt>
    <dgm:pt modelId="{EB3A7840-F2ED-48B7-A93A-F7DC5D5751DC}" type="parTrans" cxnId="{A932F2EA-1049-49F2-97BF-12BB36913CD7}">
      <dgm:prSet/>
      <dgm:spPr/>
      <dgm:t>
        <a:bodyPr/>
        <a:lstStyle/>
        <a:p>
          <a:endParaRPr lang="en-US" sz="1800"/>
        </a:p>
      </dgm:t>
    </dgm:pt>
    <dgm:pt modelId="{C1D540DA-7246-4653-9416-27BB0521D54D}" type="sibTrans" cxnId="{A932F2EA-1049-49F2-97BF-12BB36913CD7}">
      <dgm:prSet/>
      <dgm:spPr/>
      <dgm:t>
        <a:bodyPr/>
        <a:lstStyle/>
        <a:p>
          <a:endParaRPr lang="en-US"/>
        </a:p>
      </dgm:t>
    </dgm:pt>
    <dgm:pt modelId="{9E4E35EA-0D3D-4642-9302-69FC08DAD763}">
      <dgm:prSet/>
      <dgm:spPr/>
      <dgm:t>
        <a:bodyPr/>
        <a:lstStyle/>
        <a:p>
          <a:r>
            <a:rPr lang="en-US"/>
            <a:t>Physical Education and Sports</a:t>
          </a:r>
        </a:p>
      </dgm:t>
    </dgm:pt>
    <dgm:pt modelId="{0C184A59-EB42-414A-B679-D72DBDA344FE}" type="parTrans" cxnId="{6E5BD143-E606-4D43-9201-308825779559}">
      <dgm:prSet/>
      <dgm:spPr/>
      <dgm:t>
        <a:bodyPr/>
        <a:lstStyle/>
        <a:p>
          <a:endParaRPr lang="en-US" sz="1800"/>
        </a:p>
      </dgm:t>
    </dgm:pt>
    <dgm:pt modelId="{059ECC7E-1D3C-42BC-A03A-F53CAB8B4FB1}" type="sibTrans" cxnId="{6E5BD143-E606-4D43-9201-308825779559}">
      <dgm:prSet/>
      <dgm:spPr/>
      <dgm:t>
        <a:bodyPr/>
        <a:lstStyle/>
        <a:p>
          <a:endParaRPr lang="en-US"/>
        </a:p>
      </dgm:t>
    </dgm:pt>
    <dgm:pt modelId="{12AFBC1D-01DC-4208-8E32-E0865846DBB0}">
      <dgm:prSet/>
      <dgm:spPr/>
      <dgm:t>
        <a:bodyPr/>
        <a:lstStyle/>
        <a:p>
          <a:r>
            <a:rPr lang="en-US"/>
            <a:t>According to affirmed gender</a:t>
          </a:r>
        </a:p>
      </dgm:t>
    </dgm:pt>
    <dgm:pt modelId="{D671232A-135E-4562-A3A2-7C86D28FBB3D}" type="parTrans" cxnId="{620A76CB-C9B8-4487-ADC7-62C024C7AC33}">
      <dgm:prSet/>
      <dgm:spPr/>
      <dgm:t>
        <a:bodyPr/>
        <a:lstStyle/>
        <a:p>
          <a:endParaRPr lang="en-US" sz="1800"/>
        </a:p>
      </dgm:t>
    </dgm:pt>
    <dgm:pt modelId="{0E975655-6FF8-4CD5-8438-9DF0864DDA4C}" type="sibTrans" cxnId="{620A76CB-C9B8-4487-ADC7-62C024C7AC33}">
      <dgm:prSet/>
      <dgm:spPr/>
      <dgm:t>
        <a:bodyPr/>
        <a:lstStyle/>
        <a:p>
          <a:endParaRPr lang="en-US"/>
        </a:p>
      </dgm:t>
    </dgm:pt>
    <dgm:pt modelId="{17519D75-1F86-46FA-926C-5A195426366C}">
      <dgm:prSet/>
      <dgm:spPr/>
      <dgm:t>
        <a:bodyPr/>
        <a:lstStyle/>
        <a:p>
          <a:r>
            <a:rPr lang="en-US"/>
            <a:t>Music</a:t>
          </a:r>
        </a:p>
      </dgm:t>
    </dgm:pt>
    <dgm:pt modelId="{A4D3A1C2-4473-4BB0-9138-015178FC583C}" type="parTrans" cxnId="{A841A6AE-08E6-4415-85BF-9131DA315A11}">
      <dgm:prSet/>
      <dgm:spPr/>
      <dgm:t>
        <a:bodyPr/>
        <a:lstStyle/>
        <a:p>
          <a:endParaRPr lang="en-US" sz="1800"/>
        </a:p>
      </dgm:t>
    </dgm:pt>
    <dgm:pt modelId="{647B5339-9EF9-4F86-B373-F348ED6B108C}" type="sibTrans" cxnId="{A841A6AE-08E6-4415-85BF-9131DA315A11}">
      <dgm:prSet/>
      <dgm:spPr/>
      <dgm:t>
        <a:bodyPr/>
        <a:lstStyle/>
        <a:p>
          <a:endParaRPr lang="en-US"/>
        </a:p>
      </dgm:t>
    </dgm:pt>
    <dgm:pt modelId="{895EE457-2CA8-49BF-9323-0B10D803F234}">
      <dgm:prSet/>
      <dgm:spPr/>
      <dgm:t>
        <a:bodyPr/>
        <a:lstStyle/>
        <a:p>
          <a:r>
            <a:rPr lang="en-US"/>
            <a:t>Music part vs. gendered language</a:t>
          </a:r>
        </a:p>
      </dgm:t>
    </dgm:pt>
    <dgm:pt modelId="{63C62197-000F-4B7D-B224-B47E3FF93D5F}" type="parTrans" cxnId="{8B0BFF17-5728-44C1-80FB-14FD9FEC1C5F}">
      <dgm:prSet/>
      <dgm:spPr/>
      <dgm:t>
        <a:bodyPr/>
        <a:lstStyle/>
        <a:p>
          <a:endParaRPr lang="en-US" sz="1800"/>
        </a:p>
      </dgm:t>
    </dgm:pt>
    <dgm:pt modelId="{3D4AD764-C0C6-4D37-9F34-CE683A03548C}" type="sibTrans" cxnId="{8B0BFF17-5728-44C1-80FB-14FD9FEC1C5F}">
      <dgm:prSet/>
      <dgm:spPr/>
      <dgm:t>
        <a:bodyPr/>
        <a:lstStyle/>
        <a:p>
          <a:endParaRPr lang="en-US"/>
        </a:p>
      </dgm:t>
    </dgm:pt>
    <dgm:pt modelId="{951A47B7-8B82-4480-89B2-EC1519CC4B20}" type="pres">
      <dgm:prSet presAssocID="{4EE09E0F-D40D-4248-BC3A-4E37506BE0EA}" presName="vert0" presStyleCnt="0">
        <dgm:presLayoutVars>
          <dgm:dir/>
          <dgm:animOne val="branch"/>
          <dgm:animLvl val="lvl"/>
        </dgm:presLayoutVars>
      </dgm:prSet>
      <dgm:spPr/>
    </dgm:pt>
    <dgm:pt modelId="{597D5378-7E88-48FE-8A8E-DA2A415AF3D3}" type="pres">
      <dgm:prSet presAssocID="{02C17F4D-6DF9-47E5-AD78-720F1EF0C4FC}" presName="thickLine" presStyleLbl="alignNode1" presStyleIdx="0" presStyleCnt="6"/>
      <dgm:spPr/>
    </dgm:pt>
    <dgm:pt modelId="{58119B1D-C5E2-4B2E-AB2E-DBCD58E65010}" type="pres">
      <dgm:prSet presAssocID="{02C17F4D-6DF9-47E5-AD78-720F1EF0C4FC}" presName="horz1" presStyleCnt="0"/>
      <dgm:spPr/>
    </dgm:pt>
    <dgm:pt modelId="{4FEC32B2-0CD8-46C5-8952-C37B25E4B607}" type="pres">
      <dgm:prSet presAssocID="{02C17F4D-6DF9-47E5-AD78-720F1EF0C4FC}" presName="tx1" presStyleLbl="revTx" presStyleIdx="0" presStyleCnt="12"/>
      <dgm:spPr/>
    </dgm:pt>
    <dgm:pt modelId="{FFCEC2B8-7D7B-4340-A6BE-2EA7C516B4A0}" type="pres">
      <dgm:prSet presAssocID="{02C17F4D-6DF9-47E5-AD78-720F1EF0C4FC}" presName="vert1" presStyleCnt="0"/>
      <dgm:spPr/>
    </dgm:pt>
    <dgm:pt modelId="{0AF7F354-A400-4777-BB90-2FC024105E02}" type="pres">
      <dgm:prSet presAssocID="{CF6B3358-933C-42D5-A636-CE6C0E12A884}" presName="vertSpace2a" presStyleCnt="0"/>
      <dgm:spPr/>
    </dgm:pt>
    <dgm:pt modelId="{CBBC9056-E45A-4EA9-A329-686B7D9B08B6}" type="pres">
      <dgm:prSet presAssocID="{CF6B3358-933C-42D5-A636-CE6C0E12A884}" presName="horz2" presStyleCnt="0"/>
      <dgm:spPr/>
    </dgm:pt>
    <dgm:pt modelId="{7356CB2E-A750-442F-A53B-DDBB0935D534}" type="pres">
      <dgm:prSet presAssocID="{CF6B3358-933C-42D5-A636-CE6C0E12A884}" presName="horzSpace2" presStyleCnt="0"/>
      <dgm:spPr/>
    </dgm:pt>
    <dgm:pt modelId="{9560FC43-0BEC-4D92-B3B0-4CDAC2902330}" type="pres">
      <dgm:prSet presAssocID="{CF6B3358-933C-42D5-A636-CE6C0E12A884}" presName="tx2" presStyleLbl="revTx" presStyleIdx="1" presStyleCnt="12"/>
      <dgm:spPr/>
    </dgm:pt>
    <dgm:pt modelId="{534A422C-8FB9-47C9-8401-730A27409AAD}" type="pres">
      <dgm:prSet presAssocID="{CF6B3358-933C-42D5-A636-CE6C0E12A884}" presName="vert2" presStyleCnt="0"/>
      <dgm:spPr/>
    </dgm:pt>
    <dgm:pt modelId="{348BE5BF-03F1-4AE2-BCE1-6371FE66C77A}" type="pres">
      <dgm:prSet presAssocID="{CF6B3358-933C-42D5-A636-CE6C0E12A884}" presName="thinLine2b" presStyleLbl="callout" presStyleIdx="0" presStyleCnt="6"/>
      <dgm:spPr/>
    </dgm:pt>
    <dgm:pt modelId="{AC6E8D8B-6D7F-420D-A551-E394B362CAE1}" type="pres">
      <dgm:prSet presAssocID="{CF6B3358-933C-42D5-A636-CE6C0E12A884}" presName="vertSpace2b" presStyleCnt="0"/>
      <dgm:spPr/>
    </dgm:pt>
    <dgm:pt modelId="{0F8C4E80-9476-429B-B708-A291203A5BFD}" type="pres">
      <dgm:prSet presAssocID="{2637107D-E42D-4767-8189-7C67B9AEAD27}" presName="thickLine" presStyleLbl="alignNode1" presStyleIdx="1" presStyleCnt="6"/>
      <dgm:spPr/>
    </dgm:pt>
    <dgm:pt modelId="{33556F1B-31EC-4443-8677-7571AC33C710}" type="pres">
      <dgm:prSet presAssocID="{2637107D-E42D-4767-8189-7C67B9AEAD27}" presName="horz1" presStyleCnt="0"/>
      <dgm:spPr/>
    </dgm:pt>
    <dgm:pt modelId="{E7968C15-7951-490A-B6AE-435AF6D16BA1}" type="pres">
      <dgm:prSet presAssocID="{2637107D-E42D-4767-8189-7C67B9AEAD27}" presName="tx1" presStyleLbl="revTx" presStyleIdx="2" presStyleCnt="12"/>
      <dgm:spPr/>
    </dgm:pt>
    <dgm:pt modelId="{C20AB68A-CFE7-4DBE-8FA4-EA9C5FDDFE4B}" type="pres">
      <dgm:prSet presAssocID="{2637107D-E42D-4767-8189-7C67B9AEAD27}" presName="vert1" presStyleCnt="0"/>
      <dgm:spPr/>
    </dgm:pt>
    <dgm:pt modelId="{55E66086-D841-4BC7-82E1-25EB2E6FBF83}" type="pres">
      <dgm:prSet presAssocID="{21BEFD47-FFF4-4B53-86F3-DACD2A859B24}" presName="vertSpace2a" presStyleCnt="0"/>
      <dgm:spPr/>
    </dgm:pt>
    <dgm:pt modelId="{35C81554-EF94-43FB-A96A-A8E4D96B6C0F}" type="pres">
      <dgm:prSet presAssocID="{21BEFD47-FFF4-4B53-86F3-DACD2A859B24}" presName="horz2" presStyleCnt="0"/>
      <dgm:spPr/>
    </dgm:pt>
    <dgm:pt modelId="{828A85EE-B408-4C0F-93E1-182F379CDB5B}" type="pres">
      <dgm:prSet presAssocID="{21BEFD47-FFF4-4B53-86F3-DACD2A859B24}" presName="horzSpace2" presStyleCnt="0"/>
      <dgm:spPr/>
    </dgm:pt>
    <dgm:pt modelId="{21690AA9-D9E0-45B8-8A68-8C321C574448}" type="pres">
      <dgm:prSet presAssocID="{21BEFD47-FFF4-4B53-86F3-DACD2A859B24}" presName="tx2" presStyleLbl="revTx" presStyleIdx="3" presStyleCnt="12"/>
      <dgm:spPr/>
    </dgm:pt>
    <dgm:pt modelId="{B0A429F7-AD23-424D-9963-33ECE858381A}" type="pres">
      <dgm:prSet presAssocID="{21BEFD47-FFF4-4B53-86F3-DACD2A859B24}" presName="vert2" presStyleCnt="0"/>
      <dgm:spPr/>
    </dgm:pt>
    <dgm:pt modelId="{F7EAA517-4E4E-4C2E-B309-E77AB897EC53}" type="pres">
      <dgm:prSet presAssocID="{21BEFD47-FFF4-4B53-86F3-DACD2A859B24}" presName="thinLine2b" presStyleLbl="callout" presStyleIdx="1" presStyleCnt="6"/>
      <dgm:spPr/>
    </dgm:pt>
    <dgm:pt modelId="{0774B6CF-9FC2-4098-8433-3CD83E106501}" type="pres">
      <dgm:prSet presAssocID="{21BEFD47-FFF4-4B53-86F3-DACD2A859B24}" presName="vertSpace2b" presStyleCnt="0"/>
      <dgm:spPr/>
    </dgm:pt>
    <dgm:pt modelId="{39084F9D-539F-4957-A8F3-6CC450D47F08}" type="pres">
      <dgm:prSet presAssocID="{0CF2E3DF-B9F8-4132-96EF-3A1CDCEF3945}" presName="thickLine" presStyleLbl="alignNode1" presStyleIdx="2" presStyleCnt="6"/>
      <dgm:spPr/>
    </dgm:pt>
    <dgm:pt modelId="{A46D2EA6-8228-41D6-B515-FBF9183D9390}" type="pres">
      <dgm:prSet presAssocID="{0CF2E3DF-B9F8-4132-96EF-3A1CDCEF3945}" presName="horz1" presStyleCnt="0"/>
      <dgm:spPr/>
    </dgm:pt>
    <dgm:pt modelId="{ED880BBD-C2B4-47DF-B674-A2AC0A5B3865}" type="pres">
      <dgm:prSet presAssocID="{0CF2E3DF-B9F8-4132-96EF-3A1CDCEF3945}" presName="tx1" presStyleLbl="revTx" presStyleIdx="4" presStyleCnt="12"/>
      <dgm:spPr/>
    </dgm:pt>
    <dgm:pt modelId="{54A1C26E-B66C-4817-9373-A5BB7D973F96}" type="pres">
      <dgm:prSet presAssocID="{0CF2E3DF-B9F8-4132-96EF-3A1CDCEF3945}" presName="vert1" presStyleCnt="0"/>
      <dgm:spPr/>
    </dgm:pt>
    <dgm:pt modelId="{AE33FF2F-C2D9-4AE1-93B6-30EEFEF0A681}" type="pres">
      <dgm:prSet presAssocID="{F72860A5-509D-48A7-9E52-D225A626FDCF}" presName="vertSpace2a" presStyleCnt="0"/>
      <dgm:spPr/>
    </dgm:pt>
    <dgm:pt modelId="{26BF7281-2547-412B-A9B3-F1B4C778566B}" type="pres">
      <dgm:prSet presAssocID="{F72860A5-509D-48A7-9E52-D225A626FDCF}" presName="horz2" presStyleCnt="0"/>
      <dgm:spPr/>
    </dgm:pt>
    <dgm:pt modelId="{0BC3EFDD-73B6-4194-B345-3AC1150A0230}" type="pres">
      <dgm:prSet presAssocID="{F72860A5-509D-48A7-9E52-D225A626FDCF}" presName="horzSpace2" presStyleCnt="0"/>
      <dgm:spPr/>
    </dgm:pt>
    <dgm:pt modelId="{61CC75D2-C06D-4349-ADB8-84244B819AAE}" type="pres">
      <dgm:prSet presAssocID="{F72860A5-509D-48A7-9E52-D225A626FDCF}" presName="tx2" presStyleLbl="revTx" presStyleIdx="5" presStyleCnt="12"/>
      <dgm:spPr/>
    </dgm:pt>
    <dgm:pt modelId="{C38DF6C4-1FE0-4B71-BD0D-449642AA695D}" type="pres">
      <dgm:prSet presAssocID="{F72860A5-509D-48A7-9E52-D225A626FDCF}" presName="vert2" presStyleCnt="0"/>
      <dgm:spPr/>
    </dgm:pt>
    <dgm:pt modelId="{844D57C6-F9D7-4274-A3AA-D3E423054D89}" type="pres">
      <dgm:prSet presAssocID="{F72860A5-509D-48A7-9E52-D225A626FDCF}" presName="thinLine2b" presStyleLbl="callout" presStyleIdx="2" presStyleCnt="6"/>
      <dgm:spPr/>
    </dgm:pt>
    <dgm:pt modelId="{B605B7FA-ACFF-4948-83B2-1826EC06D9F6}" type="pres">
      <dgm:prSet presAssocID="{F72860A5-509D-48A7-9E52-D225A626FDCF}" presName="vertSpace2b" presStyleCnt="0"/>
      <dgm:spPr/>
    </dgm:pt>
    <dgm:pt modelId="{99CBE981-8969-46B4-8FC4-B0464659C01C}" type="pres">
      <dgm:prSet presAssocID="{1C63F2A9-F2A0-4818-9B95-6C33FDF8B248}" presName="thickLine" presStyleLbl="alignNode1" presStyleIdx="3" presStyleCnt="6"/>
      <dgm:spPr/>
    </dgm:pt>
    <dgm:pt modelId="{7F1E1774-4802-4C43-BE23-27C440E04187}" type="pres">
      <dgm:prSet presAssocID="{1C63F2A9-F2A0-4818-9B95-6C33FDF8B248}" presName="horz1" presStyleCnt="0"/>
      <dgm:spPr/>
    </dgm:pt>
    <dgm:pt modelId="{2214E416-6345-4DAE-9517-D9DC2DC5BC91}" type="pres">
      <dgm:prSet presAssocID="{1C63F2A9-F2A0-4818-9B95-6C33FDF8B248}" presName="tx1" presStyleLbl="revTx" presStyleIdx="6" presStyleCnt="12"/>
      <dgm:spPr/>
    </dgm:pt>
    <dgm:pt modelId="{5B48F2C6-ED94-4CA1-800A-76EEAD46F29B}" type="pres">
      <dgm:prSet presAssocID="{1C63F2A9-F2A0-4818-9B95-6C33FDF8B248}" presName="vert1" presStyleCnt="0"/>
      <dgm:spPr/>
    </dgm:pt>
    <dgm:pt modelId="{729283BB-4F42-4CD8-BF55-600E9CEDB918}" type="pres">
      <dgm:prSet presAssocID="{D7EAF179-5AAE-4C97-AAA0-AFD6E91CF150}" presName="vertSpace2a" presStyleCnt="0"/>
      <dgm:spPr/>
    </dgm:pt>
    <dgm:pt modelId="{0D2FDF6E-28F1-4D3B-A044-C4D40CE28E57}" type="pres">
      <dgm:prSet presAssocID="{D7EAF179-5AAE-4C97-AAA0-AFD6E91CF150}" presName="horz2" presStyleCnt="0"/>
      <dgm:spPr/>
    </dgm:pt>
    <dgm:pt modelId="{828AC082-02C3-46B0-9763-9679E6D956ED}" type="pres">
      <dgm:prSet presAssocID="{D7EAF179-5AAE-4C97-AAA0-AFD6E91CF150}" presName="horzSpace2" presStyleCnt="0"/>
      <dgm:spPr/>
    </dgm:pt>
    <dgm:pt modelId="{4BAE988A-DE8B-438C-8056-99BF72C1E704}" type="pres">
      <dgm:prSet presAssocID="{D7EAF179-5AAE-4C97-AAA0-AFD6E91CF150}" presName="tx2" presStyleLbl="revTx" presStyleIdx="7" presStyleCnt="12"/>
      <dgm:spPr/>
    </dgm:pt>
    <dgm:pt modelId="{DAB344CE-C577-4455-AED3-D1AC407F4779}" type="pres">
      <dgm:prSet presAssocID="{D7EAF179-5AAE-4C97-AAA0-AFD6E91CF150}" presName="vert2" presStyleCnt="0"/>
      <dgm:spPr/>
    </dgm:pt>
    <dgm:pt modelId="{14A2D07B-C00F-4299-AE97-CE07DD05D9C4}" type="pres">
      <dgm:prSet presAssocID="{D7EAF179-5AAE-4C97-AAA0-AFD6E91CF150}" presName="thinLine2b" presStyleLbl="callout" presStyleIdx="3" presStyleCnt="6"/>
      <dgm:spPr/>
    </dgm:pt>
    <dgm:pt modelId="{FF752CD5-2078-49B1-86D3-B8E095AF1C56}" type="pres">
      <dgm:prSet presAssocID="{D7EAF179-5AAE-4C97-AAA0-AFD6E91CF150}" presName="vertSpace2b" presStyleCnt="0"/>
      <dgm:spPr/>
    </dgm:pt>
    <dgm:pt modelId="{5607655E-5126-4A62-BCAA-5DE579162E85}" type="pres">
      <dgm:prSet presAssocID="{9E4E35EA-0D3D-4642-9302-69FC08DAD763}" presName="thickLine" presStyleLbl="alignNode1" presStyleIdx="4" presStyleCnt="6"/>
      <dgm:spPr/>
    </dgm:pt>
    <dgm:pt modelId="{B5E0C4BF-CA4F-4EB3-AE1E-EA1F39611D0E}" type="pres">
      <dgm:prSet presAssocID="{9E4E35EA-0D3D-4642-9302-69FC08DAD763}" presName="horz1" presStyleCnt="0"/>
      <dgm:spPr/>
    </dgm:pt>
    <dgm:pt modelId="{347D3540-669A-410B-984A-1D9D8ECD9E1F}" type="pres">
      <dgm:prSet presAssocID="{9E4E35EA-0D3D-4642-9302-69FC08DAD763}" presName="tx1" presStyleLbl="revTx" presStyleIdx="8" presStyleCnt="12"/>
      <dgm:spPr/>
    </dgm:pt>
    <dgm:pt modelId="{503DEDC0-A606-43A7-B151-23CF02B6A2E8}" type="pres">
      <dgm:prSet presAssocID="{9E4E35EA-0D3D-4642-9302-69FC08DAD763}" presName="vert1" presStyleCnt="0"/>
      <dgm:spPr/>
    </dgm:pt>
    <dgm:pt modelId="{8F57C675-D0A5-45B3-9E22-432B8F78CE31}" type="pres">
      <dgm:prSet presAssocID="{12AFBC1D-01DC-4208-8E32-E0865846DBB0}" presName="vertSpace2a" presStyleCnt="0"/>
      <dgm:spPr/>
    </dgm:pt>
    <dgm:pt modelId="{E92FE49F-FFC8-4ACF-A9B3-28B3A417007B}" type="pres">
      <dgm:prSet presAssocID="{12AFBC1D-01DC-4208-8E32-E0865846DBB0}" presName="horz2" presStyleCnt="0"/>
      <dgm:spPr/>
    </dgm:pt>
    <dgm:pt modelId="{531E0A2E-4E1B-419A-A484-15769062D154}" type="pres">
      <dgm:prSet presAssocID="{12AFBC1D-01DC-4208-8E32-E0865846DBB0}" presName="horzSpace2" presStyleCnt="0"/>
      <dgm:spPr/>
    </dgm:pt>
    <dgm:pt modelId="{A94FD160-4EF1-47EF-B34F-341EC819E85F}" type="pres">
      <dgm:prSet presAssocID="{12AFBC1D-01DC-4208-8E32-E0865846DBB0}" presName="tx2" presStyleLbl="revTx" presStyleIdx="9" presStyleCnt="12"/>
      <dgm:spPr/>
    </dgm:pt>
    <dgm:pt modelId="{059D6C84-569D-450A-B9FF-A4FD1441B3D2}" type="pres">
      <dgm:prSet presAssocID="{12AFBC1D-01DC-4208-8E32-E0865846DBB0}" presName="vert2" presStyleCnt="0"/>
      <dgm:spPr/>
    </dgm:pt>
    <dgm:pt modelId="{6191CD12-EC68-4670-92F4-5D9FA11BFFD4}" type="pres">
      <dgm:prSet presAssocID="{12AFBC1D-01DC-4208-8E32-E0865846DBB0}" presName="thinLine2b" presStyleLbl="callout" presStyleIdx="4" presStyleCnt="6"/>
      <dgm:spPr/>
    </dgm:pt>
    <dgm:pt modelId="{F554E96B-AAFD-4A3B-824C-51693426E771}" type="pres">
      <dgm:prSet presAssocID="{12AFBC1D-01DC-4208-8E32-E0865846DBB0}" presName="vertSpace2b" presStyleCnt="0"/>
      <dgm:spPr/>
    </dgm:pt>
    <dgm:pt modelId="{A6A28550-8CC6-4A06-970C-CCB4A3F2D254}" type="pres">
      <dgm:prSet presAssocID="{17519D75-1F86-46FA-926C-5A195426366C}" presName="thickLine" presStyleLbl="alignNode1" presStyleIdx="5" presStyleCnt="6"/>
      <dgm:spPr/>
    </dgm:pt>
    <dgm:pt modelId="{38E7155B-B313-41E3-93A0-9B2C0BB9C0E6}" type="pres">
      <dgm:prSet presAssocID="{17519D75-1F86-46FA-926C-5A195426366C}" presName="horz1" presStyleCnt="0"/>
      <dgm:spPr/>
    </dgm:pt>
    <dgm:pt modelId="{D0918D5F-9CC4-45A3-B8ED-EF72B34570AB}" type="pres">
      <dgm:prSet presAssocID="{17519D75-1F86-46FA-926C-5A195426366C}" presName="tx1" presStyleLbl="revTx" presStyleIdx="10" presStyleCnt="12"/>
      <dgm:spPr/>
    </dgm:pt>
    <dgm:pt modelId="{F7E6BD3B-D91A-4D46-A2D7-EB4F60D2EE36}" type="pres">
      <dgm:prSet presAssocID="{17519D75-1F86-46FA-926C-5A195426366C}" presName="vert1" presStyleCnt="0"/>
      <dgm:spPr/>
    </dgm:pt>
    <dgm:pt modelId="{5CF89166-92D9-45D2-A82B-E985547C921D}" type="pres">
      <dgm:prSet presAssocID="{895EE457-2CA8-49BF-9323-0B10D803F234}" presName="vertSpace2a" presStyleCnt="0"/>
      <dgm:spPr/>
    </dgm:pt>
    <dgm:pt modelId="{050D9E68-6D96-409D-8713-69450070DC1C}" type="pres">
      <dgm:prSet presAssocID="{895EE457-2CA8-49BF-9323-0B10D803F234}" presName="horz2" presStyleCnt="0"/>
      <dgm:spPr/>
    </dgm:pt>
    <dgm:pt modelId="{3D664D99-B0C8-4E87-B547-812E9F918353}" type="pres">
      <dgm:prSet presAssocID="{895EE457-2CA8-49BF-9323-0B10D803F234}" presName="horzSpace2" presStyleCnt="0"/>
      <dgm:spPr/>
    </dgm:pt>
    <dgm:pt modelId="{467FE980-CC86-4917-A81C-2B5A105D5ED8}" type="pres">
      <dgm:prSet presAssocID="{895EE457-2CA8-49BF-9323-0B10D803F234}" presName="tx2" presStyleLbl="revTx" presStyleIdx="11" presStyleCnt="12"/>
      <dgm:spPr/>
    </dgm:pt>
    <dgm:pt modelId="{C84CF021-0E19-4923-9FF9-A9F5677E1589}" type="pres">
      <dgm:prSet presAssocID="{895EE457-2CA8-49BF-9323-0B10D803F234}" presName="vert2" presStyleCnt="0"/>
      <dgm:spPr/>
    </dgm:pt>
    <dgm:pt modelId="{3788C078-9C90-4DD5-8C90-EF3CD0232FFA}" type="pres">
      <dgm:prSet presAssocID="{895EE457-2CA8-49BF-9323-0B10D803F234}" presName="thinLine2b" presStyleLbl="callout" presStyleIdx="5" presStyleCnt="6"/>
      <dgm:spPr/>
    </dgm:pt>
    <dgm:pt modelId="{A42C3CD8-A61B-40C4-B260-DBF162CB2F27}" type="pres">
      <dgm:prSet presAssocID="{895EE457-2CA8-49BF-9323-0B10D803F234}" presName="vertSpace2b" presStyleCnt="0"/>
      <dgm:spPr/>
    </dgm:pt>
  </dgm:ptLst>
  <dgm:cxnLst>
    <dgm:cxn modelId="{C3C35400-B9F5-4F66-B5D4-4BEC4D3B396D}" type="presOf" srcId="{4EE09E0F-D40D-4248-BC3A-4E37506BE0EA}" destId="{951A47B7-8B82-4480-89B2-EC1519CC4B20}" srcOrd="0" destOrd="0" presId="urn:microsoft.com/office/officeart/2008/layout/LinedList"/>
    <dgm:cxn modelId="{AD9F380A-1A80-4A51-B1A5-14991EEC8310}" type="presOf" srcId="{F72860A5-509D-48A7-9E52-D225A626FDCF}" destId="{61CC75D2-C06D-4349-ADB8-84244B819AAE}" srcOrd="0" destOrd="0" presId="urn:microsoft.com/office/officeart/2008/layout/LinedList"/>
    <dgm:cxn modelId="{8541B315-F3F8-4122-AC7C-D4EA9B347238}" type="presOf" srcId="{895EE457-2CA8-49BF-9323-0B10D803F234}" destId="{467FE980-CC86-4917-A81C-2B5A105D5ED8}" srcOrd="0" destOrd="0" presId="urn:microsoft.com/office/officeart/2008/layout/LinedList"/>
    <dgm:cxn modelId="{8B0BFF17-5728-44C1-80FB-14FD9FEC1C5F}" srcId="{17519D75-1F86-46FA-926C-5A195426366C}" destId="{895EE457-2CA8-49BF-9323-0B10D803F234}" srcOrd="0" destOrd="0" parTransId="{63C62197-000F-4B7D-B224-B47E3FF93D5F}" sibTransId="{3D4AD764-C0C6-4D37-9F34-CE683A03548C}"/>
    <dgm:cxn modelId="{403FCE1C-D7A1-46C3-910A-BACF4B457DDC}" type="presOf" srcId="{02C17F4D-6DF9-47E5-AD78-720F1EF0C4FC}" destId="{4FEC32B2-0CD8-46C5-8952-C37B25E4B607}" srcOrd="0" destOrd="0" presId="urn:microsoft.com/office/officeart/2008/layout/LinedList"/>
    <dgm:cxn modelId="{34D8DA2F-0D3A-462A-A982-DF066EFDD346}" srcId="{4EE09E0F-D40D-4248-BC3A-4E37506BE0EA}" destId="{1C63F2A9-F2A0-4818-9B95-6C33FDF8B248}" srcOrd="3" destOrd="0" parTransId="{DE45579D-5EE1-4938-A8F7-89342D54DC12}" sibTransId="{3F06AA84-5609-4259-B2E6-5D8F63DACF9F}"/>
    <dgm:cxn modelId="{F949A231-A05D-498B-8753-9FA4D7607142}" type="presOf" srcId="{CF6B3358-933C-42D5-A636-CE6C0E12A884}" destId="{9560FC43-0BEC-4D92-B3B0-4CDAC2902330}" srcOrd="0" destOrd="0" presId="urn:microsoft.com/office/officeart/2008/layout/LinedList"/>
    <dgm:cxn modelId="{39BDED34-92BE-4106-90CA-2A3D08694EAB}" type="presOf" srcId="{1C63F2A9-F2A0-4818-9B95-6C33FDF8B248}" destId="{2214E416-6345-4DAE-9517-D9DC2DC5BC91}" srcOrd="0" destOrd="0" presId="urn:microsoft.com/office/officeart/2008/layout/LinedList"/>
    <dgm:cxn modelId="{0A562D37-61FA-409B-AC49-54F59AC10C31}" srcId="{0CF2E3DF-B9F8-4132-96EF-3A1CDCEF3945}" destId="{F72860A5-509D-48A7-9E52-D225A626FDCF}" srcOrd="0" destOrd="0" parTransId="{90033865-66F8-47DA-96AA-62324AC348DD}" sibTransId="{57745777-3142-4B9B-A039-55BF2BA4420E}"/>
    <dgm:cxn modelId="{6E5BD143-E606-4D43-9201-308825779559}" srcId="{4EE09E0F-D40D-4248-BC3A-4E37506BE0EA}" destId="{9E4E35EA-0D3D-4642-9302-69FC08DAD763}" srcOrd="4" destOrd="0" parTransId="{0C184A59-EB42-414A-B679-D72DBDA344FE}" sibTransId="{059ECC7E-1D3C-42BC-A03A-F53CAB8B4FB1}"/>
    <dgm:cxn modelId="{9B7E0E47-F18B-4821-BCC2-DCEC4C166FD2}" srcId="{4EE09E0F-D40D-4248-BC3A-4E37506BE0EA}" destId="{02C17F4D-6DF9-47E5-AD78-720F1EF0C4FC}" srcOrd="0" destOrd="0" parTransId="{543A797F-7D65-4A11-B388-4D7EF0D606FA}" sibTransId="{70ACF8AC-974C-428A-B706-5FEC0E6E905C}"/>
    <dgm:cxn modelId="{D42C4168-61FC-479A-82D0-1AAAA51EE688}" type="presOf" srcId="{21BEFD47-FFF4-4B53-86F3-DACD2A859B24}" destId="{21690AA9-D9E0-45B8-8A68-8C321C574448}" srcOrd="0" destOrd="0" presId="urn:microsoft.com/office/officeart/2008/layout/LinedList"/>
    <dgm:cxn modelId="{FE30C970-B27F-44C8-BE54-5F1E704540F0}" type="presOf" srcId="{9E4E35EA-0D3D-4642-9302-69FC08DAD763}" destId="{347D3540-669A-410B-984A-1D9D8ECD9E1F}" srcOrd="0" destOrd="0" presId="urn:microsoft.com/office/officeart/2008/layout/LinedList"/>
    <dgm:cxn modelId="{46DDBC57-0741-49F2-A2DB-E39BC2EF879A}" srcId="{4EE09E0F-D40D-4248-BC3A-4E37506BE0EA}" destId="{0CF2E3DF-B9F8-4132-96EF-3A1CDCEF3945}" srcOrd="2" destOrd="0" parTransId="{B0BFEC6F-F5EF-4D7B-B918-25D7435CAE27}" sibTransId="{BF1E71C4-43D7-443C-A5DB-575CDC3BD020}"/>
    <dgm:cxn modelId="{3C92007A-C336-4599-BE7E-1BF873C4A334}" type="presOf" srcId="{12AFBC1D-01DC-4208-8E32-E0865846DBB0}" destId="{A94FD160-4EF1-47EF-B34F-341EC819E85F}" srcOrd="0" destOrd="0" presId="urn:microsoft.com/office/officeart/2008/layout/LinedList"/>
    <dgm:cxn modelId="{61C9CB5A-9A6E-43F0-A6E4-0E9EDF9E81E9}" srcId="{02C17F4D-6DF9-47E5-AD78-720F1EF0C4FC}" destId="{CF6B3358-933C-42D5-A636-CE6C0E12A884}" srcOrd="0" destOrd="0" parTransId="{7C6E49A5-C454-4BD8-85F6-2473536FD7F6}" sibTransId="{8DEE4141-84CC-4336-BF1B-F74C462DCD1D}"/>
    <dgm:cxn modelId="{6DCA3B81-1C9B-423A-B144-3869BF62CF33}" type="presOf" srcId="{D7EAF179-5AAE-4C97-AAA0-AFD6E91CF150}" destId="{4BAE988A-DE8B-438C-8056-99BF72C1E704}" srcOrd="0" destOrd="0" presId="urn:microsoft.com/office/officeart/2008/layout/LinedList"/>
    <dgm:cxn modelId="{5F136592-F8BE-4057-87D9-4CAB5ECEAD24}" type="presOf" srcId="{0CF2E3DF-B9F8-4132-96EF-3A1CDCEF3945}" destId="{ED880BBD-C2B4-47DF-B674-A2AC0A5B3865}" srcOrd="0" destOrd="0" presId="urn:microsoft.com/office/officeart/2008/layout/LinedList"/>
    <dgm:cxn modelId="{97177FA3-611F-4264-9CED-C4204E5814D7}" srcId="{4EE09E0F-D40D-4248-BC3A-4E37506BE0EA}" destId="{2637107D-E42D-4767-8189-7C67B9AEAD27}" srcOrd="1" destOrd="0" parTransId="{EFD8B746-21C6-4AD9-AA9C-E52270EF57B9}" sibTransId="{D66D5FD3-6D10-452D-B327-728C6D7E917D}"/>
    <dgm:cxn modelId="{A841A6AE-08E6-4415-85BF-9131DA315A11}" srcId="{4EE09E0F-D40D-4248-BC3A-4E37506BE0EA}" destId="{17519D75-1F86-46FA-926C-5A195426366C}" srcOrd="5" destOrd="0" parTransId="{A4D3A1C2-4473-4BB0-9138-015178FC583C}" sibTransId="{647B5339-9EF9-4F86-B373-F348ED6B108C}"/>
    <dgm:cxn modelId="{620A76CB-C9B8-4487-ADC7-62C024C7AC33}" srcId="{9E4E35EA-0D3D-4642-9302-69FC08DAD763}" destId="{12AFBC1D-01DC-4208-8E32-E0865846DBB0}" srcOrd="0" destOrd="0" parTransId="{D671232A-135E-4562-A3A2-7C86D28FBB3D}" sibTransId="{0E975655-6FF8-4CD5-8438-9DF0864DDA4C}"/>
    <dgm:cxn modelId="{3C2EF9DA-9EB7-41F0-8DAA-86E5E847493E}" srcId="{2637107D-E42D-4767-8189-7C67B9AEAD27}" destId="{21BEFD47-FFF4-4B53-86F3-DACD2A859B24}" srcOrd="0" destOrd="0" parTransId="{EFE11199-2450-46C5-BEC1-03E1077ED48C}" sibTransId="{EEA75388-7C51-489A-A8E4-E677591398A0}"/>
    <dgm:cxn modelId="{BAAF01E2-F28F-4BE7-BFE8-D9BC278D7549}" type="presOf" srcId="{17519D75-1F86-46FA-926C-5A195426366C}" destId="{D0918D5F-9CC4-45A3-B8ED-EF72B34570AB}" srcOrd="0" destOrd="0" presId="urn:microsoft.com/office/officeart/2008/layout/LinedList"/>
    <dgm:cxn modelId="{A932F2EA-1049-49F2-97BF-12BB36913CD7}" srcId="{1C63F2A9-F2A0-4818-9B95-6C33FDF8B248}" destId="{D7EAF179-5AAE-4C97-AAA0-AFD6E91CF150}" srcOrd="0" destOrd="0" parTransId="{EB3A7840-F2ED-48B7-A93A-F7DC5D5751DC}" sibTransId="{C1D540DA-7246-4653-9416-27BB0521D54D}"/>
    <dgm:cxn modelId="{B0A1A2EC-2F5D-43BC-9225-4DD615B70715}" type="presOf" srcId="{2637107D-E42D-4767-8189-7C67B9AEAD27}" destId="{E7968C15-7951-490A-B6AE-435AF6D16BA1}" srcOrd="0" destOrd="0" presId="urn:microsoft.com/office/officeart/2008/layout/LinedList"/>
    <dgm:cxn modelId="{57FEDEE8-1777-4E6A-9154-CF96F8AB7654}" type="presParOf" srcId="{951A47B7-8B82-4480-89B2-EC1519CC4B20}" destId="{597D5378-7E88-48FE-8A8E-DA2A415AF3D3}" srcOrd="0" destOrd="0" presId="urn:microsoft.com/office/officeart/2008/layout/LinedList"/>
    <dgm:cxn modelId="{685957B3-82B1-479A-88C0-C50E9014F9A1}" type="presParOf" srcId="{951A47B7-8B82-4480-89B2-EC1519CC4B20}" destId="{58119B1D-C5E2-4B2E-AB2E-DBCD58E65010}" srcOrd="1" destOrd="0" presId="urn:microsoft.com/office/officeart/2008/layout/LinedList"/>
    <dgm:cxn modelId="{19291CC4-BFEA-4A64-8D3B-267199499EBE}" type="presParOf" srcId="{58119B1D-C5E2-4B2E-AB2E-DBCD58E65010}" destId="{4FEC32B2-0CD8-46C5-8952-C37B25E4B607}" srcOrd="0" destOrd="0" presId="urn:microsoft.com/office/officeart/2008/layout/LinedList"/>
    <dgm:cxn modelId="{784277C2-BFD5-43A7-8F21-7C3872E9ACFD}" type="presParOf" srcId="{58119B1D-C5E2-4B2E-AB2E-DBCD58E65010}" destId="{FFCEC2B8-7D7B-4340-A6BE-2EA7C516B4A0}" srcOrd="1" destOrd="0" presId="urn:microsoft.com/office/officeart/2008/layout/LinedList"/>
    <dgm:cxn modelId="{F4DF8F84-06B5-4C00-8E56-0C11595DAD5A}" type="presParOf" srcId="{FFCEC2B8-7D7B-4340-A6BE-2EA7C516B4A0}" destId="{0AF7F354-A400-4777-BB90-2FC024105E02}" srcOrd="0" destOrd="0" presId="urn:microsoft.com/office/officeart/2008/layout/LinedList"/>
    <dgm:cxn modelId="{3695DCFA-CB0B-4F13-ABDF-CFEBAEADF5DC}" type="presParOf" srcId="{FFCEC2B8-7D7B-4340-A6BE-2EA7C516B4A0}" destId="{CBBC9056-E45A-4EA9-A329-686B7D9B08B6}" srcOrd="1" destOrd="0" presId="urn:microsoft.com/office/officeart/2008/layout/LinedList"/>
    <dgm:cxn modelId="{589D5352-C6D5-4E0A-88CB-DBC7C4329055}" type="presParOf" srcId="{CBBC9056-E45A-4EA9-A329-686B7D9B08B6}" destId="{7356CB2E-A750-442F-A53B-DDBB0935D534}" srcOrd="0" destOrd="0" presId="urn:microsoft.com/office/officeart/2008/layout/LinedList"/>
    <dgm:cxn modelId="{2E702B8F-D3D0-4037-8EF4-B34820797A65}" type="presParOf" srcId="{CBBC9056-E45A-4EA9-A329-686B7D9B08B6}" destId="{9560FC43-0BEC-4D92-B3B0-4CDAC2902330}" srcOrd="1" destOrd="0" presId="urn:microsoft.com/office/officeart/2008/layout/LinedList"/>
    <dgm:cxn modelId="{C197D18A-0DEA-441C-B745-F9991103C83E}" type="presParOf" srcId="{CBBC9056-E45A-4EA9-A329-686B7D9B08B6}" destId="{534A422C-8FB9-47C9-8401-730A27409AAD}" srcOrd="2" destOrd="0" presId="urn:microsoft.com/office/officeart/2008/layout/LinedList"/>
    <dgm:cxn modelId="{3B598760-1255-4C83-8557-5660EFFCA7A6}" type="presParOf" srcId="{FFCEC2B8-7D7B-4340-A6BE-2EA7C516B4A0}" destId="{348BE5BF-03F1-4AE2-BCE1-6371FE66C77A}" srcOrd="2" destOrd="0" presId="urn:microsoft.com/office/officeart/2008/layout/LinedList"/>
    <dgm:cxn modelId="{9C0BEB9D-E41D-4FAC-9577-F494C0DC367B}" type="presParOf" srcId="{FFCEC2B8-7D7B-4340-A6BE-2EA7C516B4A0}" destId="{AC6E8D8B-6D7F-420D-A551-E394B362CAE1}" srcOrd="3" destOrd="0" presId="urn:microsoft.com/office/officeart/2008/layout/LinedList"/>
    <dgm:cxn modelId="{BB0161D2-12B2-4A18-B204-4EA672FFA8FB}" type="presParOf" srcId="{951A47B7-8B82-4480-89B2-EC1519CC4B20}" destId="{0F8C4E80-9476-429B-B708-A291203A5BFD}" srcOrd="2" destOrd="0" presId="urn:microsoft.com/office/officeart/2008/layout/LinedList"/>
    <dgm:cxn modelId="{4FABAEF8-4EBC-4C7B-A4DC-BC9E55F6A52C}" type="presParOf" srcId="{951A47B7-8B82-4480-89B2-EC1519CC4B20}" destId="{33556F1B-31EC-4443-8677-7571AC33C710}" srcOrd="3" destOrd="0" presId="urn:microsoft.com/office/officeart/2008/layout/LinedList"/>
    <dgm:cxn modelId="{968D7918-9769-45D9-B3ED-BF28F333DE17}" type="presParOf" srcId="{33556F1B-31EC-4443-8677-7571AC33C710}" destId="{E7968C15-7951-490A-B6AE-435AF6D16BA1}" srcOrd="0" destOrd="0" presId="urn:microsoft.com/office/officeart/2008/layout/LinedList"/>
    <dgm:cxn modelId="{5F60EC54-A314-442F-9F42-858C91CB5D5C}" type="presParOf" srcId="{33556F1B-31EC-4443-8677-7571AC33C710}" destId="{C20AB68A-CFE7-4DBE-8FA4-EA9C5FDDFE4B}" srcOrd="1" destOrd="0" presId="urn:microsoft.com/office/officeart/2008/layout/LinedList"/>
    <dgm:cxn modelId="{789D45F2-6AF1-42A5-920C-C375A35BA1AF}" type="presParOf" srcId="{C20AB68A-CFE7-4DBE-8FA4-EA9C5FDDFE4B}" destId="{55E66086-D841-4BC7-82E1-25EB2E6FBF83}" srcOrd="0" destOrd="0" presId="urn:microsoft.com/office/officeart/2008/layout/LinedList"/>
    <dgm:cxn modelId="{91477793-0C68-4AC6-B734-7455EAF6FCE3}" type="presParOf" srcId="{C20AB68A-CFE7-4DBE-8FA4-EA9C5FDDFE4B}" destId="{35C81554-EF94-43FB-A96A-A8E4D96B6C0F}" srcOrd="1" destOrd="0" presId="urn:microsoft.com/office/officeart/2008/layout/LinedList"/>
    <dgm:cxn modelId="{1C0D2E89-53EA-4117-81EE-49EA39A9FFCC}" type="presParOf" srcId="{35C81554-EF94-43FB-A96A-A8E4D96B6C0F}" destId="{828A85EE-B408-4C0F-93E1-182F379CDB5B}" srcOrd="0" destOrd="0" presId="urn:microsoft.com/office/officeart/2008/layout/LinedList"/>
    <dgm:cxn modelId="{A956911F-A003-494E-9949-AEBE91BC90ED}" type="presParOf" srcId="{35C81554-EF94-43FB-A96A-A8E4D96B6C0F}" destId="{21690AA9-D9E0-45B8-8A68-8C321C574448}" srcOrd="1" destOrd="0" presId="urn:microsoft.com/office/officeart/2008/layout/LinedList"/>
    <dgm:cxn modelId="{14357312-8E42-4455-B694-117E701A1A49}" type="presParOf" srcId="{35C81554-EF94-43FB-A96A-A8E4D96B6C0F}" destId="{B0A429F7-AD23-424D-9963-33ECE858381A}" srcOrd="2" destOrd="0" presId="urn:microsoft.com/office/officeart/2008/layout/LinedList"/>
    <dgm:cxn modelId="{B2888644-BBC4-432B-BD65-E16BCE88025A}" type="presParOf" srcId="{C20AB68A-CFE7-4DBE-8FA4-EA9C5FDDFE4B}" destId="{F7EAA517-4E4E-4C2E-B309-E77AB897EC53}" srcOrd="2" destOrd="0" presId="urn:microsoft.com/office/officeart/2008/layout/LinedList"/>
    <dgm:cxn modelId="{34ADCC88-9D6C-47FB-9AEF-CDA6F1523434}" type="presParOf" srcId="{C20AB68A-CFE7-4DBE-8FA4-EA9C5FDDFE4B}" destId="{0774B6CF-9FC2-4098-8433-3CD83E106501}" srcOrd="3" destOrd="0" presId="urn:microsoft.com/office/officeart/2008/layout/LinedList"/>
    <dgm:cxn modelId="{53DD660A-4A92-441B-90B8-9CAB8F35414E}" type="presParOf" srcId="{951A47B7-8B82-4480-89B2-EC1519CC4B20}" destId="{39084F9D-539F-4957-A8F3-6CC450D47F08}" srcOrd="4" destOrd="0" presId="urn:microsoft.com/office/officeart/2008/layout/LinedList"/>
    <dgm:cxn modelId="{DF8F16F4-C853-46D1-8CDA-AF97C333271C}" type="presParOf" srcId="{951A47B7-8B82-4480-89B2-EC1519CC4B20}" destId="{A46D2EA6-8228-41D6-B515-FBF9183D9390}" srcOrd="5" destOrd="0" presId="urn:microsoft.com/office/officeart/2008/layout/LinedList"/>
    <dgm:cxn modelId="{DB7BBEA4-0074-481F-A838-925587FE13A2}" type="presParOf" srcId="{A46D2EA6-8228-41D6-B515-FBF9183D9390}" destId="{ED880BBD-C2B4-47DF-B674-A2AC0A5B3865}" srcOrd="0" destOrd="0" presId="urn:microsoft.com/office/officeart/2008/layout/LinedList"/>
    <dgm:cxn modelId="{94DEAD0F-0F29-4DD8-B82F-BB460886F7B2}" type="presParOf" srcId="{A46D2EA6-8228-41D6-B515-FBF9183D9390}" destId="{54A1C26E-B66C-4817-9373-A5BB7D973F96}" srcOrd="1" destOrd="0" presId="urn:microsoft.com/office/officeart/2008/layout/LinedList"/>
    <dgm:cxn modelId="{EB6E8AFF-4256-44B4-B8E7-AE9EC886FE61}" type="presParOf" srcId="{54A1C26E-B66C-4817-9373-A5BB7D973F96}" destId="{AE33FF2F-C2D9-4AE1-93B6-30EEFEF0A681}" srcOrd="0" destOrd="0" presId="urn:microsoft.com/office/officeart/2008/layout/LinedList"/>
    <dgm:cxn modelId="{171BD636-94C3-499F-BB02-30AD8EE2D97C}" type="presParOf" srcId="{54A1C26E-B66C-4817-9373-A5BB7D973F96}" destId="{26BF7281-2547-412B-A9B3-F1B4C778566B}" srcOrd="1" destOrd="0" presId="urn:microsoft.com/office/officeart/2008/layout/LinedList"/>
    <dgm:cxn modelId="{C158BDEC-30FE-46DA-BF10-CA82EA2441BF}" type="presParOf" srcId="{26BF7281-2547-412B-A9B3-F1B4C778566B}" destId="{0BC3EFDD-73B6-4194-B345-3AC1150A0230}" srcOrd="0" destOrd="0" presId="urn:microsoft.com/office/officeart/2008/layout/LinedList"/>
    <dgm:cxn modelId="{2DEDEE74-75A9-4440-A904-5E7B086DD03F}" type="presParOf" srcId="{26BF7281-2547-412B-A9B3-F1B4C778566B}" destId="{61CC75D2-C06D-4349-ADB8-84244B819AAE}" srcOrd="1" destOrd="0" presId="urn:microsoft.com/office/officeart/2008/layout/LinedList"/>
    <dgm:cxn modelId="{79F214E5-E099-40A4-AFBF-5DE313CF24AA}" type="presParOf" srcId="{26BF7281-2547-412B-A9B3-F1B4C778566B}" destId="{C38DF6C4-1FE0-4B71-BD0D-449642AA695D}" srcOrd="2" destOrd="0" presId="urn:microsoft.com/office/officeart/2008/layout/LinedList"/>
    <dgm:cxn modelId="{7704C5EA-F831-4A88-81E9-F90C753882DC}" type="presParOf" srcId="{54A1C26E-B66C-4817-9373-A5BB7D973F96}" destId="{844D57C6-F9D7-4274-A3AA-D3E423054D89}" srcOrd="2" destOrd="0" presId="urn:microsoft.com/office/officeart/2008/layout/LinedList"/>
    <dgm:cxn modelId="{970264A4-02FA-434E-9B31-14FE8896BC1E}" type="presParOf" srcId="{54A1C26E-B66C-4817-9373-A5BB7D973F96}" destId="{B605B7FA-ACFF-4948-83B2-1826EC06D9F6}" srcOrd="3" destOrd="0" presId="urn:microsoft.com/office/officeart/2008/layout/LinedList"/>
    <dgm:cxn modelId="{13A649FE-9D16-4626-8B62-7BCF2AB798F7}" type="presParOf" srcId="{951A47B7-8B82-4480-89B2-EC1519CC4B20}" destId="{99CBE981-8969-46B4-8FC4-B0464659C01C}" srcOrd="6" destOrd="0" presId="urn:microsoft.com/office/officeart/2008/layout/LinedList"/>
    <dgm:cxn modelId="{2A1329C4-B85F-40D8-9684-0740379E8B80}" type="presParOf" srcId="{951A47B7-8B82-4480-89B2-EC1519CC4B20}" destId="{7F1E1774-4802-4C43-BE23-27C440E04187}" srcOrd="7" destOrd="0" presId="urn:microsoft.com/office/officeart/2008/layout/LinedList"/>
    <dgm:cxn modelId="{D90AE250-4B8E-40E7-AF50-604414941763}" type="presParOf" srcId="{7F1E1774-4802-4C43-BE23-27C440E04187}" destId="{2214E416-6345-4DAE-9517-D9DC2DC5BC91}" srcOrd="0" destOrd="0" presId="urn:microsoft.com/office/officeart/2008/layout/LinedList"/>
    <dgm:cxn modelId="{CBD31AAE-A0A3-4345-8D70-F0A7A7806D0F}" type="presParOf" srcId="{7F1E1774-4802-4C43-BE23-27C440E04187}" destId="{5B48F2C6-ED94-4CA1-800A-76EEAD46F29B}" srcOrd="1" destOrd="0" presId="urn:microsoft.com/office/officeart/2008/layout/LinedList"/>
    <dgm:cxn modelId="{26B52D89-BDEC-4611-B8D4-70C65491DD10}" type="presParOf" srcId="{5B48F2C6-ED94-4CA1-800A-76EEAD46F29B}" destId="{729283BB-4F42-4CD8-BF55-600E9CEDB918}" srcOrd="0" destOrd="0" presId="urn:microsoft.com/office/officeart/2008/layout/LinedList"/>
    <dgm:cxn modelId="{A26909BF-5C11-4FA8-BD35-B039E1A9BF25}" type="presParOf" srcId="{5B48F2C6-ED94-4CA1-800A-76EEAD46F29B}" destId="{0D2FDF6E-28F1-4D3B-A044-C4D40CE28E57}" srcOrd="1" destOrd="0" presId="urn:microsoft.com/office/officeart/2008/layout/LinedList"/>
    <dgm:cxn modelId="{935A3E6A-ED85-4338-A11A-5519616488AF}" type="presParOf" srcId="{0D2FDF6E-28F1-4D3B-A044-C4D40CE28E57}" destId="{828AC082-02C3-46B0-9763-9679E6D956ED}" srcOrd="0" destOrd="0" presId="urn:microsoft.com/office/officeart/2008/layout/LinedList"/>
    <dgm:cxn modelId="{FC903E77-0221-40B4-A293-F26B2D19D9C4}" type="presParOf" srcId="{0D2FDF6E-28F1-4D3B-A044-C4D40CE28E57}" destId="{4BAE988A-DE8B-438C-8056-99BF72C1E704}" srcOrd="1" destOrd="0" presId="urn:microsoft.com/office/officeart/2008/layout/LinedList"/>
    <dgm:cxn modelId="{A63AA501-E9A5-4870-8180-E12CA48D7131}" type="presParOf" srcId="{0D2FDF6E-28F1-4D3B-A044-C4D40CE28E57}" destId="{DAB344CE-C577-4455-AED3-D1AC407F4779}" srcOrd="2" destOrd="0" presId="urn:microsoft.com/office/officeart/2008/layout/LinedList"/>
    <dgm:cxn modelId="{770C8A4B-C29D-42F4-B064-C7B882FBC28D}" type="presParOf" srcId="{5B48F2C6-ED94-4CA1-800A-76EEAD46F29B}" destId="{14A2D07B-C00F-4299-AE97-CE07DD05D9C4}" srcOrd="2" destOrd="0" presId="urn:microsoft.com/office/officeart/2008/layout/LinedList"/>
    <dgm:cxn modelId="{36DE8189-C242-4814-8D07-47D45F082E3F}" type="presParOf" srcId="{5B48F2C6-ED94-4CA1-800A-76EEAD46F29B}" destId="{FF752CD5-2078-49B1-86D3-B8E095AF1C56}" srcOrd="3" destOrd="0" presId="urn:microsoft.com/office/officeart/2008/layout/LinedList"/>
    <dgm:cxn modelId="{98626439-330F-430A-B5E8-423D7C3EBB72}" type="presParOf" srcId="{951A47B7-8B82-4480-89B2-EC1519CC4B20}" destId="{5607655E-5126-4A62-BCAA-5DE579162E85}" srcOrd="8" destOrd="0" presId="urn:microsoft.com/office/officeart/2008/layout/LinedList"/>
    <dgm:cxn modelId="{54E18497-0690-40DE-B184-9E118E8BCFA5}" type="presParOf" srcId="{951A47B7-8B82-4480-89B2-EC1519CC4B20}" destId="{B5E0C4BF-CA4F-4EB3-AE1E-EA1F39611D0E}" srcOrd="9" destOrd="0" presId="urn:microsoft.com/office/officeart/2008/layout/LinedList"/>
    <dgm:cxn modelId="{A6B4739A-50E2-4498-B43E-2CECBEBCAE9C}" type="presParOf" srcId="{B5E0C4BF-CA4F-4EB3-AE1E-EA1F39611D0E}" destId="{347D3540-669A-410B-984A-1D9D8ECD9E1F}" srcOrd="0" destOrd="0" presId="urn:microsoft.com/office/officeart/2008/layout/LinedList"/>
    <dgm:cxn modelId="{264F8D02-E663-4B6B-9362-D591A735F340}" type="presParOf" srcId="{B5E0C4BF-CA4F-4EB3-AE1E-EA1F39611D0E}" destId="{503DEDC0-A606-43A7-B151-23CF02B6A2E8}" srcOrd="1" destOrd="0" presId="urn:microsoft.com/office/officeart/2008/layout/LinedList"/>
    <dgm:cxn modelId="{477F12ED-48B4-46FF-8E9E-8CDBE9F89450}" type="presParOf" srcId="{503DEDC0-A606-43A7-B151-23CF02B6A2E8}" destId="{8F57C675-D0A5-45B3-9E22-432B8F78CE31}" srcOrd="0" destOrd="0" presId="urn:microsoft.com/office/officeart/2008/layout/LinedList"/>
    <dgm:cxn modelId="{5DB2AD03-9F70-415A-A640-99DF12A54FF0}" type="presParOf" srcId="{503DEDC0-A606-43A7-B151-23CF02B6A2E8}" destId="{E92FE49F-FFC8-4ACF-A9B3-28B3A417007B}" srcOrd="1" destOrd="0" presId="urn:microsoft.com/office/officeart/2008/layout/LinedList"/>
    <dgm:cxn modelId="{FB3D6A23-710C-4FEC-8C30-3331F0353E45}" type="presParOf" srcId="{E92FE49F-FFC8-4ACF-A9B3-28B3A417007B}" destId="{531E0A2E-4E1B-419A-A484-15769062D154}" srcOrd="0" destOrd="0" presId="urn:microsoft.com/office/officeart/2008/layout/LinedList"/>
    <dgm:cxn modelId="{09D77846-03E6-4796-8457-CEE2E1454747}" type="presParOf" srcId="{E92FE49F-FFC8-4ACF-A9B3-28B3A417007B}" destId="{A94FD160-4EF1-47EF-B34F-341EC819E85F}" srcOrd="1" destOrd="0" presId="urn:microsoft.com/office/officeart/2008/layout/LinedList"/>
    <dgm:cxn modelId="{7D69CC64-5A7E-480A-AA86-FC0CB8E310BF}" type="presParOf" srcId="{E92FE49F-FFC8-4ACF-A9B3-28B3A417007B}" destId="{059D6C84-569D-450A-B9FF-A4FD1441B3D2}" srcOrd="2" destOrd="0" presId="urn:microsoft.com/office/officeart/2008/layout/LinedList"/>
    <dgm:cxn modelId="{78F410BE-7FB2-46F5-ACC6-EE30B5374BC8}" type="presParOf" srcId="{503DEDC0-A606-43A7-B151-23CF02B6A2E8}" destId="{6191CD12-EC68-4670-92F4-5D9FA11BFFD4}" srcOrd="2" destOrd="0" presId="urn:microsoft.com/office/officeart/2008/layout/LinedList"/>
    <dgm:cxn modelId="{DEAC0499-1ACF-42F1-AB80-E8D02AAF5FDE}" type="presParOf" srcId="{503DEDC0-A606-43A7-B151-23CF02B6A2E8}" destId="{F554E96B-AAFD-4A3B-824C-51693426E771}" srcOrd="3" destOrd="0" presId="urn:microsoft.com/office/officeart/2008/layout/LinedList"/>
    <dgm:cxn modelId="{D1E72325-EDB7-40AA-B253-7EA348733FC5}" type="presParOf" srcId="{951A47B7-8B82-4480-89B2-EC1519CC4B20}" destId="{A6A28550-8CC6-4A06-970C-CCB4A3F2D254}" srcOrd="10" destOrd="0" presId="urn:microsoft.com/office/officeart/2008/layout/LinedList"/>
    <dgm:cxn modelId="{FB759A04-070C-4C8F-8774-E0FAAF12EC48}" type="presParOf" srcId="{951A47B7-8B82-4480-89B2-EC1519CC4B20}" destId="{38E7155B-B313-41E3-93A0-9B2C0BB9C0E6}" srcOrd="11" destOrd="0" presId="urn:microsoft.com/office/officeart/2008/layout/LinedList"/>
    <dgm:cxn modelId="{0E8CEA91-D3EE-4FDB-AD81-F16DD1E087F2}" type="presParOf" srcId="{38E7155B-B313-41E3-93A0-9B2C0BB9C0E6}" destId="{D0918D5F-9CC4-45A3-B8ED-EF72B34570AB}" srcOrd="0" destOrd="0" presId="urn:microsoft.com/office/officeart/2008/layout/LinedList"/>
    <dgm:cxn modelId="{721F57B0-A58C-4AC3-9400-28285C7F4670}" type="presParOf" srcId="{38E7155B-B313-41E3-93A0-9B2C0BB9C0E6}" destId="{F7E6BD3B-D91A-4D46-A2D7-EB4F60D2EE36}" srcOrd="1" destOrd="0" presId="urn:microsoft.com/office/officeart/2008/layout/LinedList"/>
    <dgm:cxn modelId="{9E42F700-37D0-4163-9609-DEBA00E203BD}" type="presParOf" srcId="{F7E6BD3B-D91A-4D46-A2D7-EB4F60D2EE36}" destId="{5CF89166-92D9-45D2-A82B-E985547C921D}" srcOrd="0" destOrd="0" presId="urn:microsoft.com/office/officeart/2008/layout/LinedList"/>
    <dgm:cxn modelId="{A7E19A6C-739A-445B-98C1-5ED156618CCE}" type="presParOf" srcId="{F7E6BD3B-D91A-4D46-A2D7-EB4F60D2EE36}" destId="{050D9E68-6D96-409D-8713-69450070DC1C}" srcOrd="1" destOrd="0" presId="urn:microsoft.com/office/officeart/2008/layout/LinedList"/>
    <dgm:cxn modelId="{5E1CF86E-868A-4568-AC4B-58B0BE68248D}" type="presParOf" srcId="{050D9E68-6D96-409D-8713-69450070DC1C}" destId="{3D664D99-B0C8-4E87-B547-812E9F918353}" srcOrd="0" destOrd="0" presId="urn:microsoft.com/office/officeart/2008/layout/LinedList"/>
    <dgm:cxn modelId="{5BA95DA4-A603-4BC1-860B-9C4F81113C23}" type="presParOf" srcId="{050D9E68-6D96-409D-8713-69450070DC1C}" destId="{467FE980-CC86-4917-A81C-2B5A105D5ED8}" srcOrd="1" destOrd="0" presId="urn:microsoft.com/office/officeart/2008/layout/LinedList"/>
    <dgm:cxn modelId="{86CE3545-2907-4C33-B168-8A01B6A54783}" type="presParOf" srcId="{050D9E68-6D96-409D-8713-69450070DC1C}" destId="{C84CF021-0E19-4923-9FF9-A9F5677E1589}" srcOrd="2" destOrd="0" presId="urn:microsoft.com/office/officeart/2008/layout/LinedList"/>
    <dgm:cxn modelId="{4F2EF42F-CD31-4849-988C-C8F0BE327972}" type="presParOf" srcId="{F7E6BD3B-D91A-4D46-A2D7-EB4F60D2EE36}" destId="{3788C078-9C90-4DD5-8C90-EF3CD0232FFA}" srcOrd="2" destOrd="0" presId="urn:microsoft.com/office/officeart/2008/layout/LinedList"/>
    <dgm:cxn modelId="{7054482C-7AB8-48E7-AA31-79CAD7E9BDD4}" type="presParOf" srcId="{F7E6BD3B-D91A-4D46-A2D7-EB4F60D2EE36}" destId="{A42C3CD8-A61B-40C4-B260-DBF162CB2F27}" srcOrd="3"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DC561F-E682-4256-9B1A-328CEFB425B4}" type="doc">
      <dgm:prSet loTypeId="urn:microsoft.com/office/officeart/2005/8/layout/default" loCatId="list" qsTypeId="urn:microsoft.com/office/officeart/2005/8/quickstyle/simple5" qsCatId="simple" csTypeId="urn:microsoft.com/office/officeart/2005/8/colors/colorful1" csCatId="colorful" phldr="1"/>
      <dgm:spPr/>
      <dgm:t>
        <a:bodyPr/>
        <a:lstStyle/>
        <a:p>
          <a:endParaRPr lang="en-US"/>
        </a:p>
      </dgm:t>
    </dgm:pt>
    <dgm:pt modelId="{379766E9-53B3-4947-B1AC-C547A93E57C6}">
      <dgm:prSet/>
      <dgm:spPr/>
      <dgm:t>
        <a:bodyPr/>
        <a:lstStyle/>
        <a:p>
          <a:r>
            <a:rPr lang="en-US" dirty="0">
              <a:latin typeface="Montserrat" panose="00000500000000000000" pitchFamily="2" charset="0"/>
            </a:rPr>
            <a:t>Parent/Guardian Involvement</a:t>
          </a:r>
        </a:p>
      </dgm:t>
    </dgm:pt>
    <dgm:pt modelId="{E6CEFF9E-FDC2-4740-AA56-88AE5456A451}" type="parTrans" cxnId="{0E983166-3624-490F-90E9-3D154F8DA538}">
      <dgm:prSet/>
      <dgm:spPr/>
      <dgm:t>
        <a:bodyPr/>
        <a:lstStyle/>
        <a:p>
          <a:endParaRPr lang="en-US"/>
        </a:p>
      </dgm:t>
    </dgm:pt>
    <dgm:pt modelId="{FE48E4BE-BCC6-4880-B339-1EA132439037}" type="sibTrans" cxnId="{0E983166-3624-490F-90E9-3D154F8DA538}">
      <dgm:prSet/>
      <dgm:spPr/>
      <dgm:t>
        <a:bodyPr/>
        <a:lstStyle/>
        <a:p>
          <a:endParaRPr lang="en-US"/>
        </a:p>
      </dgm:t>
    </dgm:pt>
    <dgm:pt modelId="{679F8818-89CB-4D4A-A312-8AFCA4B282E8}">
      <dgm:prSet/>
      <dgm:spPr/>
      <dgm:t>
        <a:bodyPr/>
        <a:lstStyle/>
        <a:p>
          <a:r>
            <a:rPr lang="en-US" dirty="0"/>
            <a:t>Privacy: Confidentiality and Disclosure</a:t>
          </a:r>
        </a:p>
      </dgm:t>
    </dgm:pt>
    <dgm:pt modelId="{7D2DD635-9CD9-4F25-A13D-9D08B31008FC}" type="parTrans" cxnId="{AC3BB526-95A6-430D-9789-93377C3E3B98}">
      <dgm:prSet/>
      <dgm:spPr/>
      <dgm:t>
        <a:bodyPr/>
        <a:lstStyle/>
        <a:p>
          <a:endParaRPr lang="en-US"/>
        </a:p>
      </dgm:t>
    </dgm:pt>
    <dgm:pt modelId="{04D38DA5-3E97-4C17-9EE0-5D32C972249D}" type="sibTrans" cxnId="{AC3BB526-95A6-430D-9789-93377C3E3B98}">
      <dgm:prSet/>
      <dgm:spPr/>
      <dgm:t>
        <a:bodyPr/>
        <a:lstStyle/>
        <a:p>
          <a:endParaRPr lang="en-US"/>
        </a:p>
      </dgm:t>
    </dgm:pt>
    <dgm:pt modelId="{B5EE3FA0-8BD5-4135-AC81-4283DF357F1C}">
      <dgm:prSet/>
      <dgm:spPr/>
      <dgm:t>
        <a:bodyPr/>
        <a:lstStyle/>
        <a:p>
          <a:r>
            <a:rPr lang="en-US" dirty="0"/>
            <a:t>Student Safety Planning</a:t>
          </a:r>
        </a:p>
      </dgm:t>
    </dgm:pt>
    <dgm:pt modelId="{3A700025-FA1B-4B7B-A84E-54F2975D8320}" type="parTrans" cxnId="{3CF8B872-0BA6-41CA-B043-9F21A4873CA9}">
      <dgm:prSet/>
      <dgm:spPr/>
      <dgm:t>
        <a:bodyPr/>
        <a:lstStyle/>
        <a:p>
          <a:endParaRPr lang="en-US"/>
        </a:p>
      </dgm:t>
    </dgm:pt>
    <dgm:pt modelId="{125E2B4C-E492-43D5-A7CA-308ED56F2BE0}" type="sibTrans" cxnId="{3CF8B872-0BA6-41CA-B043-9F21A4873CA9}">
      <dgm:prSet/>
      <dgm:spPr/>
      <dgm:t>
        <a:bodyPr/>
        <a:lstStyle/>
        <a:p>
          <a:endParaRPr lang="en-US"/>
        </a:p>
      </dgm:t>
    </dgm:pt>
    <dgm:pt modelId="{63D38EF6-976F-4B93-9939-930358EEB449}">
      <dgm:prSet/>
      <dgm:spPr/>
      <dgm:t>
        <a:bodyPr/>
        <a:lstStyle/>
        <a:p>
          <a:r>
            <a:rPr lang="en-US" dirty="0"/>
            <a:t>Privacy: Names, Pronouns, and Student Records</a:t>
          </a:r>
        </a:p>
      </dgm:t>
    </dgm:pt>
    <dgm:pt modelId="{ECB7BF5C-070F-44E2-A8FD-DC752394DBA7}" type="parTrans" cxnId="{29F27F4D-6EEB-4DAB-BDAD-B97C56C32A2F}">
      <dgm:prSet/>
      <dgm:spPr/>
      <dgm:t>
        <a:bodyPr/>
        <a:lstStyle/>
        <a:p>
          <a:endParaRPr lang="en-US"/>
        </a:p>
      </dgm:t>
    </dgm:pt>
    <dgm:pt modelId="{1E2903AF-35BB-4A4E-AF80-23DB7E079CAE}" type="sibTrans" cxnId="{29F27F4D-6EEB-4DAB-BDAD-B97C56C32A2F}">
      <dgm:prSet/>
      <dgm:spPr/>
      <dgm:t>
        <a:bodyPr/>
        <a:lstStyle/>
        <a:p>
          <a:endParaRPr lang="en-US"/>
        </a:p>
      </dgm:t>
    </dgm:pt>
    <dgm:pt modelId="{9EECD9B6-AB9C-4FC2-9670-0C297F0342B5}">
      <dgm:prSet/>
      <dgm:spPr/>
      <dgm:t>
        <a:bodyPr/>
        <a:lstStyle/>
        <a:p>
          <a:r>
            <a:rPr lang="en-US" dirty="0"/>
            <a:t>Use of Facilities </a:t>
          </a:r>
        </a:p>
      </dgm:t>
    </dgm:pt>
    <dgm:pt modelId="{47AFC130-67E6-4C97-B0E3-CFA24B82793C}" type="parTrans" cxnId="{9F9D124C-BC88-4192-9136-7E581CE2D3D2}">
      <dgm:prSet/>
      <dgm:spPr/>
      <dgm:t>
        <a:bodyPr/>
        <a:lstStyle/>
        <a:p>
          <a:endParaRPr lang="en-US"/>
        </a:p>
      </dgm:t>
    </dgm:pt>
    <dgm:pt modelId="{0D625418-8461-4945-BD0F-3B921A93E91D}" type="sibTrans" cxnId="{9F9D124C-BC88-4192-9136-7E581CE2D3D2}">
      <dgm:prSet/>
      <dgm:spPr/>
      <dgm:t>
        <a:bodyPr/>
        <a:lstStyle/>
        <a:p>
          <a:endParaRPr lang="en-US"/>
        </a:p>
      </dgm:t>
    </dgm:pt>
    <dgm:pt modelId="{B895ACF2-82B7-4CF1-BE5F-62B1DCF3DA5F}">
      <dgm:prSet/>
      <dgm:spPr/>
      <dgm:t>
        <a:bodyPr/>
        <a:lstStyle/>
        <a:p>
          <a:r>
            <a:rPr lang="en-US" dirty="0"/>
            <a:t>Extra curricular activities </a:t>
          </a:r>
        </a:p>
      </dgm:t>
    </dgm:pt>
    <dgm:pt modelId="{3CA00181-1E40-49E5-9A07-3D73E4D9002E}" type="parTrans" cxnId="{12A4CEBF-8A08-4DE9-92E4-3D756F3F8FDA}">
      <dgm:prSet/>
      <dgm:spPr/>
      <dgm:t>
        <a:bodyPr/>
        <a:lstStyle/>
        <a:p>
          <a:endParaRPr lang="en-US"/>
        </a:p>
      </dgm:t>
    </dgm:pt>
    <dgm:pt modelId="{44709C9A-07F0-4828-AC61-27B5194A3625}" type="sibTrans" cxnId="{12A4CEBF-8A08-4DE9-92E4-3D756F3F8FDA}">
      <dgm:prSet/>
      <dgm:spPr/>
      <dgm:t>
        <a:bodyPr/>
        <a:lstStyle/>
        <a:p>
          <a:endParaRPr lang="en-US"/>
        </a:p>
      </dgm:t>
    </dgm:pt>
    <dgm:pt modelId="{0BAEA3A1-67E6-4F3F-9993-BC07BEED1281}">
      <dgm:prSet/>
      <dgm:spPr/>
      <dgm:t>
        <a:bodyPr/>
        <a:lstStyle/>
        <a:p>
          <a:r>
            <a:rPr lang="en-US" dirty="0"/>
            <a:t>Social Support at School </a:t>
          </a:r>
        </a:p>
      </dgm:t>
    </dgm:pt>
    <dgm:pt modelId="{DF6FC069-31E6-4720-80D9-0AB8D9128C9E}" type="parTrans" cxnId="{93D174B1-5124-44F5-8F5D-371CB4545DCF}">
      <dgm:prSet/>
      <dgm:spPr/>
      <dgm:t>
        <a:bodyPr/>
        <a:lstStyle/>
        <a:p>
          <a:endParaRPr lang="en-US"/>
        </a:p>
      </dgm:t>
    </dgm:pt>
    <dgm:pt modelId="{433FAD8A-9618-4FB8-8281-05A773A26502}" type="sibTrans" cxnId="{93D174B1-5124-44F5-8F5D-371CB4545DCF}">
      <dgm:prSet/>
      <dgm:spPr/>
      <dgm:t>
        <a:bodyPr/>
        <a:lstStyle/>
        <a:p>
          <a:endParaRPr lang="en-US"/>
        </a:p>
      </dgm:t>
    </dgm:pt>
    <dgm:pt modelId="{F9B320CC-939A-49FC-BA99-CEB36552A4F7}">
      <dgm:prSet/>
      <dgm:spPr/>
      <dgm:t>
        <a:bodyPr/>
        <a:lstStyle/>
        <a:p>
          <a:r>
            <a:rPr lang="en-US" dirty="0"/>
            <a:t>School Dress Code </a:t>
          </a:r>
        </a:p>
      </dgm:t>
    </dgm:pt>
    <dgm:pt modelId="{8F62D37C-51ED-438B-8328-0B683B7C0AD7}" type="parTrans" cxnId="{B4E82367-9AC1-4C18-92E9-5EF89C6B563F}">
      <dgm:prSet/>
      <dgm:spPr/>
      <dgm:t>
        <a:bodyPr/>
        <a:lstStyle/>
        <a:p>
          <a:endParaRPr lang="en-US"/>
        </a:p>
      </dgm:t>
    </dgm:pt>
    <dgm:pt modelId="{F595B4D3-E8E1-4224-923D-D3F5A357ED7E}" type="sibTrans" cxnId="{B4E82367-9AC1-4C18-92E9-5EF89C6B563F}">
      <dgm:prSet/>
      <dgm:spPr/>
      <dgm:t>
        <a:bodyPr/>
        <a:lstStyle/>
        <a:p>
          <a:endParaRPr lang="en-US"/>
        </a:p>
      </dgm:t>
    </dgm:pt>
    <dgm:pt modelId="{5FC50275-A684-47A1-A7EF-D16E658AFC4E}">
      <dgm:prSet/>
      <dgm:spPr/>
      <dgm:t>
        <a:bodyPr/>
        <a:lstStyle/>
        <a:p>
          <a:r>
            <a:rPr lang="en-US" dirty="0"/>
            <a:t>Support Plan Communication, Review, Revision </a:t>
          </a:r>
        </a:p>
      </dgm:t>
    </dgm:pt>
    <dgm:pt modelId="{7A397F42-6D42-432E-B5E8-CC4886A8CE6F}" type="parTrans" cxnId="{6F1A5FD9-7420-421F-B30F-4CA28EBDB62C}">
      <dgm:prSet/>
      <dgm:spPr/>
      <dgm:t>
        <a:bodyPr/>
        <a:lstStyle/>
        <a:p>
          <a:endParaRPr lang="en-US"/>
        </a:p>
      </dgm:t>
    </dgm:pt>
    <dgm:pt modelId="{5FF13BE6-D668-4508-AE8F-04A8509896A5}" type="sibTrans" cxnId="{6F1A5FD9-7420-421F-B30F-4CA28EBDB62C}">
      <dgm:prSet/>
      <dgm:spPr/>
      <dgm:t>
        <a:bodyPr/>
        <a:lstStyle/>
        <a:p>
          <a:endParaRPr lang="en-US"/>
        </a:p>
      </dgm:t>
    </dgm:pt>
    <dgm:pt modelId="{DA2A0463-8996-4AF7-8B7A-53432029E5FA}" type="pres">
      <dgm:prSet presAssocID="{08DC561F-E682-4256-9B1A-328CEFB425B4}" presName="diagram" presStyleCnt="0">
        <dgm:presLayoutVars>
          <dgm:dir/>
          <dgm:resizeHandles val="exact"/>
        </dgm:presLayoutVars>
      </dgm:prSet>
      <dgm:spPr/>
    </dgm:pt>
    <dgm:pt modelId="{54B33B72-77AB-4D10-B690-380121F4C649}" type="pres">
      <dgm:prSet presAssocID="{379766E9-53B3-4947-B1AC-C547A93E57C6}" presName="node" presStyleLbl="node1" presStyleIdx="0" presStyleCnt="9">
        <dgm:presLayoutVars>
          <dgm:bulletEnabled val="1"/>
        </dgm:presLayoutVars>
      </dgm:prSet>
      <dgm:spPr/>
    </dgm:pt>
    <dgm:pt modelId="{89E727F0-7748-4D09-A9E0-F0C89C44E24C}" type="pres">
      <dgm:prSet presAssocID="{FE48E4BE-BCC6-4880-B339-1EA132439037}" presName="sibTrans" presStyleCnt="0"/>
      <dgm:spPr/>
    </dgm:pt>
    <dgm:pt modelId="{0FF0A038-D4AB-4AA5-9BED-5E488E49D5E9}" type="pres">
      <dgm:prSet presAssocID="{679F8818-89CB-4D4A-A312-8AFCA4B282E8}" presName="node" presStyleLbl="node1" presStyleIdx="1" presStyleCnt="9">
        <dgm:presLayoutVars>
          <dgm:bulletEnabled val="1"/>
        </dgm:presLayoutVars>
      </dgm:prSet>
      <dgm:spPr/>
    </dgm:pt>
    <dgm:pt modelId="{8E739BCA-01E6-4CB1-945C-9D1DAE744751}" type="pres">
      <dgm:prSet presAssocID="{04D38DA5-3E97-4C17-9EE0-5D32C972249D}" presName="sibTrans" presStyleCnt="0"/>
      <dgm:spPr/>
    </dgm:pt>
    <dgm:pt modelId="{433A4F46-C49E-4D4C-8D04-3C9E5AAA3DE4}" type="pres">
      <dgm:prSet presAssocID="{B5EE3FA0-8BD5-4135-AC81-4283DF357F1C}" presName="node" presStyleLbl="node1" presStyleIdx="2" presStyleCnt="9">
        <dgm:presLayoutVars>
          <dgm:bulletEnabled val="1"/>
        </dgm:presLayoutVars>
      </dgm:prSet>
      <dgm:spPr/>
    </dgm:pt>
    <dgm:pt modelId="{72D166AC-FCAE-4176-ABD8-50E7375A3BC0}" type="pres">
      <dgm:prSet presAssocID="{125E2B4C-E492-43D5-A7CA-308ED56F2BE0}" presName="sibTrans" presStyleCnt="0"/>
      <dgm:spPr/>
    </dgm:pt>
    <dgm:pt modelId="{EDF666D2-36E6-4AC1-88E1-958B4B7DEE56}" type="pres">
      <dgm:prSet presAssocID="{63D38EF6-976F-4B93-9939-930358EEB449}" presName="node" presStyleLbl="node1" presStyleIdx="3" presStyleCnt="9">
        <dgm:presLayoutVars>
          <dgm:bulletEnabled val="1"/>
        </dgm:presLayoutVars>
      </dgm:prSet>
      <dgm:spPr/>
    </dgm:pt>
    <dgm:pt modelId="{C2FE41F6-F02F-436F-A8B3-0C7260951564}" type="pres">
      <dgm:prSet presAssocID="{1E2903AF-35BB-4A4E-AF80-23DB7E079CAE}" presName="sibTrans" presStyleCnt="0"/>
      <dgm:spPr/>
    </dgm:pt>
    <dgm:pt modelId="{C7B234C5-788E-472B-869D-C1D47EF631EC}" type="pres">
      <dgm:prSet presAssocID="{9EECD9B6-AB9C-4FC2-9670-0C297F0342B5}" presName="node" presStyleLbl="node1" presStyleIdx="4" presStyleCnt="9">
        <dgm:presLayoutVars>
          <dgm:bulletEnabled val="1"/>
        </dgm:presLayoutVars>
      </dgm:prSet>
      <dgm:spPr/>
    </dgm:pt>
    <dgm:pt modelId="{4381B70B-4A3B-4F58-B83F-313AF3B1E1BA}" type="pres">
      <dgm:prSet presAssocID="{0D625418-8461-4945-BD0F-3B921A93E91D}" presName="sibTrans" presStyleCnt="0"/>
      <dgm:spPr/>
    </dgm:pt>
    <dgm:pt modelId="{700A3968-8BF3-4534-BA84-3491B841D81A}" type="pres">
      <dgm:prSet presAssocID="{B895ACF2-82B7-4CF1-BE5F-62B1DCF3DA5F}" presName="node" presStyleLbl="node1" presStyleIdx="5" presStyleCnt="9">
        <dgm:presLayoutVars>
          <dgm:bulletEnabled val="1"/>
        </dgm:presLayoutVars>
      </dgm:prSet>
      <dgm:spPr/>
    </dgm:pt>
    <dgm:pt modelId="{01B183CF-F712-423D-9F8E-2398606B14C4}" type="pres">
      <dgm:prSet presAssocID="{44709C9A-07F0-4828-AC61-27B5194A3625}" presName="sibTrans" presStyleCnt="0"/>
      <dgm:spPr/>
    </dgm:pt>
    <dgm:pt modelId="{C545C522-EEB5-4B34-B081-BFB061A2E1AB}" type="pres">
      <dgm:prSet presAssocID="{0BAEA3A1-67E6-4F3F-9993-BC07BEED1281}" presName="node" presStyleLbl="node1" presStyleIdx="6" presStyleCnt="9">
        <dgm:presLayoutVars>
          <dgm:bulletEnabled val="1"/>
        </dgm:presLayoutVars>
      </dgm:prSet>
      <dgm:spPr/>
    </dgm:pt>
    <dgm:pt modelId="{E34439EF-2F44-4BCA-82F8-EEAEF860EFA9}" type="pres">
      <dgm:prSet presAssocID="{433FAD8A-9618-4FB8-8281-05A773A26502}" presName="sibTrans" presStyleCnt="0"/>
      <dgm:spPr/>
    </dgm:pt>
    <dgm:pt modelId="{2CC6912B-C4D5-47FC-89A5-2F1AB4936655}" type="pres">
      <dgm:prSet presAssocID="{F9B320CC-939A-49FC-BA99-CEB36552A4F7}" presName="node" presStyleLbl="node1" presStyleIdx="7" presStyleCnt="9">
        <dgm:presLayoutVars>
          <dgm:bulletEnabled val="1"/>
        </dgm:presLayoutVars>
      </dgm:prSet>
      <dgm:spPr/>
    </dgm:pt>
    <dgm:pt modelId="{D1F18B81-9148-41D9-98BE-09A81418C59F}" type="pres">
      <dgm:prSet presAssocID="{F595B4D3-E8E1-4224-923D-D3F5A357ED7E}" presName="sibTrans" presStyleCnt="0"/>
      <dgm:spPr/>
    </dgm:pt>
    <dgm:pt modelId="{5B7BA971-0207-4984-AEF5-1176790D5350}" type="pres">
      <dgm:prSet presAssocID="{5FC50275-A684-47A1-A7EF-D16E658AFC4E}" presName="node" presStyleLbl="node1" presStyleIdx="8" presStyleCnt="9">
        <dgm:presLayoutVars>
          <dgm:bulletEnabled val="1"/>
        </dgm:presLayoutVars>
      </dgm:prSet>
      <dgm:spPr/>
    </dgm:pt>
  </dgm:ptLst>
  <dgm:cxnLst>
    <dgm:cxn modelId="{AC3BB526-95A6-430D-9789-93377C3E3B98}" srcId="{08DC561F-E682-4256-9B1A-328CEFB425B4}" destId="{679F8818-89CB-4D4A-A312-8AFCA4B282E8}" srcOrd="1" destOrd="0" parTransId="{7D2DD635-9CD9-4F25-A13D-9D08B31008FC}" sibTransId="{04D38DA5-3E97-4C17-9EE0-5D32C972249D}"/>
    <dgm:cxn modelId="{C6EA203A-87A1-490E-96EB-B30875B0D859}" type="presOf" srcId="{08DC561F-E682-4256-9B1A-328CEFB425B4}" destId="{DA2A0463-8996-4AF7-8B7A-53432029E5FA}" srcOrd="0" destOrd="0" presId="urn:microsoft.com/office/officeart/2005/8/layout/default"/>
    <dgm:cxn modelId="{0346A062-2EB9-401C-A2EE-CA2ED3CA6F11}" type="presOf" srcId="{F9B320CC-939A-49FC-BA99-CEB36552A4F7}" destId="{2CC6912B-C4D5-47FC-89A5-2F1AB4936655}" srcOrd="0" destOrd="0" presId="urn:microsoft.com/office/officeart/2005/8/layout/default"/>
    <dgm:cxn modelId="{0E983166-3624-490F-90E9-3D154F8DA538}" srcId="{08DC561F-E682-4256-9B1A-328CEFB425B4}" destId="{379766E9-53B3-4947-B1AC-C547A93E57C6}" srcOrd="0" destOrd="0" parTransId="{E6CEFF9E-FDC2-4740-AA56-88AE5456A451}" sibTransId="{FE48E4BE-BCC6-4880-B339-1EA132439037}"/>
    <dgm:cxn modelId="{B4E82367-9AC1-4C18-92E9-5EF89C6B563F}" srcId="{08DC561F-E682-4256-9B1A-328CEFB425B4}" destId="{F9B320CC-939A-49FC-BA99-CEB36552A4F7}" srcOrd="7" destOrd="0" parTransId="{8F62D37C-51ED-438B-8328-0B683B7C0AD7}" sibTransId="{F595B4D3-E8E1-4224-923D-D3F5A357ED7E}"/>
    <dgm:cxn modelId="{9F9D124C-BC88-4192-9136-7E581CE2D3D2}" srcId="{08DC561F-E682-4256-9B1A-328CEFB425B4}" destId="{9EECD9B6-AB9C-4FC2-9670-0C297F0342B5}" srcOrd="4" destOrd="0" parTransId="{47AFC130-67E6-4C97-B0E3-CFA24B82793C}" sibTransId="{0D625418-8461-4945-BD0F-3B921A93E91D}"/>
    <dgm:cxn modelId="{29F27F4D-6EEB-4DAB-BDAD-B97C56C32A2F}" srcId="{08DC561F-E682-4256-9B1A-328CEFB425B4}" destId="{63D38EF6-976F-4B93-9939-930358EEB449}" srcOrd="3" destOrd="0" parTransId="{ECB7BF5C-070F-44E2-A8FD-DC752394DBA7}" sibTransId="{1E2903AF-35BB-4A4E-AF80-23DB7E079CAE}"/>
    <dgm:cxn modelId="{3CF8B872-0BA6-41CA-B043-9F21A4873CA9}" srcId="{08DC561F-E682-4256-9B1A-328CEFB425B4}" destId="{B5EE3FA0-8BD5-4135-AC81-4283DF357F1C}" srcOrd="2" destOrd="0" parTransId="{3A700025-FA1B-4B7B-A84E-54F2975D8320}" sibTransId="{125E2B4C-E492-43D5-A7CA-308ED56F2BE0}"/>
    <dgm:cxn modelId="{616ED35A-AF15-4FD5-ABBC-111D27856525}" type="presOf" srcId="{63D38EF6-976F-4B93-9939-930358EEB449}" destId="{EDF666D2-36E6-4AC1-88E1-958B4B7DEE56}" srcOrd="0" destOrd="0" presId="urn:microsoft.com/office/officeart/2005/8/layout/default"/>
    <dgm:cxn modelId="{BBC07C7E-663C-4DB6-9198-7B36C146456F}" type="presOf" srcId="{379766E9-53B3-4947-B1AC-C547A93E57C6}" destId="{54B33B72-77AB-4D10-B690-380121F4C649}" srcOrd="0" destOrd="0" presId="urn:microsoft.com/office/officeart/2005/8/layout/default"/>
    <dgm:cxn modelId="{2E22C37E-A909-466A-B96E-02E01B316F96}" type="presOf" srcId="{0BAEA3A1-67E6-4F3F-9993-BC07BEED1281}" destId="{C545C522-EEB5-4B34-B081-BFB061A2E1AB}" srcOrd="0" destOrd="0" presId="urn:microsoft.com/office/officeart/2005/8/layout/default"/>
    <dgm:cxn modelId="{66CC4DAE-1714-41F0-B43D-C0AD1BDD14E5}" type="presOf" srcId="{5FC50275-A684-47A1-A7EF-D16E658AFC4E}" destId="{5B7BA971-0207-4984-AEF5-1176790D5350}" srcOrd="0" destOrd="0" presId="urn:microsoft.com/office/officeart/2005/8/layout/default"/>
    <dgm:cxn modelId="{93D174B1-5124-44F5-8F5D-371CB4545DCF}" srcId="{08DC561F-E682-4256-9B1A-328CEFB425B4}" destId="{0BAEA3A1-67E6-4F3F-9993-BC07BEED1281}" srcOrd="6" destOrd="0" parTransId="{DF6FC069-31E6-4720-80D9-0AB8D9128C9E}" sibTransId="{433FAD8A-9618-4FB8-8281-05A773A26502}"/>
    <dgm:cxn modelId="{22627CB2-A1EC-4AF0-9FED-03C1E8657B9C}" type="presOf" srcId="{B5EE3FA0-8BD5-4135-AC81-4283DF357F1C}" destId="{433A4F46-C49E-4D4C-8D04-3C9E5AAA3DE4}" srcOrd="0" destOrd="0" presId="urn:microsoft.com/office/officeart/2005/8/layout/default"/>
    <dgm:cxn modelId="{12A4CEBF-8A08-4DE9-92E4-3D756F3F8FDA}" srcId="{08DC561F-E682-4256-9B1A-328CEFB425B4}" destId="{B895ACF2-82B7-4CF1-BE5F-62B1DCF3DA5F}" srcOrd="5" destOrd="0" parTransId="{3CA00181-1E40-49E5-9A07-3D73E4D9002E}" sibTransId="{44709C9A-07F0-4828-AC61-27B5194A3625}"/>
    <dgm:cxn modelId="{6F1A5FD9-7420-421F-B30F-4CA28EBDB62C}" srcId="{08DC561F-E682-4256-9B1A-328CEFB425B4}" destId="{5FC50275-A684-47A1-A7EF-D16E658AFC4E}" srcOrd="8" destOrd="0" parTransId="{7A397F42-6D42-432E-B5E8-CC4886A8CE6F}" sibTransId="{5FF13BE6-D668-4508-AE8F-04A8509896A5}"/>
    <dgm:cxn modelId="{DD7224F0-FDAF-4D5F-8A61-F9C830E9F054}" type="presOf" srcId="{679F8818-89CB-4D4A-A312-8AFCA4B282E8}" destId="{0FF0A038-D4AB-4AA5-9BED-5E488E49D5E9}" srcOrd="0" destOrd="0" presId="urn:microsoft.com/office/officeart/2005/8/layout/default"/>
    <dgm:cxn modelId="{422301F6-2787-40FE-9398-0BB226DD43A8}" type="presOf" srcId="{9EECD9B6-AB9C-4FC2-9670-0C297F0342B5}" destId="{C7B234C5-788E-472B-869D-C1D47EF631EC}" srcOrd="0" destOrd="0" presId="urn:microsoft.com/office/officeart/2005/8/layout/default"/>
    <dgm:cxn modelId="{3D173FFD-2C4B-41A6-9C03-D428F079F3AF}" type="presOf" srcId="{B895ACF2-82B7-4CF1-BE5F-62B1DCF3DA5F}" destId="{700A3968-8BF3-4534-BA84-3491B841D81A}" srcOrd="0" destOrd="0" presId="urn:microsoft.com/office/officeart/2005/8/layout/default"/>
    <dgm:cxn modelId="{51901404-30DE-477C-B058-556166F7AC01}" type="presParOf" srcId="{DA2A0463-8996-4AF7-8B7A-53432029E5FA}" destId="{54B33B72-77AB-4D10-B690-380121F4C649}" srcOrd="0" destOrd="0" presId="urn:microsoft.com/office/officeart/2005/8/layout/default"/>
    <dgm:cxn modelId="{6577E647-9D53-408E-817D-FA612A9595A5}" type="presParOf" srcId="{DA2A0463-8996-4AF7-8B7A-53432029E5FA}" destId="{89E727F0-7748-4D09-A9E0-F0C89C44E24C}" srcOrd="1" destOrd="0" presId="urn:microsoft.com/office/officeart/2005/8/layout/default"/>
    <dgm:cxn modelId="{E91C98E3-DC5D-4960-B607-F8FB44AC5CB0}" type="presParOf" srcId="{DA2A0463-8996-4AF7-8B7A-53432029E5FA}" destId="{0FF0A038-D4AB-4AA5-9BED-5E488E49D5E9}" srcOrd="2" destOrd="0" presId="urn:microsoft.com/office/officeart/2005/8/layout/default"/>
    <dgm:cxn modelId="{E006F77C-EC6D-4ACE-A2CB-60E039BC77DE}" type="presParOf" srcId="{DA2A0463-8996-4AF7-8B7A-53432029E5FA}" destId="{8E739BCA-01E6-4CB1-945C-9D1DAE744751}" srcOrd="3" destOrd="0" presId="urn:microsoft.com/office/officeart/2005/8/layout/default"/>
    <dgm:cxn modelId="{C8FFC7DE-E1ED-4253-BDE8-6C2289D563DB}" type="presParOf" srcId="{DA2A0463-8996-4AF7-8B7A-53432029E5FA}" destId="{433A4F46-C49E-4D4C-8D04-3C9E5AAA3DE4}" srcOrd="4" destOrd="0" presId="urn:microsoft.com/office/officeart/2005/8/layout/default"/>
    <dgm:cxn modelId="{B07371DB-ABFA-4A05-AD8A-45F1D7413016}" type="presParOf" srcId="{DA2A0463-8996-4AF7-8B7A-53432029E5FA}" destId="{72D166AC-FCAE-4176-ABD8-50E7375A3BC0}" srcOrd="5" destOrd="0" presId="urn:microsoft.com/office/officeart/2005/8/layout/default"/>
    <dgm:cxn modelId="{7C42D581-BF98-4175-BC86-07A454DDDA5F}" type="presParOf" srcId="{DA2A0463-8996-4AF7-8B7A-53432029E5FA}" destId="{EDF666D2-36E6-4AC1-88E1-958B4B7DEE56}" srcOrd="6" destOrd="0" presId="urn:microsoft.com/office/officeart/2005/8/layout/default"/>
    <dgm:cxn modelId="{B89052F1-B515-4E2B-A599-799E3FE71923}" type="presParOf" srcId="{DA2A0463-8996-4AF7-8B7A-53432029E5FA}" destId="{C2FE41F6-F02F-436F-A8B3-0C7260951564}" srcOrd="7" destOrd="0" presId="urn:microsoft.com/office/officeart/2005/8/layout/default"/>
    <dgm:cxn modelId="{009EF67A-DAFC-4E5D-B281-A9F569104349}" type="presParOf" srcId="{DA2A0463-8996-4AF7-8B7A-53432029E5FA}" destId="{C7B234C5-788E-472B-869D-C1D47EF631EC}" srcOrd="8" destOrd="0" presId="urn:microsoft.com/office/officeart/2005/8/layout/default"/>
    <dgm:cxn modelId="{A069FB96-888A-4B8A-9BA7-FAB544E1C430}" type="presParOf" srcId="{DA2A0463-8996-4AF7-8B7A-53432029E5FA}" destId="{4381B70B-4A3B-4F58-B83F-313AF3B1E1BA}" srcOrd="9" destOrd="0" presId="urn:microsoft.com/office/officeart/2005/8/layout/default"/>
    <dgm:cxn modelId="{5D8AADE3-045B-4CA0-9D10-085E82477F9B}" type="presParOf" srcId="{DA2A0463-8996-4AF7-8B7A-53432029E5FA}" destId="{700A3968-8BF3-4534-BA84-3491B841D81A}" srcOrd="10" destOrd="0" presId="urn:microsoft.com/office/officeart/2005/8/layout/default"/>
    <dgm:cxn modelId="{494AA0C1-81EB-4BCA-925B-AC3C0C419DFC}" type="presParOf" srcId="{DA2A0463-8996-4AF7-8B7A-53432029E5FA}" destId="{01B183CF-F712-423D-9F8E-2398606B14C4}" srcOrd="11" destOrd="0" presId="urn:microsoft.com/office/officeart/2005/8/layout/default"/>
    <dgm:cxn modelId="{06F40F0A-27B2-463E-A920-B3C62F27CEFE}" type="presParOf" srcId="{DA2A0463-8996-4AF7-8B7A-53432029E5FA}" destId="{C545C522-EEB5-4B34-B081-BFB061A2E1AB}" srcOrd="12" destOrd="0" presId="urn:microsoft.com/office/officeart/2005/8/layout/default"/>
    <dgm:cxn modelId="{86A0C91C-7A31-4D2E-B0FC-83E49D6CB3E9}" type="presParOf" srcId="{DA2A0463-8996-4AF7-8B7A-53432029E5FA}" destId="{E34439EF-2F44-4BCA-82F8-EEAEF860EFA9}" srcOrd="13" destOrd="0" presId="urn:microsoft.com/office/officeart/2005/8/layout/default"/>
    <dgm:cxn modelId="{C63ADEE8-B7F1-4B89-AEB4-500092D53B44}" type="presParOf" srcId="{DA2A0463-8996-4AF7-8B7A-53432029E5FA}" destId="{2CC6912B-C4D5-47FC-89A5-2F1AB4936655}" srcOrd="14" destOrd="0" presId="urn:microsoft.com/office/officeart/2005/8/layout/default"/>
    <dgm:cxn modelId="{85767B76-5EDF-45A6-9F86-EADD745FB85D}" type="presParOf" srcId="{DA2A0463-8996-4AF7-8B7A-53432029E5FA}" destId="{D1F18B81-9148-41D9-98BE-09A81418C59F}" srcOrd="15" destOrd="0" presId="urn:microsoft.com/office/officeart/2005/8/layout/default"/>
    <dgm:cxn modelId="{AFBEB54E-0AAD-4667-AFED-004437B37616}" type="presParOf" srcId="{DA2A0463-8996-4AF7-8B7A-53432029E5FA}" destId="{5B7BA971-0207-4984-AEF5-1176790D5350}"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BF484F-35C2-4C66-BD9F-B40EA2F7A4C4}">
      <dsp:nvSpPr>
        <dsp:cNvPr id="0" name=""/>
        <dsp:cNvSpPr/>
      </dsp:nvSpPr>
      <dsp:spPr>
        <a:xfrm>
          <a:off x="2012394" y="446"/>
          <a:ext cx="3885753" cy="233145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Heteronormative </a:t>
          </a:r>
        </a:p>
      </dsp:txBody>
      <dsp:txXfrm>
        <a:off x="2012394" y="446"/>
        <a:ext cx="3885753" cy="2331452"/>
      </dsp:txXfrm>
    </dsp:sp>
    <dsp:sp modelId="{B18CCFB4-52ED-419F-8FD8-6E85A443A691}">
      <dsp:nvSpPr>
        <dsp:cNvPr id="0" name=""/>
        <dsp:cNvSpPr/>
      </dsp:nvSpPr>
      <dsp:spPr>
        <a:xfrm>
          <a:off x="6286723" y="446"/>
          <a:ext cx="3885753" cy="233145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Cisnormative </a:t>
          </a:r>
        </a:p>
      </dsp:txBody>
      <dsp:txXfrm>
        <a:off x="6286723" y="446"/>
        <a:ext cx="3885753" cy="2331452"/>
      </dsp:txXfrm>
    </dsp:sp>
    <dsp:sp modelId="{AC7E50FC-CCFD-4167-84A9-E6565BD1375F}">
      <dsp:nvSpPr>
        <dsp:cNvPr id="0" name=""/>
        <dsp:cNvSpPr/>
      </dsp:nvSpPr>
      <dsp:spPr>
        <a:xfrm>
          <a:off x="10561052" y="446"/>
          <a:ext cx="3885753" cy="233145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Heterosexism </a:t>
          </a:r>
        </a:p>
      </dsp:txBody>
      <dsp:txXfrm>
        <a:off x="10561052" y="446"/>
        <a:ext cx="3885753" cy="2331452"/>
      </dsp:txXfrm>
    </dsp:sp>
    <dsp:sp modelId="{F4E12472-509A-4B69-8AE0-004B8E794D8E}">
      <dsp:nvSpPr>
        <dsp:cNvPr id="0" name=""/>
        <dsp:cNvSpPr/>
      </dsp:nvSpPr>
      <dsp:spPr>
        <a:xfrm>
          <a:off x="2012394" y="2720473"/>
          <a:ext cx="3885753" cy="2331452"/>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Cissexism</a:t>
          </a:r>
        </a:p>
      </dsp:txBody>
      <dsp:txXfrm>
        <a:off x="2012394" y="2720473"/>
        <a:ext cx="3885753" cy="2331452"/>
      </dsp:txXfrm>
    </dsp:sp>
    <dsp:sp modelId="{D605032C-D163-4765-997A-DAFDD2C2DEB5}">
      <dsp:nvSpPr>
        <dsp:cNvPr id="0" name=""/>
        <dsp:cNvSpPr/>
      </dsp:nvSpPr>
      <dsp:spPr>
        <a:xfrm>
          <a:off x="6286723" y="2720473"/>
          <a:ext cx="3885753" cy="2331452"/>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Homoprejudice/phobia/misia</a:t>
          </a:r>
        </a:p>
      </dsp:txBody>
      <dsp:txXfrm>
        <a:off x="6286723" y="2720473"/>
        <a:ext cx="3885753" cy="2331452"/>
      </dsp:txXfrm>
    </dsp:sp>
    <dsp:sp modelId="{AC05BE3D-A59A-4F2F-A435-1D8FB0199232}">
      <dsp:nvSpPr>
        <dsp:cNvPr id="0" name=""/>
        <dsp:cNvSpPr/>
      </dsp:nvSpPr>
      <dsp:spPr>
        <a:xfrm>
          <a:off x="10561052" y="2720473"/>
          <a:ext cx="3885753" cy="233145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Biphobia</a:t>
          </a:r>
        </a:p>
      </dsp:txBody>
      <dsp:txXfrm>
        <a:off x="10561052" y="2720473"/>
        <a:ext cx="3885753" cy="2331452"/>
      </dsp:txXfrm>
    </dsp:sp>
    <dsp:sp modelId="{D6EE7338-6443-4351-916E-9C4F947F4E97}">
      <dsp:nvSpPr>
        <dsp:cNvPr id="0" name=""/>
        <dsp:cNvSpPr/>
      </dsp:nvSpPr>
      <dsp:spPr>
        <a:xfrm>
          <a:off x="2012394" y="5440501"/>
          <a:ext cx="3885753" cy="233145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Transmisia</a:t>
          </a:r>
        </a:p>
      </dsp:txBody>
      <dsp:txXfrm>
        <a:off x="2012394" y="5440501"/>
        <a:ext cx="3885753" cy="2331452"/>
      </dsp:txXfrm>
    </dsp:sp>
    <dsp:sp modelId="{E338C0E7-87CF-47A5-9F9C-63A88644EF1F}">
      <dsp:nvSpPr>
        <dsp:cNvPr id="0" name=""/>
        <dsp:cNvSpPr/>
      </dsp:nvSpPr>
      <dsp:spPr>
        <a:xfrm>
          <a:off x="6286723" y="5440501"/>
          <a:ext cx="3885753" cy="233145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Homonegativity*</a:t>
          </a:r>
        </a:p>
      </dsp:txBody>
      <dsp:txXfrm>
        <a:off x="6286723" y="5440501"/>
        <a:ext cx="3885753" cy="2331452"/>
      </dsp:txXfrm>
    </dsp:sp>
    <dsp:sp modelId="{E29B845B-240B-4BF8-A371-1CA3FD9750FB}">
      <dsp:nvSpPr>
        <dsp:cNvPr id="0" name=""/>
        <dsp:cNvSpPr/>
      </dsp:nvSpPr>
      <dsp:spPr>
        <a:xfrm>
          <a:off x="10561052" y="5440501"/>
          <a:ext cx="3885753" cy="2331452"/>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Transnegativity*</a:t>
          </a:r>
        </a:p>
      </dsp:txBody>
      <dsp:txXfrm>
        <a:off x="10561052" y="5440501"/>
        <a:ext cx="3885753" cy="23314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7D5378-7E88-48FE-8A8E-DA2A415AF3D3}">
      <dsp:nvSpPr>
        <dsp:cNvPr id="0" name=""/>
        <dsp:cNvSpPr/>
      </dsp:nvSpPr>
      <dsp:spPr>
        <a:xfrm>
          <a:off x="0" y="3009"/>
          <a:ext cx="10797362"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EC32B2-0CD8-46C5-8952-C37B25E4B607}">
      <dsp:nvSpPr>
        <dsp:cNvPr id="0" name=""/>
        <dsp:cNvSpPr/>
      </dsp:nvSpPr>
      <dsp:spPr>
        <a:xfrm>
          <a:off x="0" y="3009"/>
          <a:ext cx="2159472" cy="102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Bullying, harassment, physical safety, and discrimination</a:t>
          </a:r>
        </a:p>
      </dsp:txBody>
      <dsp:txXfrm>
        <a:off x="0" y="3009"/>
        <a:ext cx="2159472" cy="1026171"/>
      </dsp:txXfrm>
    </dsp:sp>
    <dsp:sp modelId="{9560FC43-0BEC-4D92-B3B0-4CDAC2902330}">
      <dsp:nvSpPr>
        <dsp:cNvPr id="0" name=""/>
        <dsp:cNvSpPr/>
      </dsp:nvSpPr>
      <dsp:spPr>
        <a:xfrm>
          <a:off x="2321432" y="49607"/>
          <a:ext cx="8475929" cy="931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Intentional, clear policies; clear policies for reacting to discrimination </a:t>
          </a:r>
        </a:p>
      </dsp:txBody>
      <dsp:txXfrm>
        <a:off x="2321432" y="49607"/>
        <a:ext cx="8475929" cy="931971"/>
      </dsp:txXfrm>
    </dsp:sp>
    <dsp:sp modelId="{348BE5BF-03F1-4AE2-BCE1-6371FE66C77A}">
      <dsp:nvSpPr>
        <dsp:cNvPr id="0" name=""/>
        <dsp:cNvSpPr/>
      </dsp:nvSpPr>
      <dsp:spPr>
        <a:xfrm>
          <a:off x="2159472" y="981579"/>
          <a:ext cx="8637889"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8C4E80-9476-429B-B708-A291203A5BFD}">
      <dsp:nvSpPr>
        <dsp:cNvPr id="0" name=""/>
        <dsp:cNvSpPr/>
      </dsp:nvSpPr>
      <dsp:spPr>
        <a:xfrm>
          <a:off x="0" y="1029180"/>
          <a:ext cx="10797362"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968C15-7951-490A-B6AE-435AF6D16BA1}">
      <dsp:nvSpPr>
        <dsp:cNvPr id="0" name=""/>
        <dsp:cNvSpPr/>
      </dsp:nvSpPr>
      <dsp:spPr>
        <a:xfrm>
          <a:off x="0" y="1029180"/>
          <a:ext cx="2159472" cy="102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Dress codes</a:t>
          </a:r>
        </a:p>
      </dsp:txBody>
      <dsp:txXfrm>
        <a:off x="0" y="1029180"/>
        <a:ext cx="2159472" cy="1026171"/>
      </dsp:txXfrm>
    </dsp:sp>
    <dsp:sp modelId="{21690AA9-D9E0-45B8-8A68-8C321C574448}">
      <dsp:nvSpPr>
        <dsp:cNvPr id="0" name=""/>
        <dsp:cNvSpPr/>
      </dsp:nvSpPr>
      <dsp:spPr>
        <a:xfrm>
          <a:off x="2321432" y="1075779"/>
          <a:ext cx="8475929" cy="931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Inclusive and Just</a:t>
          </a:r>
        </a:p>
      </dsp:txBody>
      <dsp:txXfrm>
        <a:off x="2321432" y="1075779"/>
        <a:ext cx="8475929" cy="931971"/>
      </dsp:txXfrm>
    </dsp:sp>
    <dsp:sp modelId="{F7EAA517-4E4E-4C2E-B309-E77AB897EC53}">
      <dsp:nvSpPr>
        <dsp:cNvPr id="0" name=""/>
        <dsp:cNvSpPr/>
      </dsp:nvSpPr>
      <dsp:spPr>
        <a:xfrm>
          <a:off x="2159472" y="2007751"/>
          <a:ext cx="8637889"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084F9D-539F-4957-A8F3-6CC450D47F08}">
      <dsp:nvSpPr>
        <dsp:cNvPr id="0" name=""/>
        <dsp:cNvSpPr/>
      </dsp:nvSpPr>
      <dsp:spPr>
        <a:xfrm>
          <a:off x="0" y="2055351"/>
          <a:ext cx="10797362"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880BBD-C2B4-47DF-B674-A2AC0A5B3865}">
      <dsp:nvSpPr>
        <dsp:cNvPr id="0" name=""/>
        <dsp:cNvSpPr/>
      </dsp:nvSpPr>
      <dsp:spPr>
        <a:xfrm>
          <a:off x="0" y="2055351"/>
          <a:ext cx="2159472" cy="102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Toilets/bathrooms and locker rooms</a:t>
          </a:r>
        </a:p>
      </dsp:txBody>
      <dsp:txXfrm>
        <a:off x="0" y="2055351"/>
        <a:ext cx="2159472" cy="1026171"/>
      </dsp:txXfrm>
    </dsp:sp>
    <dsp:sp modelId="{61CC75D2-C06D-4349-ADB8-84244B819AAE}">
      <dsp:nvSpPr>
        <dsp:cNvPr id="0" name=""/>
        <dsp:cNvSpPr/>
      </dsp:nvSpPr>
      <dsp:spPr>
        <a:xfrm>
          <a:off x="2321432" y="2101950"/>
          <a:ext cx="8475929" cy="931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‘All Gender’ Restrooms; Individual facilities </a:t>
          </a:r>
        </a:p>
      </dsp:txBody>
      <dsp:txXfrm>
        <a:off x="2321432" y="2101950"/>
        <a:ext cx="8475929" cy="931971"/>
      </dsp:txXfrm>
    </dsp:sp>
    <dsp:sp modelId="{844D57C6-F9D7-4274-A3AA-D3E423054D89}">
      <dsp:nvSpPr>
        <dsp:cNvPr id="0" name=""/>
        <dsp:cNvSpPr/>
      </dsp:nvSpPr>
      <dsp:spPr>
        <a:xfrm>
          <a:off x="2159472" y="3033922"/>
          <a:ext cx="8637889"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CBE981-8969-46B4-8FC4-B0464659C01C}">
      <dsp:nvSpPr>
        <dsp:cNvPr id="0" name=""/>
        <dsp:cNvSpPr/>
      </dsp:nvSpPr>
      <dsp:spPr>
        <a:xfrm>
          <a:off x="0" y="3081523"/>
          <a:ext cx="10797362"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14E416-6345-4DAE-9517-D9DC2DC5BC91}">
      <dsp:nvSpPr>
        <dsp:cNvPr id="0" name=""/>
        <dsp:cNvSpPr/>
      </dsp:nvSpPr>
      <dsp:spPr>
        <a:xfrm>
          <a:off x="0" y="3081523"/>
          <a:ext cx="2159472" cy="102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School camps</a:t>
          </a:r>
        </a:p>
      </dsp:txBody>
      <dsp:txXfrm>
        <a:off x="0" y="3081523"/>
        <a:ext cx="2159472" cy="1026171"/>
      </dsp:txXfrm>
    </dsp:sp>
    <dsp:sp modelId="{4BAE988A-DE8B-438C-8056-99BF72C1E704}">
      <dsp:nvSpPr>
        <dsp:cNvPr id="0" name=""/>
        <dsp:cNvSpPr/>
      </dsp:nvSpPr>
      <dsp:spPr>
        <a:xfrm>
          <a:off x="2321432" y="3128121"/>
          <a:ext cx="8475929" cy="931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Consult GE youth re: options for sleeping arrangements </a:t>
          </a:r>
        </a:p>
      </dsp:txBody>
      <dsp:txXfrm>
        <a:off x="2321432" y="3128121"/>
        <a:ext cx="8475929" cy="931971"/>
      </dsp:txXfrm>
    </dsp:sp>
    <dsp:sp modelId="{14A2D07B-C00F-4299-AE97-CE07DD05D9C4}">
      <dsp:nvSpPr>
        <dsp:cNvPr id="0" name=""/>
        <dsp:cNvSpPr/>
      </dsp:nvSpPr>
      <dsp:spPr>
        <a:xfrm>
          <a:off x="2159472" y="4060093"/>
          <a:ext cx="8637889"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07655E-5126-4A62-BCAA-5DE579162E85}">
      <dsp:nvSpPr>
        <dsp:cNvPr id="0" name=""/>
        <dsp:cNvSpPr/>
      </dsp:nvSpPr>
      <dsp:spPr>
        <a:xfrm>
          <a:off x="0" y="4107694"/>
          <a:ext cx="10797362" cy="0"/>
        </a:xfrm>
        <a:prstGeom prst="lin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7D3540-669A-410B-984A-1D9D8ECD9E1F}">
      <dsp:nvSpPr>
        <dsp:cNvPr id="0" name=""/>
        <dsp:cNvSpPr/>
      </dsp:nvSpPr>
      <dsp:spPr>
        <a:xfrm>
          <a:off x="0" y="4107694"/>
          <a:ext cx="2159472" cy="102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Physical Education and Sports</a:t>
          </a:r>
        </a:p>
      </dsp:txBody>
      <dsp:txXfrm>
        <a:off x="0" y="4107694"/>
        <a:ext cx="2159472" cy="1026171"/>
      </dsp:txXfrm>
    </dsp:sp>
    <dsp:sp modelId="{A94FD160-4EF1-47EF-B34F-341EC819E85F}">
      <dsp:nvSpPr>
        <dsp:cNvPr id="0" name=""/>
        <dsp:cNvSpPr/>
      </dsp:nvSpPr>
      <dsp:spPr>
        <a:xfrm>
          <a:off x="2321432" y="4154292"/>
          <a:ext cx="8475929" cy="931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According to affirmed gender</a:t>
          </a:r>
        </a:p>
      </dsp:txBody>
      <dsp:txXfrm>
        <a:off x="2321432" y="4154292"/>
        <a:ext cx="8475929" cy="931971"/>
      </dsp:txXfrm>
    </dsp:sp>
    <dsp:sp modelId="{6191CD12-EC68-4670-92F4-5D9FA11BFFD4}">
      <dsp:nvSpPr>
        <dsp:cNvPr id="0" name=""/>
        <dsp:cNvSpPr/>
      </dsp:nvSpPr>
      <dsp:spPr>
        <a:xfrm>
          <a:off x="2159472" y="5086264"/>
          <a:ext cx="8637889"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A28550-8CC6-4A06-970C-CCB4A3F2D254}">
      <dsp:nvSpPr>
        <dsp:cNvPr id="0" name=""/>
        <dsp:cNvSpPr/>
      </dsp:nvSpPr>
      <dsp:spPr>
        <a:xfrm>
          <a:off x="0" y="5133865"/>
          <a:ext cx="10797362"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918D5F-9CC4-45A3-B8ED-EF72B34570AB}">
      <dsp:nvSpPr>
        <dsp:cNvPr id="0" name=""/>
        <dsp:cNvSpPr/>
      </dsp:nvSpPr>
      <dsp:spPr>
        <a:xfrm>
          <a:off x="0" y="5133865"/>
          <a:ext cx="2159472" cy="102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Music</a:t>
          </a:r>
        </a:p>
      </dsp:txBody>
      <dsp:txXfrm>
        <a:off x="0" y="5133865"/>
        <a:ext cx="2159472" cy="1026171"/>
      </dsp:txXfrm>
    </dsp:sp>
    <dsp:sp modelId="{467FE980-CC86-4917-A81C-2B5A105D5ED8}">
      <dsp:nvSpPr>
        <dsp:cNvPr id="0" name=""/>
        <dsp:cNvSpPr/>
      </dsp:nvSpPr>
      <dsp:spPr>
        <a:xfrm>
          <a:off x="2321432" y="5180464"/>
          <a:ext cx="8475929" cy="931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Music part vs. gendered language</a:t>
          </a:r>
        </a:p>
      </dsp:txBody>
      <dsp:txXfrm>
        <a:off x="2321432" y="5180464"/>
        <a:ext cx="8475929" cy="931971"/>
      </dsp:txXfrm>
    </dsp:sp>
    <dsp:sp modelId="{3788C078-9C90-4DD5-8C90-EF3CD0232FFA}">
      <dsp:nvSpPr>
        <dsp:cNvPr id="0" name=""/>
        <dsp:cNvSpPr/>
      </dsp:nvSpPr>
      <dsp:spPr>
        <a:xfrm>
          <a:off x="2159472" y="6112435"/>
          <a:ext cx="8637889"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B33B72-77AB-4D10-B690-380121F4C649}">
      <dsp:nvSpPr>
        <dsp:cNvPr id="0" name=""/>
        <dsp:cNvSpPr/>
      </dsp:nvSpPr>
      <dsp:spPr>
        <a:xfrm>
          <a:off x="873968" y="1767"/>
          <a:ext cx="3261735" cy="1957041"/>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Montserrat" panose="00000500000000000000" pitchFamily="2" charset="0"/>
            </a:rPr>
            <a:t>Parent/Guardian Involvement</a:t>
          </a:r>
        </a:p>
      </dsp:txBody>
      <dsp:txXfrm>
        <a:off x="873968" y="1767"/>
        <a:ext cx="3261735" cy="1957041"/>
      </dsp:txXfrm>
    </dsp:sp>
    <dsp:sp modelId="{0FF0A038-D4AB-4AA5-9BED-5E488E49D5E9}">
      <dsp:nvSpPr>
        <dsp:cNvPr id="0" name=""/>
        <dsp:cNvSpPr/>
      </dsp:nvSpPr>
      <dsp:spPr>
        <a:xfrm>
          <a:off x="4461877" y="1767"/>
          <a:ext cx="3261735" cy="1957041"/>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Privacy: Confidentiality and Disclosure</a:t>
          </a:r>
        </a:p>
      </dsp:txBody>
      <dsp:txXfrm>
        <a:off x="4461877" y="1767"/>
        <a:ext cx="3261735" cy="1957041"/>
      </dsp:txXfrm>
    </dsp:sp>
    <dsp:sp modelId="{433A4F46-C49E-4D4C-8D04-3C9E5AAA3DE4}">
      <dsp:nvSpPr>
        <dsp:cNvPr id="0" name=""/>
        <dsp:cNvSpPr/>
      </dsp:nvSpPr>
      <dsp:spPr>
        <a:xfrm>
          <a:off x="8049786" y="1767"/>
          <a:ext cx="3261735" cy="1957041"/>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Student Safety Planning</a:t>
          </a:r>
        </a:p>
      </dsp:txBody>
      <dsp:txXfrm>
        <a:off x="8049786" y="1767"/>
        <a:ext cx="3261735" cy="1957041"/>
      </dsp:txXfrm>
    </dsp:sp>
    <dsp:sp modelId="{EDF666D2-36E6-4AC1-88E1-958B4B7DEE56}">
      <dsp:nvSpPr>
        <dsp:cNvPr id="0" name=""/>
        <dsp:cNvSpPr/>
      </dsp:nvSpPr>
      <dsp:spPr>
        <a:xfrm>
          <a:off x="11637696" y="1767"/>
          <a:ext cx="3261735" cy="1957041"/>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Privacy: Names, Pronouns, and Student Records</a:t>
          </a:r>
        </a:p>
      </dsp:txBody>
      <dsp:txXfrm>
        <a:off x="11637696" y="1767"/>
        <a:ext cx="3261735" cy="1957041"/>
      </dsp:txXfrm>
    </dsp:sp>
    <dsp:sp modelId="{C7B234C5-788E-472B-869D-C1D47EF631EC}">
      <dsp:nvSpPr>
        <dsp:cNvPr id="0" name=""/>
        <dsp:cNvSpPr/>
      </dsp:nvSpPr>
      <dsp:spPr>
        <a:xfrm>
          <a:off x="873968" y="2284982"/>
          <a:ext cx="3261735" cy="1957041"/>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Use of Facilities </a:t>
          </a:r>
        </a:p>
      </dsp:txBody>
      <dsp:txXfrm>
        <a:off x="873968" y="2284982"/>
        <a:ext cx="3261735" cy="1957041"/>
      </dsp:txXfrm>
    </dsp:sp>
    <dsp:sp modelId="{700A3968-8BF3-4534-BA84-3491B841D81A}">
      <dsp:nvSpPr>
        <dsp:cNvPr id="0" name=""/>
        <dsp:cNvSpPr/>
      </dsp:nvSpPr>
      <dsp:spPr>
        <a:xfrm>
          <a:off x="4461877" y="2284982"/>
          <a:ext cx="3261735" cy="1957041"/>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Extra curricular activities </a:t>
          </a:r>
        </a:p>
      </dsp:txBody>
      <dsp:txXfrm>
        <a:off x="4461877" y="2284982"/>
        <a:ext cx="3261735" cy="1957041"/>
      </dsp:txXfrm>
    </dsp:sp>
    <dsp:sp modelId="{C545C522-EEB5-4B34-B081-BFB061A2E1AB}">
      <dsp:nvSpPr>
        <dsp:cNvPr id="0" name=""/>
        <dsp:cNvSpPr/>
      </dsp:nvSpPr>
      <dsp:spPr>
        <a:xfrm>
          <a:off x="8049786" y="2284982"/>
          <a:ext cx="3261735" cy="1957041"/>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Social Support at School </a:t>
          </a:r>
        </a:p>
      </dsp:txBody>
      <dsp:txXfrm>
        <a:off x="8049786" y="2284982"/>
        <a:ext cx="3261735" cy="1957041"/>
      </dsp:txXfrm>
    </dsp:sp>
    <dsp:sp modelId="{2CC6912B-C4D5-47FC-89A5-2F1AB4936655}">
      <dsp:nvSpPr>
        <dsp:cNvPr id="0" name=""/>
        <dsp:cNvSpPr/>
      </dsp:nvSpPr>
      <dsp:spPr>
        <a:xfrm>
          <a:off x="11637696" y="2284982"/>
          <a:ext cx="3261735" cy="1957041"/>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School Dress Code </a:t>
          </a:r>
        </a:p>
      </dsp:txBody>
      <dsp:txXfrm>
        <a:off x="11637696" y="2284982"/>
        <a:ext cx="3261735" cy="1957041"/>
      </dsp:txXfrm>
    </dsp:sp>
    <dsp:sp modelId="{5B7BA971-0207-4984-AEF5-1176790D5350}">
      <dsp:nvSpPr>
        <dsp:cNvPr id="0" name=""/>
        <dsp:cNvSpPr/>
      </dsp:nvSpPr>
      <dsp:spPr>
        <a:xfrm>
          <a:off x="6255832" y="4568197"/>
          <a:ext cx="3261735" cy="1957041"/>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Support Plan Communication, Review, Revision </a:t>
          </a:r>
        </a:p>
      </dsp:txBody>
      <dsp:txXfrm>
        <a:off x="6255832" y="4568197"/>
        <a:ext cx="3261735" cy="195704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C278D2-9440-4EA4-BAFE-8BB20D39A716}" type="datetimeFigureOut">
              <a:rPr lang="en-US" smtClean="0"/>
              <a:t>4/27/2024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C4152F-0165-49AB-82A3-F54444B793F4}" type="slidenum">
              <a:rPr lang="en-US" smtClean="0"/>
              <a:t>‹#›</a:t>
            </a:fld>
            <a:endParaRPr lang="en-US"/>
          </a:p>
        </p:txBody>
      </p:sp>
    </p:spTree>
    <p:extLst>
      <p:ext uri="{BB962C8B-B14F-4D97-AF65-F5344CB8AC3E}">
        <p14:creationId xmlns:p14="http://schemas.microsoft.com/office/powerpoint/2010/main" val="604613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queerlanguage.com/2018/12/20/gender-neutral-pronouns-in-the-foreign-language-classroom/" TargetMode="External"/><Relationship Id="rId3" Type="http://schemas.openxmlformats.org/officeDocument/2006/relationships/hyperlink" Target="https://www.mypronouns.org/neopronouns" TargetMode="External"/><Relationship Id="rId7" Type="http://schemas.openxmlformats.org/officeDocument/2006/relationships/hyperlink" Target="https://static1.squarespace.com/static/600e13632c69ea16574db37d/t/601c47d4222127346fa6faca/1612466133529/NonbinaryFR_Starting+Forms+Infographic_Knisely_CCLicensed.pdf"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nytimes.com/2021/09/01/crosswords/gender-language-nonbinary.html" TargetMode="External"/><Relationship Id="rId5" Type="http://schemas.openxmlformats.org/officeDocument/2006/relationships/hyperlink" Target="https://libguides.library.arizona.edu/c.php?g=744315&amp;p=5350892" TargetMode="External"/><Relationship Id="rId4" Type="http://schemas.openxmlformats.org/officeDocument/2006/relationships/hyperlink" Target="https://www.merriam-webster.com/words-at-play/singular-nonbinary-they"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C4152F-0165-49AB-82A3-F54444B793F4}" type="slidenum">
              <a:rPr lang="en-US" smtClean="0"/>
              <a:t>1</a:t>
            </a:fld>
            <a:endParaRPr lang="en-US"/>
          </a:p>
        </p:txBody>
      </p:sp>
    </p:spTree>
    <p:extLst>
      <p:ext uri="{BB962C8B-B14F-4D97-AF65-F5344CB8AC3E}">
        <p14:creationId xmlns:p14="http://schemas.microsoft.com/office/powerpoint/2010/main" val="3805570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551350D-E630-47ED-AAA0-CF5117660FC2}" type="slidenum">
              <a:rPr lang="en-US"/>
              <a:t>12</a:t>
            </a:fld>
            <a:endParaRPr lang="en-US"/>
          </a:p>
        </p:txBody>
      </p:sp>
    </p:spTree>
    <p:extLst>
      <p:ext uri="{BB962C8B-B14F-4D97-AF65-F5344CB8AC3E}">
        <p14:creationId xmlns:p14="http://schemas.microsoft.com/office/powerpoint/2010/main" val="427581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n>
                  <a:solidFill>
                    <a:srgbClr val="000000">
                      <a:lumMod val="75000"/>
                      <a:lumOff val="25000"/>
                      <a:alpha val="10000"/>
                    </a:srgbClr>
                  </a:solidFill>
                </a:ln>
                <a:ea typeface="+mn-lt"/>
                <a:cs typeface="+mn-lt"/>
                <a:hlinkClick r:id="rId3"/>
              </a:rPr>
              <a:t>https://www.mypronouns.org/neopronouns</a:t>
            </a:r>
            <a:endParaRPr lang="en-US" sz="1200" dirty="0">
              <a:ln>
                <a:solidFill>
                  <a:srgbClr val="000000">
                    <a:lumMod val="75000"/>
                    <a:lumOff val="25000"/>
                    <a:alpha val="10000"/>
                  </a:srgbClr>
                </a:solidFill>
              </a:ln>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n>
                  <a:solidFill>
                    <a:srgbClr val="000000">
                      <a:lumMod val="75000"/>
                      <a:lumOff val="25000"/>
                      <a:alpha val="10000"/>
                    </a:srgbClr>
                  </a:solidFill>
                </a:ln>
                <a:ea typeface="+mn-lt"/>
                <a:cs typeface="+mn-lt"/>
                <a:hlinkClick r:id="rId4"/>
              </a:rPr>
              <a:t>https://www.merriam-webster.com/words-at-play/singular-nonbinary-they</a:t>
            </a:r>
            <a:endParaRPr lang="en-US" sz="1200" dirty="0">
              <a:ln>
                <a:solidFill>
                  <a:srgbClr val="000000">
                    <a:lumMod val="75000"/>
                    <a:lumOff val="25000"/>
                    <a:alpha val="10000"/>
                  </a:srgbClr>
                </a:solidFill>
              </a:ln>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n>
                  <a:solidFill>
                    <a:srgbClr val="000000">
                      <a:lumMod val="75000"/>
                      <a:lumOff val="25000"/>
                      <a:alpha val="10000"/>
                    </a:srgbClr>
                  </a:solidFill>
                </a:ln>
                <a:ea typeface="+mn-lt"/>
                <a:cs typeface="+mn-lt"/>
                <a:hlinkClick r:id="rId5"/>
              </a:rPr>
              <a:t>https://libguides.library.arizona.edu/c.php?g=744315&amp;p=5350892</a:t>
            </a:r>
            <a:endParaRPr lang="en-US" sz="1200" dirty="0">
              <a:ln>
                <a:solidFill>
                  <a:srgbClr val="000000">
                    <a:lumMod val="75000"/>
                    <a:lumOff val="25000"/>
                    <a:alpha val="10000"/>
                  </a:srgbClr>
                </a:solidFill>
              </a:ln>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6"/>
              </a:rPr>
              <a:t>https://www.nytimes.com/2021/09/01/crosswords/gender-language-nonbinary.html</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7"/>
              </a:rPr>
              <a:t>https://static1.squarespace.com/static/600e13632c69ea16574db37d/t/601c47d4222127346fa6faca/1612466133529/NonbinaryFR_Starting+Forms+Infographic_Knisely_CCLicensed.pdf</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8"/>
              </a:rPr>
              <a:t>https://queerlanguage.com/2018/12/20/gender-neutral-pronouns-in-the-foreign-language-classroom/</a:t>
            </a:r>
            <a:endParaRPr lang="en-US" sz="1200" dirty="0"/>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51350D-E630-47ED-AAA0-CF5117660FC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8854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p>
        </p:txBody>
      </p:sp>
      <p:sp>
        <p:nvSpPr>
          <p:cNvPr id="4" name="Slide Number Placeholder 3"/>
          <p:cNvSpPr>
            <a:spLocks noGrp="1"/>
          </p:cNvSpPr>
          <p:nvPr>
            <p:ph type="sldNum" sz="quarter" idx="5"/>
          </p:nvPr>
        </p:nvSpPr>
        <p:spPr/>
        <p:txBody>
          <a:bodyPr/>
          <a:lstStyle/>
          <a:p>
            <a:fld id="{74FB19B1-B924-4872-93D1-46A2C30DE26B}" type="slidenum">
              <a:rPr lang="en-US" smtClean="0"/>
              <a:t>17</a:t>
            </a:fld>
            <a:endParaRPr lang="en-US"/>
          </a:p>
        </p:txBody>
      </p:sp>
    </p:spTree>
    <p:extLst>
      <p:ext uri="{BB962C8B-B14F-4D97-AF65-F5344CB8AC3E}">
        <p14:creationId xmlns:p14="http://schemas.microsoft.com/office/powerpoint/2010/main" val="1674138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551350D-E630-47ED-AAA0-CF5117660FC2}" type="slidenum">
              <a:rPr lang="en-US"/>
              <a:t>19</a:t>
            </a:fld>
            <a:endParaRPr lang="en-US"/>
          </a:p>
        </p:txBody>
      </p:sp>
    </p:spTree>
    <p:extLst>
      <p:ext uri="{BB962C8B-B14F-4D97-AF65-F5344CB8AC3E}">
        <p14:creationId xmlns:p14="http://schemas.microsoft.com/office/powerpoint/2010/main" val="4249180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551350D-E630-47ED-AAA0-CF5117660FC2}" type="slidenum">
              <a:rPr lang="en-US"/>
              <a:t>20</a:t>
            </a:fld>
            <a:endParaRPr lang="en-US"/>
          </a:p>
        </p:txBody>
      </p:sp>
    </p:spTree>
    <p:extLst>
      <p:ext uri="{BB962C8B-B14F-4D97-AF65-F5344CB8AC3E}">
        <p14:creationId xmlns:p14="http://schemas.microsoft.com/office/powerpoint/2010/main" val="3345258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551350D-E630-47ED-AAA0-CF5117660FC2}" type="slidenum">
              <a:rPr lang="en-US"/>
              <a:t>21</a:t>
            </a:fld>
            <a:endParaRPr lang="en-US"/>
          </a:p>
        </p:txBody>
      </p:sp>
    </p:spTree>
    <p:extLst>
      <p:ext uri="{BB962C8B-B14F-4D97-AF65-F5344CB8AC3E}">
        <p14:creationId xmlns:p14="http://schemas.microsoft.com/office/powerpoint/2010/main" val="3276996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Clark </a:t>
            </a:r>
          </a:p>
          <a:p>
            <a:endParaRPr lang="en-US" dirty="0">
              <a:latin typeface="Calibri"/>
              <a:cs typeface="Calibri"/>
            </a:endParaRPr>
          </a:p>
          <a:p>
            <a:pPr marL="171450" indent="-171450">
              <a:buFont typeface="Calibri"/>
              <a:buChar char="-"/>
            </a:pPr>
            <a:r>
              <a:rPr lang="en-US" dirty="0">
                <a:latin typeface="Calibri"/>
                <a:cs typeface="Calibri"/>
              </a:rPr>
              <a:t>Building upon slide 12 (Evolution of Language) - Language Today </a:t>
            </a:r>
          </a:p>
          <a:p>
            <a:pPr marL="171450" indent="-171450">
              <a:buFont typeface="Calibri"/>
              <a:buChar char="-"/>
            </a:pPr>
            <a:r>
              <a:rPr lang="en-US" dirty="0">
                <a:latin typeface="Calibri"/>
                <a:cs typeface="Calibri"/>
              </a:rPr>
              <a:t>Different conceptualizations of the terminology </a:t>
            </a:r>
          </a:p>
          <a:p>
            <a:pPr marL="171450" indent="-171450">
              <a:buFont typeface="Calibri"/>
              <a:buChar char="-"/>
            </a:pPr>
            <a:endParaRPr lang="en-US" dirty="0">
              <a:latin typeface="Calibri"/>
              <a:cs typeface="Calibri"/>
            </a:endParaRPr>
          </a:p>
          <a:p>
            <a:endParaRPr lang="en-US" dirty="0">
              <a:solidFill>
                <a:srgbClr val="3A3A3A"/>
              </a:solidFill>
              <a:latin typeface="Helvetica Neue"/>
              <a:cs typeface="Calibri"/>
            </a:endParaRPr>
          </a:p>
          <a:p>
            <a:pPr marL="171450" indent="-171450">
              <a:buFont typeface="Calibri"/>
              <a:buChar char="-"/>
            </a:pPr>
            <a:r>
              <a:rPr lang="en-US" dirty="0"/>
              <a:t>Counselors need to be aware of the distinction between all of the populations within the sexual minority community, and avoid generalizing between these identities. Within the aforementioned identities there are also cross identities, or intersecting identities, to consider. A lesbian female may also be Latina, disabled, and lower socioeconomic status and therefore her needs and her sexual identity may vary from another lesbian identified woman.  So, even though there are broad categories within the “gay umbrella,” there are other identities that may be of greater influences in an individual’s life that need to be explored and understood by the counselor and supervisor. </a:t>
            </a:r>
          </a:p>
          <a:p>
            <a:pPr marL="171450" indent="-171450">
              <a:buFont typeface="Calibri"/>
              <a:buChar char="-"/>
            </a:pPr>
            <a:r>
              <a:rPr lang="en-US" dirty="0">
                <a:latin typeface="Calibri"/>
                <a:cs typeface="Calibri"/>
              </a:rPr>
              <a:t>---------</a:t>
            </a:r>
          </a:p>
        </p:txBody>
      </p:sp>
      <p:sp>
        <p:nvSpPr>
          <p:cNvPr id="4" name="Slide Number Placeholder 3"/>
          <p:cNvSpPr>
            <a:spLocks noGrp="1"/>
          </p:cNvSpPr>
          <p:nvPr>
            <p:ph type="sldNum" sz="quarter" idx="5"/>
          </p:nvPr>
        </p:nvSpPr>
        <p:spPr/>
        <p:txBody>
          <a:bodyPr/>
          <a:lstStyle/>
          <a:p>
            <a:fld id="{C6074690-7256-4BB9-AC0F-97AEAE8CDEC2}" type="slidenum">
              <a:rPr lang="en-US"/>
              <a:t>22</a:t>
            </a:fld>
            <a:endParaRPr lang="en-US" dirty="0"/>
          </a:p>
        </p:txBody>
      </p:sp>
    </p:spTree>
    <p:extLst>
      <p:ext uri="{BB962C8B-B14F-4D97-AF65-F5344CB8AC3E}">
        <p14:creationId xmlns:p14="http://schemas.microsoft.com/office/powerpoint/2010/main" val="1577552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a:t>
            </a:r>
          </a:p>
        </p:txBody>
      </p:sp>
      <p:sp>
        <p:nvSpPr>
          <p:cNvPr id="4" name="Slide Number Placeholder 3"/>
          <p:cNvSpPr>
            <a:spLocks noGrp="1"/>
          </p:cNvSpPr>
          <p:nvPr>
            <p:ph type="sldNum" sz="quarter" idx="5"/>
          </p:nvPr>
        </p:nvSpPr>
        <p:spPr/>
        <p:txBody>
          <a:bodyPr/>
          <a:lstStyle/>
          <a:p>
            <a:fld id="{6F35B685-A090-4D97-8D59-37E5051D0578}" type="slidenum">
              <a:rPr lang="en-US" smtClean="0"/>
              <a:t>23</a:t>
            </a:fld>
            <a:endParaRPr lang="en-US"/>
          </a:p>
        </p:txBody>
      </p:sp>
    </p:spTree>
    <p:extLst>
      <p:ext uri="{BB962C8B-B14F-4D97-AF65-F5344CB8AC3E}">
        <p14:creationId xmlns:p14="http://schemas.microsoft.com/office/powerpoint/2010/main" val="222194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a:t>
            </a:r>
          </a:p>
        </p:txBody>
      </p:sp>
      <p:sp>
        <p:nvSpPr>
          <p:cNvPr id="4" name="Slide Number Placeholder 3"/>
          <p:cNvSpPr>
            <a:spLocks noGrp="1"/>
          </p:cNvSpPr>
          <p:nvPr>
            <p:ph type="sldNum" sz="quarter" idx="5"/>
          </p:nvPr>
        </p:nvSpPr>
        <p:spPr/>
        <p:txBody>
          <a:bodyPr/>
          <a:lstStyle/>
          <a:p>
            <a:fld id="{6F35B685-A090-4D97-8D59-37E5051D0578}" type="slidenum">
              <a:rPr lang="en-US" smtClean="0"/>
              <a:t>24</a:t>
            </a:fld>
            <a:endParaRPr lang="en-US"/>
          </a:p>
        </p:txBody>
      </p:sp>
    </p:spTree>
    <p:extLst>
      <p:ext uri="{BB962C8B-B14F-4D97-AF65-F5344CB8AC3E}">
        <p14:creationId xmlns:p14="http://schemas.microsoft.com/office/powerpoint/2010/main" val="1086626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a:t>
            </a:r>
          </a:p>
        </p:txBody>
      </p:sp>
      <p:sp>
        <p:nvSpPr>
          <p:cNvPr id="4" name="Slide Number Placeholder 3"/>
          <p:cNvSpPr>
            <a:spLocks noGrp="1"/>
          </p:cNvSpPr>
          <p:nvPr>
            <p:ph type="sldNum" sz="quarter" idx="5"/>
          </p:nvPr>
        </p:nvSpPr>
        <p:spPr/>
        <p:txBody>
          <a:bodyPr/>
          <a:lstStyle/>
          <a:p>
            <a:fld id="{6F35B685-A090-4D97-8D59-37E5051D0578}" type="slidenum">
              <a:rPr lang="en-US" smtClean="0"/>
              <a:t>25</a:t>
            </a:fld>
            <a:endParaRPr lang="en-US"/>
          </a:p>
        </p:txBody>
      </p:sp>
    </p:spTree>
    <p:extLst>
      <p:ext uri="{BB962C8B-B14F-4D97-AF65-F5344CB8AC3E}">
        <p14:creationId xmlns:p14="http://schemas.microsoft.com/office/powerpoint/2010/main" val="3320533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B19B1-B924-4872-93D1-46A2C30DE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67665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B19B1-B924-4872-93D1-46A2C30DE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809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effectLst/>
                <a:highlight>
                  <a:srgbClr val="212121"/>
                </a:highlight>
                <a:latin typeface="Söhne"/>
              </a:rPr>
              <a:t>Jordan’s cultural identity is also a topic of exploration. As the child of immigrants, Jordan feels the interplay between the rich heritage of their parents and the contemporary culture of the city. The cultural identity spectrum for Jordan stretches from the traditions of their family's origin to their own unique cultural experiences and expressions.</a:t>
            </a:r>
          </a:p>
          <a:p>
            <a:pPr algn="l"/>
            <a:r>
              <a:rPr lang="en-US" b="0" i="0" dirty="0">
                <a:effectLst/>
                <a:highlight>
                  <a:srgbClr val="212121"/>
                </a:highlight>
                <a:latin typeface="Söhne"/>
              </a:rPr>
              <a:t>Lastly, Jordan is contemplating their professional identity. Their work as a graphic designer has been a significant part of their self-definition, but they've been considering a shift that better aligns with their personal values. This spectrum is one of creative expression versus personal fulfillment and societal impact.</a:t>
            </a:r>
          </a:p>
          <a:p>
            <a:pPr algn="l"/>
            <a:r>
              <a:rPr lang="en-US" b="0" i="0" dirty="0">
                <a:effectLst/>
                <a:highlight>
                  <a:srgbClr val="212121"/>
                </a:highlight>
                <a:latin typeface="Söhne"/>
              </a:rPr>
              <a:t>In this workshop, you are tasked to assist Jordan in understanding and articulating where they currently find themselves on each of these spectrums. Remember, identities are complex and can change over time. How would you help Jordan navigate these identity spectrums in a way that validates their experiences and supports their growth?</a:t>
            </a:r>
          </a:p>
          <a:p>
            <a:br>
              <a:rPr lang="en-US" b="0" i="0" dirty="0">
                <a:effectLst/>
                <a:highlight>
                  <a:srgbClr val="212121"/>
                </a:highlight>
                <a:latin typeface="Söhne"/>
              </a:rPr>
            </a:br>
            <a:endParaRPr lang="en-US" dirty="0"/>
          </a:p>
        </p:txBody>
      </p:sp>
      <p:sp>
        <p:nvSpPr>
          <p:cNvPr id="4" name="Slide Number Placeholder 3"/>
          <p:cNvSpPr>
            <a:spLocks noGrp="1"/>
          </p:cNvSpPr>
          <p:nvPr>
            <p:ph type="sldNum" sz="quarter" idx="5"/>
          </p:nvPr>
        </p:nvSpPr>
        <p:spPr/>
        <p:txBody>
          <a:bodyPr/>
          <a:lstStyle/>
          <a:p>
            <a:fld id="{A1C4152F-0165-49AB-82A3-F54444B793F4}" type="slidenum">
              <a:rPr lang="en-US" smtClean="0"/>
              <a:t>27</a:t>
            </a:fld>
            <a:endParaRPr lang="en-US"/>
          </a:p>
        </p:txBody>
      </p:sp>
    </p:spTree>
    <p:extLst>
      <p:ext uri="{BB962C8B-B14F-4D97-AF65-F5344CB8AC3E}">
        <p14:creationId xmlns:p14="http://schemas.microsoft.com/office/powerpoint/2010/main" val="320754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effectLst/>
                <a:highlight>
                  <a:srgbClr val="212121"/>
                </a:highlight>
                <a:latin typeface="Söhne"/>
              </a:rPr>
              <a:t>Jordan’s cultural identity is also a topic of exploration. As the child of immigrants, Jordan feels the interplay between the rich heritage of their parents and the contemporary culture of the city. The cultural identity spectrum for Jordan stretches from the traditions of their family's origin to their own unique cultural experiences and expressions.</a:t>
            </a:r>
          </a:p>
          <a:p>
            <a:pPr algn="l"/>
            <a:r>
              <a:rPr lang="en-US" b="0" i="0" dirty="0">
                <a:effectLst/>
                <a:highlight>
                  <a:srgbClr val="212121"/>
                </a:highlight>
                <a:latin typeface="Söhne"/>
              </a:rPr>
              <a:t>Lastly, Jordan is contemplating their professional identity. Their work as a graphic designer has been a significant part of their self-definition, but they've been considering a shift that better aligns with their personal values. This spectrum is one of creative expression versus personal fulfillment and societal impact.</a:t>
            </a:r>
          </a:p>
          <a:p>
            <a:pPr algn="l"/>
            <a:r>
              <a:rPr lang="en-US" b="0" i="0" dirty="0">
                <a:effectLst/>
                <a:highlight>
                  <a:srgbClr val="212121"/>
                </a:highlight>
                <a:latin typeface="Söhne"/>
              </a:rPr>
              <a:t>In this workshop, you are tasked to assist Jordan in understanding and articulating where they currently find themselves on each of these spectrums. Remember, identities are complex and can change over time. How would you help Jordan navigate these identity spectrums in a way that validates their experiences and supports their growth?</a:t>
            </a:r>
          </a:p>
          <a:p>
            <a:br>
              <a:rPr lang="en-US" b="0" i="0" dirty="0">
                <a:effectLst/>
                <a:highlight>
                  <a:srgbClr val="212121"/>
                </a:highlight>
                <a:latin typeface="Söhne"/>
              </a:rPr>
            </a:br>
            <a:endParaRPr lang="en-US" dirty="0"/>
          </a:p>
        </p:txBody>
      </p:sp>
      <p:sp>
        <p:nvSpPr>
          <p:cNvPr id="4" name="Slide Number Placeholder 3"/>
          <p:cNvSpPr>
            <a:spLocks noGrp="1"/>
          </p:cNvSpPr>
          <p:nvPr>
            <p:ph type="sldNum" sz="quarter" idx="5"/>
          </p:nvPr>
        </p:nvSpPr>
        <p:spPr/>
        <p:txBody>
          <a:bodyPr/>
          <a:lstStyle/>
          <a:p>
            <a:fld id="{A1C4152F-0165-49AB-82A3-F54444B793F4}" type="slidenum">
              <a:rPr lang="en-US" smtClean="0"/>
              <a:t>28</a:t>
            </a:fld>
            <a:endParaRPr lang="en-US"/>
          </a:p>
        </p:txBody>
      </p:sp>
    </p:spTree>
    <p:extLst>
      <p:ext uri="{BB962C8B-B14F-4D97-AF65-F5344CB8AC3E}">
        <p14:creationId xmlns:p14="http://schemas.microsoft.com/office/powerpoint/2010/main" val="2264715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A1C4152F-0165-49AB-82A3-F54444B793F4}" type="slidenum">
              <a:rPr lang="en-US" smtClean="0"/>
              <a:t>29</a:t>
            </a:fld>
            <a:endParaRPr lang="en-US"/>
          </a:p>
        </p:txBody>
      </p:sp>
    </p:spTree>
    <p:extLst>
      <p:ext uri="{BB962C8B-B14F-4D97-AF65-F5344CB8AC3E}">
        <p14:creationId xmlns:p14="http://schemas.microsoft.com/office/powerpoint/2010/main" val="4964360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A1C4152F-0165-49AB-82A3-F54444B793F4}" type="slidenum">
              <a:rPr lang="en-US" smtClean="0"/>
              <a:t>30</a:t>
            </a:fld>
            <a:endParaRPr lang="en-US"/>
          </a:p>
        </p:txBody>
      </p:sp>
    </p:spTree>
    <p:extLst>
      <p:ext uri="{BB962C8B-B14F-4D97-AF65-F5344CB8AC3E}">
        <p14:creationId xmlns:p14="http://schemas.microsoft.com/office/powerpoint/2010/main" val="2099618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B19B1-B924-4872-93D1-46A2C30DE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94757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r>
              <a:rPr lang="en-US" b="0" i="0" dirty="0">
                <a:solidFill>
                  <a:srgbClr val="ECECEC"/>
                </a:solidFill>
                <a:effectLst/>
                <a:highlight>
                  <a:srgbClr val="212121"/>
                </a:highlight>
                <a:latin typeface="Söhne"/>
              </a:rPr>
            </a:br>
            <a:r>
              <a:rPr lang="en-US" b="0" i="0" dirty="0">
                <a:solidFill>
                  <a:srgbClr val="ECECEC"/>
                </a:solidFill>
                <a:effectLst/>
                <a:highlight>
                  <a:srgbClr val="212121"/>
                </a:highlight>
                <a:latin typeface="Söhne"/>
              </a:rPr>
              <a:t>The terms listed carry a history of being used in ways that are not only outdated but often insensitive, and they fail to reflect the lived experiences and identities of many individuals. Here’s why these terms are best avoided:</a:t>
            </a:r>
          </a:p>
          <a:p>
            <a:pPr algn="l"/>
            <a:r>
              <a:rPr lang="en-US" b="1" i="0" dirty="0">
                <a:solidFill>
                  <a:srgbClr val="ECECEC"/>
                </a:solidFill>
                <a:effectLst/>
                <a:highlight>
                  <a:srgbClr val="212121"/>
                </a:highlight>
                <a:latin typeface="Söhne"/>
              </a:rPr>
              <a:t>Born a man/woman</a:t>
            </a:r>
            <a:r>
              <a:rPr lang="en-US" b="0" i="0" dirty="0">
                <a:solidFill>
                  <a:srgbClr val="ECECEC"/>
                </a:solidFill>
                <a:effectLst/>
                <a:highlight>
                  <a:srgbClr val="212121"/>
                </a:highlight>
                <a:latin typeface="Söhne"/>
              </a:rPr>
              <a:t>: This phrase is often considered dismissive of a transgender person's gender identity. It reinforces the incorrect assumption that gender is solely biological and immutable. The preferred terminology would be "assigned male/female at birth" based on the sex assigned at birth.</a:t>
            </a:r>
          </a:p>
          <a:p>
            <a:pPr algn="l"/>
            <a:r>
              <a:rPr lang="en-US" b="1" i="0" dirty="0">
                <a:solidFill>
                  <a:srgbClr val="ECECEC"/>
                </a:solidFill>
                <a:effectLst/>
                <a:highlight>
                  <a:srgbClr val="212121"/>
                </a:highlight>
                <a:latin typeface="Söhne"/>
              </a:rPr>
              <a:t>Lifestyle/Preferred</a:t>
            </a:r>
            <a:r>
              <a:rPr lang="en-US" b="0" i="0" dirty="0">
                <a:solidFill>
                  <a:srgbClr val="ECECEC"/>
                </a:solidFill>
                <a:effectLst/>
                <a:highlight>
                  <a:srgbClr val="212121"/>
                </a:highlight>
                <a:latin typeface="Söhne"/>
              </a:rPr>
              <a:t>: Using "lifestyle" to describe someone's gender identity implies choice and can trivialize the deep-seated understanding of self that is gender identity. "Preferred" can imply that gender identity or pronouns are a preference rather than an intrinsic part of a person's identity. It’s important to use terms that acknowledge gender identity as a core aspect of a person, not a preference or choice.</a:t>
            </a:r>
          </a:p>
          <a:p>
            <a:pPr algn="l"/>
            <a:r>
              <a:rPr lang="en-US" b="1" i="0" dirty="0">
                <a:solidFill>
                  <a:srgbClr val="ECECEC"/>
                </a:solidFill>
                <a:effectLst/>
                <a:highlight>
                  <a:srgbClr val="212121"/>
                </a:highlight>
                <a:latin typeface="Söhne"/>
              </a:rPr>
              <a:t>Pre-op, Post-op</a:t>
            </a:r>
            <a:r>
              <a:rPr lang="en-US" b="0" i="0" dirty="0">
                <a:solidFill>
                  <a:srgbClr val="ECECEC"/>
                </a:solidFill>
                <a:effectLst/>
                <a:highlight>
                  <a:srgbClr val="212121"/>
                </a:highlight>
                <a:latin typeface="Söhne"/>
              </a:rPr>
              <a:t>: These terms reduce a person to their surgical status and imply that surgery is a necessary or defining step in a transgender person's transition. Not all transgender people choose or have access to surgery as part of their transition. It's more respectful to simply refer to a "transition," if relevant, and recognize that this can involve a wide array of personal steps, not necessarily surgery.</a:t>
            </a:r>
          </a:p>
          <a:p>
            <a:pPr algn="l"/>
            <a:r>
              <a:rPr lang="en-US" b="1" i="0" dirty="0">
                <a:solidFill>
                  <a:srgbClr val="ECECEC"/>
                </a:solidFill>
                <a:effectLst/>
                <a:highlight>
                  <a:srgbClr val="212121"/>
                </a:highlight>
                <a:latin typeface="Söhne"/>
              </a:rPr>
              <a:t>Sex Change/Sex Reassignment</a:t>
            </a:r>
            <a:r>
              <a:rPr lang="en-US" b="0" i="0" dirty="0">
                <a:solidFill>
                  <a:srgbClr val="ECECEC"/>
                </a:solidFill>
                <a:effectLst/>
                <a:highlight>
                  <a:srgbClr val="212121"/>
                </a:highlight>
                <a:latin typeface="Söhne"/>
              </a:rPr>
              <a:t>: These terms are often seen as archaic and overly clinical. They can give the impression that one’s gender identity changes as a result of surgery, which is not accurate. "Gender affirmation surgery" or "gender-confirming surgery" are terms that more accurately reflect the process of aligning one’s physical body with their gender identity.</a:t>
            </a:r>
          </a:p>
          <a:p>
            <a:pPr algn="l"/>
            <a:r>
              <a:rPr lang="en-US" b="1" i="0" dirty="0">
                <a:solidFill>
                  <a:srgbClr val="ECECEC"/>
                </a:solidFill>
                <a:effectLst/>
                <a:highlight>
                  <a:srgbClr val="212121"/>
                </a:highlight>
                <a:latin typeface="Söhne"/>
              </a:rPr>
              <a:t>Transgendered</a:t>
            </a:r>
            <a:r>
              <a:rPr lang="en-US" b="0" i="0" dirty="0">
                <a:solidFill>
                  <a:srgbClr val="ECECEC"/>
                </a:solidFill>
                <a:effectLst/>
                <a:highlight>
                  <a:srgbClr val="212121"/>
                </a:highlight>
                <a:latin typeface="Söhne"/>
              </a:rPr>
              <a:t>: The addition of "-ed" can make it seem like being transgender is something that happens to someone or is a condition, rather than an identity. "Transgender" is an adjective that describes a person whose gender identity does not align with their sex assigned at birth.</a:t>
            </a:r>
          </a:p>
          <a:p>
            <a:pPr algn="l"/>
            <a:r>
              <a:rPr lang="en-US" b="1" i="0" dirty="0">
                <a:solidFill>
                  <a:srgbClr val="ECECEC"/>
                </a:solidFill>
                <a:effectLst/>
                <a:highlight>
                  <a:srgbClr val="212121"/>
                </a:highlight>
                <a:latin typeface="Söhne"/>
              </a:rPr>
              <a:t>Transsexual</a:t>
            </a:r>
            <a:r>
              <a:rPr lang="en-US" b="0" i="0" dirty="0">
                <a:solidFill>
                  <a:srgbClr val="ECECEC"/>
                </a:solidFill>
                <a:effectLst/>
                <a:highlight>
                  <a:srgbClr val="212121"/>
                </a:highlight>
                <a:latin typeface="Söhne"/>
              </a:rPr>
              <a:t>: This term is an older clinical term that is now considered outdated and stigmatizing by many. It was used to refer to someone who transitions from one sex to another, often implying medical intervention. Today, "transgender" is preferred as it encompasses a broader range of gender experiences and identities without unnecessary emphasis on medical aspects.</a:t>
            </a:r>
          </a:p>
          <a:p>
            <a:pPr algn="l"/>
            <a:r>
              <a:rPr lang="en-US" b="1" i="0" dirty="0">
                <a:solidFill>
                  <a:srgbClr val="ECECEC"/>
                </a:solidFill>
                <a:effectLst/>
                <a:highlight>
                  <a:srgbClr val="212121"/>
                </a:highlight>
                <a:latin typeface="Söhne"/>
              </a:rPr>
              <a:t>Transvestite</a:t>
            </a:r>
            <a:r>
              <a:rPr lang="en-US" b="0" i="0" dirty="0">
                <a:solidFill>
                  <a:srgbClr val="ECECEC"/>
                </a:solidFill>
                <a:effectLst/>
                <a:highlight>
                  <a:srgbClr val="212121"/>
                </a:highlight>
                <a:latin typeface="Söhne"/>
              </a:rPr>
              <a:t>: This term historically referred to someone who dresses in clothing traditionally associated with the opposite sex. Today, it is often seen as an outdated and derogatory term. The term "cross-dresser" is often used instead but discussing someone's clothing choices should be done with care and only if relevant, respecting their dignity and privacy.</a:t>
            </a:r>
          </a:p>
          <a:p>
            <a:pPr algn="l"/>
            <a:r>
              <a:rPr lang="en-US" b="0" i="0" dirty="0">
                <a:solidFill>
                  <a:srgbClr val="ECECEC"/>
                </a:solidFill>
                <a:effectLst/>
                <a:highlight>
                  <a:srgbClr val="212121"/>
                </a:highlight>
                <a:latin typeface="Söhne"/>
              </a:rPr>
              <a:t>In all cases, it's best to use language that respects and affirms each person’s self-identified gender, respects their journey, and does not reduce them to medical terms or perceived choices. Always ask individuals how they identify and which terms they prefer, and use those terms in conversation.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B19B1-B924-4872-93D1-46A2C30DE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8860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C4152F-0165-49AB-82A3-F54444B793F4}" type="slidenum">
              <a:rPr lang="en-US" smtClean="0"/>
              <a:t>36</a:t>
            </a:fld>
            <a:endParaRPr lang="en-US"/>
          </a:p>
        </p:txBody>
      </p:sp>
    </p:spTree>
    <p:extLst>
      <p:ext uri="{BB962C8B-B14F-4D97-AF65-F5344CB8AC3E}">
        <p14:creationId xmlns:p14="http://schemas.microsoft.com/office/powerpoint/2010/main" val="23816501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B19B1-B924-4872-93D1-46A2C30DE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5800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51350D-E630-47ED-AAA0-CF5117660FC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9246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Aptos" panose="020B0004020202020204" pitchFamily="34" charset="0"/>
              </a:rPr>
              <a:t>"Building Resilience: Working with Gender-Expansive Youth &amp; Families" is a workshop that highlights the unique and persistent interpersonal and sociopolitical challenges faced by gender-expansive youth and families. It provides participants with evidence-based strategies to build knowledge and skills, foster resilience, and advocate for inclusive spaces, policies, and practices. This workshop is aimed at enhancing social, emotional, and educational support for gender-expansive youth, empowering professionals to create more affirming and supportive spaces and practices. </a:t>
            </a:r>
          </a:p>
          <a:p>
            <a:pPr marL="0" marR="0">
              <a:spcBef>
                <a:spcPts val="0"/>
              </a:spcBef>
              <a:spcAft>
                <a:spcPts val="0"/>
              </a:spcAft>
            </a:pPr>
            <a:r>
              <a:rPr lang="en-US" sz="1800" dirty="0">
                <a:effectLst/>
                <a:latin typeface="Calibri" panose="020F0502020204030204" pitchFamily="34" charset="0"/>
                <a:ea typeface="Aptos" panose="020B0004020202020204" pitchFamily="34" charset="0"/>
              </a:rPr>
              <a:t> </a:t>
            </a:r>
          </a:p>
          <a:p>
            <a:pPr marL="0" marR="0">
              <a:spcBef>
                <a:spcPts val="0"/>
              </a:spcBef>
              <a:spcAft>
                <a:spcPts val="0"/>
              </a:spcAft>
            </a:pPr>
            <a:r>
              <a:rPr lang="en-US" sz="1800" u="sng" dirty="0">
                <a:effectLst/>
                <a:latin typeface="Calibri" panose="020F0502020204030204" pitchFamily="34" charset="0"/>
                <a:ea typeface="Aptos" panose="020B0004020202020204" pitchFamily="34" charset="0"/>
              </a:rPr>
              <a:t>LO’s: </a:t>
            </a:r>
            <a:endParaRPr lang="en-US" sz="1800" dirty="0">
              <a:effectLst/>
              <a:latin typeface="Calibri" panose="020F0502020204030204" pitchFamily="34" charset="0"/>
              <a:ea typeface="Aptos" panose="020B000402020202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Attendees will obtain a deeper understanding of the diverse challenges experienced by gender expansive youth and their families​​​​.</a:t>
            </a:r>
            <a:endParaRPr lang="en-US" sz="1800" dirty="0">
              <a:effectLst/>
              <a:latin typeface="Calibri" panose="020F0502020204030204" pitchFamily="34" charset="0"/>
              <a:ea typeface="Aptos" panose="020B000402020202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Attendees will be provided with evidence-based and affirming approaches that promote resilience and strength in gender expansive youth.</a:t>
            </a:r>
            <a:endParaRPr lang="en-US" sz="1800" dirty="0">
              <a:effectLst/>
              <a:latin typeface="Calibri" panose="020F0502020204030204" pitchFamily="34" charset="0"/>
              <a:ea typeface="Aptos" panose="020B000402020202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Attendees will learn strategies to support gender expansive youth and their families in advocating for policies, practices, and curricula that support positive social, emotional, and educational development​.</a:t>
            </a:r>
            <a:endParaRPr lang="en-US" sz="1800" dirty="0">
              <a:effectLst/>
              <a:latin typeface="Calibri" panose="020F0502020204030204" pitchFamily="34" charset="0"/>
              <a:ea typeface="Aptos" panose="020B0004020202020204" pitchFamily="34" charset="0"/>
            </a:endParaRPr>
          </a:p>
        </p:txBody>
      </p:sp>
      <p:sp>
        <p:nvSpPr>
          <p:cNvPr id="4" name="Slide Number Placeholder 3"/>
          <p:cNvSpPr>
            <a:spLocks noGrp="1"/>
          </p:cNvSpPr>
          <p:nvPr>
            <p:ph type="sldNum" sz="quarter" idx="5"/>
          </p:nvPr>
        </p:nvSpPr>
        <p:spPr/>
        <p:txBody>
          <a:bodyPr/>
          <a:lstStyle/>
          <a:p>
            <a:fld id="{A1C4152F-0165-49AB-82A3-F54444B793F4}" type="slidenum">
              <a:rPr lang="en-US" smtClean="0"/>
              <a:t>3</a:t>
            </a:fld>
            <a:endParaRPr lang="en-US"/>
          </a:p>
        </p:txBody>
      </p:sp>
    </p:spTree>
    <p:extLst>
      <p:ext uri="{BB962C8B-B14F-4D97-AF65-F5344CB8AC3E}">
        <p14:creationId xmlns:p14="http://schemas.microsoft.com/office/powerpoint/2010/main" val="16220994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B19B1-B924-4872-93D1-46A2C30DE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10599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51350D-E630-47ED-AAA0-CF5117660FC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5024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C4152F-0165-49AB-82A3-F54444B793F4}" type="slidenum">
              <a:rPr lang="en-US" smtClean="0"/>
              <a:t>42</a:t>
            </a:fld>
            <a:endParaRPr lang="en-US"/>
          </a:p>
        </p:txBody>
      </p:sp>
    </p:spTree>
    <p:extLst>
      <p:ext uri="{BB962C8B-B14F-4D97-AF65-F5344CB8AC3E}">
        <p14:creationId xmlns:p14="http://schemas.microsoft.com/office/powerpoint/2010/main" val="17567035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Clark:</a:t>
            </a:r>
          </a:p>
          <a:p>
            <a:endParaRPr lang="en-US" dirty="0"/>
          </a:p>
          <a:p>
            <a:r>
              <a:rPr lang="en-US" dirty="0"/>
              <a:t>Intersectionality</a:t>
            </a:r>
          </a:p>
          <a:p>
            <a:r>
              <a:rPr lang="en-US" dirty="0"/>
              <a:t>-How does this impact levels of power and oppression – with intersecting identities?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B19B1-B924-4872-93D1-46A2C30DE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52695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CTL + Click to access these sources </a:t>
            </a:r>
          </a:p>
        </p:txBody>
      </p:sp>
      <p:sp>
        <p:nvSpPr>
          <p:cNvPr id="4" name="Slide Number Placeholder 3"/>
          <p:cNvSpPr>
            <a:spLocks noGrp="1"/>
          </p:cNvSpPr>
          <p:nvPr>
            <p:ph type="sldNum" sz="quarter" idx="5"/>
          </p:nvPr>
        </p:nvSpPr>
        <p:spPr/>
        <p:txBody>
          <a:bodyPr/>
          <a:lstStyle/>
          <a:p>
            <a:fld id="{74FB19B1-B924-4872-93D1-46A2C30DE26B}" type="slidenum">
              <a:rPr lang="en-US" smtClean="0"/>
              <a:t>44</a:t>
            </a:fld>
            <a:endParaRPr lang="en-US"/>
          </a:p>
        </p:txBody>
      </p:sp>
    </p:spTree>
    <p:extLst>
      <p:ext uri="{BB962C8B-B14F-4D97-AF65-F5344CB8AC3E}">
        <p14:creationId xmlns:p14="http://schemas.microsoft.com/office/powerpoint/2010/main" val="4544602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C4152F-0165-49AB-82A3-F54444B793F4}" type="slidenum">
              <a:rPr lang="en-US" smtClean="0"/>
              <a:t>46</a:t>
            </a:fld>
            <a:endParaRPr lang="en-US"/>
          </a:p>
        </p:txBody>
      </p:sp>
    </p:spTree>
    <p:extLst>
      <p:ext uri="{BB962C8B-B14F-4D97-AF65-F5344CB8AC3E}">
        <p14:creationId xmlns:p14="http://schemas.microsoft.com/office/powerpoint/2010/main" val="37630307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C4152F-0165-49AB-82A3-F54444B793F4}" type="slidenum">
              <a:rPr lang="en-US" smtClean="0"/>
              <a:t>47</a:t>
            </a:fld>
            <a:endParaRPr lang="en-US"/>
          </a:p>
        </p:txBody>
      </p:sp>
    </p:spTree>
    <p:extLst>
      <p:ext uri="{BB962C8B-B14F-4D97-AF65-F5344CB8AC3E}">
        <p14:creationId xmlns:p14="http://schemas.microsoft.com/office/powerpoint/2010/main" val="37052530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C4152F-0165-49AB-82A3-F54444B793F4}" type="slidenum">
              <a:rPr lang="en-US" smtClean="0"/>
              <a:t>48</a:t>
            </a:fld>
            <a:endParaRPr lang="en-US"/>
          </a:p>
        </p:txBody>
      </p:sp>
    </p:spTree>
    <p:extLst>
      <p:ext uri="{BB962C8B-B14F-4D97-AF65-F5344CB8AC3E}">
        <p14:creationId xmlns:p14="http://schemas.microsoft.com/office/powerpoint/2010/main" val="38972816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C4152F-0165-49AB-82A3-F54444B793F4}" type="slidenum">
              <a:rPr lang="en-US" smtClean="0"/>
              <a:t>49</a:t>
            </a:fld>
            <a:endParaRPr lang="en-US"/>
          </a:p>
        </p:txBody>
      </p:sp>
    </p:spTree>
    <p:extLst>
      <p:ext uri="{BB962C8B-B14F-4D97-AF65-F5344CB8AC3E}">
        <p14:creationId xmlns:p14="http://schemas.microsoft.com/office/powerpoint/2010/main" val="18494110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C4152F-0165-49AB-82A3-F54444B793F4}" type="slidenum">
              <a:rPr lang="en-US" smtClean="0"/>
              <a:t>50</a:t>
            </a:fld>
            <a:endParaRPr lang="en-US"/>
          </a:p>
        </p:txBody>
      </p:sp>
    </p:spTree>
    <p:extLst>
      <p:ext uri="{BB962C8B-B14F-4D97-AF65-F5344CB8AC3E}">
        <p14:creationId xmlns:p14="http://schemas.microsoft.com/office/powerpoint/2010/main" val="3910033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C4152F-0165-49AB-82A3-F54444B793F4}" type="slidenum">
              <a:rPr lang="en-US" smtClean="0"/>
              <a:t>4</a:t>
            </a:fld>
            <a:endParaRPr lang="en-US"/>
          </a:p>
        </p:txBody>
      </p:sp>
    </p:spTree>
    <p:extLst>
      <p:ext uri="{BB962C8B-B14F-4D97-AF65-F5344CB8AC3E}">
        <p14:creationId xmlns:p14="http://schemas.microsoft.com/office/powerpoint/2010/main" val="17296300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C4152F-0165-49AB-82A3-F54444B793F4}" type="slidenum">
              <a:rPr lang="en-US" smtClean="0"/>
              <a:t>51</a:t>
            </a:fld>
            <a:endParaRPr lang="en-US"/>
          </a:p>
        </p:txBody>
      </p:sp>
    </p:spTree>
    <p:extLst>
      <p:ext uri="{BB962C8B-B14F-4D97-AF65-F5344CB8AC3E}">
        <p14:creationId xmlns:p14="http://schemas.microsoft.com/office/powerpoint/2010/main" val="21124660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51350D-E630-47ED-AAA0-CF5117660FC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22478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51350D-E630-47ED-AAA0-CF5117660FC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08863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B19B1-B924-4872-93D1-46A2C30DE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0251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51350D-E630-47ED-AAA0-CF5117660FC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25872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FB19B1-B924-4872-93D1-46A2C30DE26B}" type="slidenum">
              <a:rPr lang="en-US" smtClean="0"/>
              <a:t>57</a:t>
            </a:fld>
            <a:endParaRPr lang="en-US"/>
          </a:p>
        </p:txBody>
      </p:sp>
    </p:spTree>
    <p:extLst>
      <p:ext uri="{BB962C8B-B14F-4D97-AF65-F5344CB8AC3E}">
        <p14:creationId xmlns:p14="http://schemas.microsoft.com/office/powerpoint/2010/main" val="39890490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C4152F-0165-49AB-82A3-F54444B793F4}" type="slidenum">
              <a:rPr lang="en-US" smtClean="0"/>
              <a:t>58</a:t>
            </a:fld>
            <a:endParaRPr lang="en-US"/>
          </a:p>
        </p:txBody>
      </p:sp>
    </p:spTree>
    <p:extLst>
      <p:ext uri="{BB962C8B-B14F-4D97-AF65-F5344CB8AC3E}">
        <p14:creationId xmlns:p14="http://schemas.microsoft.com/office/powerpoint/2010/main" val="11531364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C4152F-0165-49AB-82A3-F54444B793F4}" type="slidenum">
              <a:rPr lang="en-US" smtClean="0"/>
              <a:t>61</a:t>
            </a:fld>
            <a:endParaRPr lang="en-US"/>
          </a:p>
        </p:txBody>
      </p:sp>
    </p:spTree>
    <p:extLst>
      <p:ext uri="{BB962C8B-B14F-4D97-AF65-F5344CB8AC3E}">
        <p14:creationId xmlns:p14="http://schemas.microsoft.com/office/powerpoint/2010/main" val="19005680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FB19B1-B924-4872-93D1-46A2C30DE26B}" type="slidenum">
              <a:rPr lang="en-US" smtClean="0"/>
              <a:t>64</a:t>
            </a:fld>
            <a:endParaRPr lang="en-US"/>
          </a:p>
        </p:txBody>
      </p:sp>
    </p:spTree>
    <p:extLst>
      <p:ext uri="{BB962C8B-B14F-4D97-AF65-F5344CB8AC3E}">
        <p14:creationId xmlns:p14="http://schemas.microsoft.com/office/powerpoint/2010/main" val="41717262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FB19B1-B924-4872-93D1-46A2C30DE26B}" type="slidenum">
              <a:rPr lang="en-US" smtClean="0"/>
              <a:t>65</a:t>
            </a:fld>
            <a:endParaRPr lang="en-US"/>
          </a:p>
        </p:txBody>
      </p:sp>
    </p:spTree>
    <p:extLst>
      <p:ext uri="{BB962C8B-B14F-4D97-AF65-F5344CB8AC3E}">
        <p14:creationId xmlns:p14="http://schemas.microsoft.com/office/powerpoint/2010/main" val="3270023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B19B1-B924-4872-93D1-46A2C30DE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89841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a:t>
            </a:r>
          </a:p>
        </p:txBody>
      </p:sp>
      <p:sp>
        <p:nvSpPr>
          <p:cNvPr id="4" name="Slide Number Placeholder 3"/>
          <p:cNvSpPr>
            <a:spLocks noGrp="1"/>
          </p:cNvSpPr>
          <p:nvPr>
            <p:ph type="sldNum" sz="quarter" idx="5"/>
          </p:nvPr>
        </p:nvSpPr>
        <p:spPr/>
        <p:txBody>
          <a:bodyPr/>
          <a:lstStyle/>
          <a:p>
            <a:fld id="{6F35B685-A090-4D97-8D59-37E5051D0578}" type="slidenum">
              <a:rPr lang="en-US" smtClean="0"/>
              <a:t>67</a:t>
            </a:fld>
            <a:endParaRPr lang="en-US"/>
          </a:p>
        </p:txBody>
      </p:sp>
    </p:spTree>
    <p:extLst>
      <p:ext uri="{BB962C8B-B14F-4D97-AF65-F5344CB8AC3E}">
        <p14:creationId xmlns:p14="http://schemas.microsoft.com/office/powerpoint/2010/main" val="2221943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a:t>
            </a:r>
          </a:p>
        </p:txBody>
      </p:sp>
      <p:sp>
        <p:nvSpPr>
          <p:cNvPr id="4" name="Slide Number Placeholder 3"/>
          <p:cNvSpPr>
            <a:spLocks noGrp="1"/>
          </p:cNvSpPr>
          <p:nvPr>
            <p:ph type="sldNum" sz="quarter" idx="5"/>
          </p:nvPr>
        </p:nvSpPr>
        <p:spPr/>
        <p:txBody>
          <a:bodyPr/>
          <a:lstStyle/>
          <a:p>
            <a:fld id="{6F35B685-A090-4D97-8D59-37E5051D0578}" type="slidenum">
              <a:rPr lang="en-US" smtClean="0"/>
              <a:t>68</a:t>
            </a:fld>
            <a:endParaRPr lang="en-US"/>
          </a:p>
        </p:txBody>
      </p:sp>
    </p:spTree>
    <p:extLst>
      <p:ext uri="{BB962C8B-B14F-4D97-AF65-F5344CB8AC3E}">
        <p14:creationId xmlns:p14="http://schemas.microsoft.com/office/powerpoint/2010/main" val="10866268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a:t>
            </a:r>
          </a:p>
        </p:txBody>
      </p:sp>
      <p:sp>
        <p:nvSpPr>
          <p:cNvPr id="4" name="Slide Number Placeholder 3"/>
          <p:cNvSpPr>
            <a:spLocks noGrp="1"/>
          </p:cNvSpPr>
          <p:nvPr>
            <p:ph type="sldNum" sz="quarter" idx="5"/>
          </p:nvPr>
        </p:nvSpPr>
        <p:spPr/>
        <p:txBody>
          <a:bodyPr/>
          <a:lstStyle/>
          <a:p>
            <a:fld id="{6F35B685-A090-4D97-8D59-37E5051D0578}" type="slidenum">
              <a:rPr lang="en-US" smtClean="0"/>
              <a:t>69</a:t>
            </a:fld>
            <a:endParaRPr lang="en-US"/>
          </a:p>
        </p:txBody>
      </p:sp>
    </p:spTree>
    <p:extLst>
      <p:ext uri="{BB962C8B-B14F-4D97-AF65-F5344CB8AC3E}">
        <p14:creationId xmlns:p14="http://schemas.microsoft.com/office/powerpoint/2010/main" val="33205339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C4152F-0165-49AB-82A3-F54444B793F4}" type="slidenum">
              <a:rPr lang="en-US" smtClean="0"/>
              <a:t>70</a:t>
            </a:fld>
            <a:endParaRPr lang="en-US"/>
          </a:p>
        </p:txBody>
      </p:sp>
    </p:spTree>
    <p:extLst>
      <p:ext uri="{BB962C8B-B14F-4D97-AF65-F5344CB8AC3E}">
        <p14:creationId xmlns:p14="http://schemas.microsoft.com/office/powerpoint/2010/main" val="32059093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ba2c6fced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CDA</a:t>
            </a:r>
            <a:endParaRPr dirty="0"/>
          </a:p>
        </p:txBody>
      </p:sp>
      <p:sp>
        <p:nvSpPr>
          <p:cNvPr id="149" name="Google Shape;149;g2ba2c6fced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bbfd99eb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CDA</a:t>
            </a:r>
            <a:endParaRPr/>
          </a:p>
        </p:txBody>
      </p:sp>
      <p:sp>
        <p:nvSpPr>
          <p:cNvPr id="159" name="Google Shape;159;g2bbfd99ebc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bad80a4aa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CDA</a:t>
            </a:r>
            <a:endParaRPr/>
          </a:p>
        </p:txBody>
      </p:sp>
      <p:sp>
        <p:nvSpPr>
          <p:cNvPr id="170" name="Google Shape;170;g2bad80a4aa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ba2c6fcedd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CSR</a:t>
            </a:r>
            <a:endParaRPr/>
          </a:p>
          <a:p>
            <a:pPr marL="0" lvl="0" indent="0" algn="l" rtl="0">
              <a:lnSpc>
                <a:spcPct val="115000"/>
              </a:lnSpc>
              <a:spcBef>
                <a:spcPts val="0"/>
              </a:spcBef>
              <a:spcAft>
                <a:spcPts val="0"/>
              </a:spcAft>
              <a:buNone/>
            </a:pPr>
            <a:r>
              <a:rPr lang="en-US" sz="1700">
                <a:solidFill>
                  <a:schemeClr val="dk1"/>
                </a:solidFill>
              </a:rPr>
              <a:t>In a study carried out with refugee adolescents in USA, 98% of the youth were found to have survived direct violence and the average experience of</a:t>
            </a:r>
            <a:r>
              <a:rPr lang="en-US" sz="1850">
                <a:solidFill>
                  <a:schemeClr val="dk1"/>
                </a:solidFill>
              </a:rPr>
              <a:t> </a:t>
            </a:r>
            <a:r>
              <a:rPr lang="en-US" sz="1700">
                <a:solidFill>
                  <a:schemeClr val="dk1"/>
                </a:solidFill>
              </a:rPr>
              <a:t>different kinds of violence was alarmingly high at 44% (Berthold, 2000).</a:t>
            </a:r>
            <a:endParaRPr sz="1700">
              <a:solidFill>
                <a:schemeClr val="dk1"/>
              </a:solidFill>
            </a:endParaRPr>
          </a:p>
          <a:p>
            <a:pPr marL="0" lvl="0" indent="0" algn="l" rtl="0">
              <a:lnSpc>
                <a:spcPct val="115000"/>
              </a:lnSpc>
              <a:spcBef>
                <a:spcPts val="0"/>
              </a:spcBef>
              <a:spcAft>
                <a:spcPts val="0"/>
              </a:spcAft>
              <a:buNone/>
            </a:pPr>
            <a:endParaRPr sz="1700">
              <a:solidFill>
                <a:schemeClr val="dk1"/>
              </a:solidFill>
            </a:endParaRPr>
          </a:p>
          <a:p>
            <a:pPr marL="457200" lvl="0" indent="-320675" algn="l" rtl="0">
              <a:lnSpc>
                <a:spcPct val="196551"/>
              </a:lnSpc>
              <a:spcBef>
                <a:spcPts val="0"/>
              </a:spcBef>
              <a:spcAft>
                <a:spcPts val="0"/>
              </a:spcAft>
              <a:buClr>
                <a:srgbClr val="0D0D0D"/>
              </a:buClr>
              <a:buSzPts val="1450"/>
              <a:buChar char="●"/>
            </a:pPr>
            <a:r>
              <a:rPr lang="en-US" sz="1450">
                <a:solidFill>
                  <a:srgbClr val="0D0D0D"/>
                </a:solidFill>
                <a:highlight>
                  <a:srgbClr val="F2F2F2"/>
                </a:highlight>
              </a:rPr>
              <a:t>“Proving” one’s identity is particularly challenging for transgender asylum seekers. Adjudicators often rely on outdated medicalized notions of what it means to be transgender in which, to be deemed “valid” and “real,” transgender people must desire and seek out medical intervention (Vogler 2019). </a:t>
            </a:r>
            <a:endParaRPr sz="1450">
              <a:solidFill>
                <a:srgbClr val="0D0D0D"/>
              </a:solidFill>
              <a:highlight>
                <a:srgbClr val="F2F2F2"/>
              </a:highlight>
            </a:endParaRPr>
          </a:p>
          <a:p>
            <a:pPr marL="457200" lvl="0" indent="-320675" algn="l" rtl="0">
              <a:lnSpc>
                <a:spcPct val="196551"/>
              </a:lnSpc>
              <a:spcBef>
                <a:spcPts val="0"/>
              </a:spcBef>
              <a:spcAft>
                <a:spcPts val="0"/>
              </a:spcAft>
              <a:buClr>
                <a:srgbClr val="0D0D0D"/>
              </a:buClr>
              <a:buSzPts val="1450"/>
              <a:buChar char="●"/>
            </a:pPr>
            <a:r>
              <a:rPr lang="en-US" sz="1450">
                <a:solidFill>
                  <a:srgbClr val="0D0D0D"/>
                </a:solidFill>
                <a:highlight>
                  <a:srgbClr val="F2F2F2"/>
                </a:highlight>
              </a:rPr>
              <a:t>Bisexual claimants are often denied asylum due to understandings of bisexuality based on stereotype, that is, the notion that bisexual migrants can simply choose partners of the opposite sex (Sin 2015; Dustin and Held 2018)</a:t>
            </a:r>
            <a:endParaRPr sz="1700">
              <a:solidFill>
                <a:schemeClr val="dk1"/>
              </a:solidFill>
            </a:endParaRPr>
          </a:p>
          <a:p>
            <a:pPr marL="0" lvl="0" indent="0" algn="l" rtl="0">
              <a:spcBef>
                <a:spcPts val="1900"/>
              </a:spcBef>
              <a:spcAft>
                <a:spcPts val="0"/>
              </a:spcAft>
              <a:buNone/>
            </a:pPr>
            <a:endParaRPr/>
          </a:p>
        </p:txBody>
      </p:sp>
      <p:sp>
        <p:nvSpPr>
          <p:cNvPr id="181" name="Google Shape;181;g2ba2c6fcedd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b6a73c6ba3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CDA</a:t>
            </a:r>
            <a:endParaRPr dirty="0"/>
          </a:p>
        </p:txBody>
      </p:sp>
      <p:sp>
        <p:nvSpPr>
          <p:cNvPr id="273" name="Google Shape;273;g2b6a73c6ba3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2bbfd99ebc9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CDA/CSR</a:t>
            </a:r>
            <a:endParaRPr dirty="0"/>
          </a:p>
        </p:txBody>
      </p:sp>
      <p:sp>
        <p:nvSpPr>
          <p:cNvPr id="311" name="Google Shape;311;g2bbfd99ebc9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US" b="1" i="0" dirty="0">
                <a:solidFill>
                  <a:srgbClr val="ECECEC"/>
                </a:solidFill>
                <a:effectLst/>
                <a:highlight>
                  <a:srgbClr val="212121"/>
                </a:highlight>
                <a:latin typeface="Söhne"/>
              </a:rPr>
              <a:t>Childhood Gender Roles</a:t>
            </a:r>
            <a:r>
              <a:rPr lang="en-US" b="0" i="0" dirty="0">
                <a:solidFill>
                  <a:srgbClr val="ECECEC"/>
                </a:solidFill>
                <a:effectLst/>
                <a:highlight>
                  <a:srgbClr val="212121"/>
                </a:highlight>
                <a:latin typeface="Söhne"/>
              </a:rPr>
              <a:t>:</a:t>
            </a:r>
          </a:p>
          <a:p>
            <a:pPr marL="742950" lvl="1" indent="-285750" algn="l">
              <a:buFont typeface="+mj-lt"/>
              <a:buAutoNum type="arabicPeriod"/>
            </a:pPr>
            <a:r>
              <a:rPr lang="en-US" b="0" i="0" dirty="0">
                <a:solidFill>
                  <a:srgbClr val="ECECEC"/>
                </a:solidFill>
                <a:effectLst/>
                <a:highlight>
                  <a:srgbClr val="212121"/>
                </a:highlight>
                <a:latin typeface="Söhne"/>
              </a:rPr>
              <a:t>"Boys shouldn't cry or show weakness, they should be tough."</a:t>
            </a:r>
          </a:p>
          <a:p>
            <a:pPr marL="742950" lvl="1" indent="-285750" algn="l">
              <a:buFont typeface="+mj-lt"/>
              <a:buAutoNum type="arabicPeriod"/>
            </a:pPr>
            <a:r>
              <a:rPr lang="en-US" b="0" i="0" dirty="0">
                <a:solidFill>
                  <a:srgbClr val="ECECEC"/>
                </a:solidFill>
                <a:effectLst/>
                <a:highlight>
                  <a:srgbClr val="212121"/>
                </a:highlight>
                <a:latin typeface="Söhne"/>
              </a:rPr>
              <a:t>"Girls should play with dolls, not climb trees or get dirty."</a:t>
            </a:r>
          </a:p>
          <a:p>
            <a:pPr algn="l">
              <a:buFont typeface="+mj-lt"/>
              <a:buAutoNum type="arabicPeriod"/>
            </a:pPr>
            <a:r>
              <a:rPr lang="en-US" b="1" i="0" dirty="0">
                <a:solidFill>
                  <a:srgbClr val="ECECEC"/>
                </a:solidFill>
                <a:effectLst/>
                <a:highlight>
                  <a:srgbClr val="212121"/>
                </a:highlight>
                <a:latin typeface="Söhne"/>
              </a:rPr>
              <a:t>Clothing</a:t>
            </a:r>
            <a:r>
              <a:rPr lang="en-US" b="0" i="0" dirty="0">
                <a:solidFill>
                  <a:srgbClr val="ECECEC"/>
                </a:solidFill>
                <a:effectLst/>
                <a:highlight>
                  <a:srgbClr val="212121"/>
                </a:highlight>
                <a:latin typeface="Söhne"/>
              </a:rPr>
              <a:t>:</a:t>
            </a:r>
          </a:p>
          <a:p>
            <a:pPr marL="742950" lvl="1" indent="-285750" algn="l">
              <a:buFont typeface="+mj-lt"/>
              <a:buAutoNum type="arabicPeriod"/>
            </a:pPr>
            <a:r>
              <a:rPr lang="en-US" b="0" i="0" dirty="0">
                <a:solidFill>
                  <a:srgbClr val="ECECEC"/>
                </a:solidFill>
                <a:effectLst/>
                <a:highlight>
                  <a:srgbClr val="212121"/>
                </a:highlight>
                <a:latin typeface="Söhne"/>
              </a:rPr>
              <a:t>"Men shouldn’t wear skirts or dresses because they’re for women."</a:t>
            </a:r>
          </a:p>
          <a:p>
            <a:pPr marL="742950" lvl="1" indent="-285750" algn="l">
              <a:buFont typeface="+mj-lt"/>
              <a:buAutoNum type="arabicPeriod"/>
            </a:pPr>
            <a:r>
              <a:rPr lang="en-US" b="0" i="0" dirty="0">
                <a:solidFill>
                  <a:srgbClr val="ECECEC"/>
                </a:solidFill>
                <a:effectLst/>
                <a:highlight>
                  <a:srgbClr val="212121"/>
                </a:highlight>
                <a:latin typeface="Söhne"/>
              </a:rPr>
              <a:t>"A woman wearing a suit must be trying to be 'manly'."</a:t>
            </a:r>
          </a:p>
          <a:p>
            <a:pPr algn="l">
              <a:buFont typeface="+mj-lt"/>
              <a:buAutoNum type="arabicPeriod"/>
            </a:pPr>
            <a:r>
              <a:rPr lang="en-US" b="1" i="0" dirty="0">
                <a:solidFill>
                  <a:srgbClr val="ECECEC"/>
                </a:solidFill>
                <a:effectLst/>
                <a:highlight>
                  <a:srgbClr val="212121"/>
                </a:highlight>
                <a:latin typeface="Söhne"/>
              </a:rPr>
              <a:t>Anticipating Someone's Emotional Responses Based on Gender</a:t>
            </a:r>
            <a:r>
              <a:rPr lang="en-US" b="0" i="0" dirty="0">
                <a:solidFill>
                  <a:srgbClr val="ECECEC"/>
                </a:solidFill>
                <a:effectLst/>
                <a:highlight>
                  <a:srgbClr val="212121"/>
                </a:highlight>
                <a:latin typeface="Söhne"/>
              </a:rPr>
              <a:t>:</a:t>
            </a:r>
          </a:p>
          <a:p>
            <a:pPr marL="742950" lvl="1" indent="-285750" algn="l">
              <a:buFont typeface="+mj-lt"/>
              <a:buAutoNum type="arabicPeriod"/>
            </a:pPr>
            <a:r>
              <a:rPr lang="en-US" b="0" i="0" dirty="0">
                <a:solidFill>
                  <a:srgbClr val="ECECEC"/>
                </a:solidFill>
                <a:effectLst/>
                <a:highlight>
                  <a:srgbClr val="212121"/>
                </a:highlight>
                <a:latin typeface="Söhne"/>
              </a:rPr>
              <a:t>"He won't want to watch a romantic movie; men don't like that sort of thing."</a:t>
            </a:r>
          </a:p>
          <a:p>
            <a:pPr marL="742950" lvl="1" indent="-285750" algn="l">
              <a:buFont typeface="+mj-lt"/>
              <a:buAutoNum type="arabicPeriod"/>
            </a:pPr>
            <a:r>
              <a:rPr lang="en-US" b="0" i="0" dirty="0">
                <a:solidFill>
                  <a:srgbClr val="ECECEC"/>
                </a:solidFill>
                <a:effectLst/>
                <a:highlight>
                  <a:srgbClr val="212121"/>
                </a:highlight>
                <a:latin typeface="Söhne"/>
              </a:rPr>
              <a:t>"She probably got upset because women are more sensitive."</a:t>
            </a:r>
          </a:p>
          <a:p>
            <a:pPr algn="l">
              <a:buFont typeface="+mj-lt"/>
              <a:buAutoNum type="arabicPeriod"/>
            </a:pPr>
            <a:r>
              <a:rPr lang="en-US" b="1" i="0" dirty="0">
                <a:solidFill>
                  <a:srgbClr val="ECECEC"/>
                </a:solidFill>
                <a:effectLst/>
                <a:highlight>
                  <a:srgbClr val="212121"/>
                </a:highlight>
                <a:latin typeface="Söhne"/>
              </a:rPr>
              <a:t>Invading a Queer/Trans Person’s Sexual and Bodily Privacy</a:t>
            </a:r>
            <a:r>
              <a:rPr lang="en-US" b="0" i="0" dirty="0">
                <a:solidFill>
                  <a:srgbClr val="ECECEC"/>
                </a:solidFill>
                <a:effectLst/>
                <a:highlight>
                  <a:srgbClr val="212121"/>
                </a:highlight>
                <a:latin typeface="Söhne"/>
              </a:rPr>
              <a:t>:</a:t>
            </a:r>
          </a:p>
          <a:p>
            <a:pPr marL="742950" lvl="1" indent="-285750" algn="l">
              <a:buFont typeface="+mj-lt"/>
              <a:buAutoNum type="arabicPeriod"/>
            </a:pPr>
            <a:r>
              <a:rPr lang="en-US" b="0" i="0" dirty="0">
                <a:solidFill>
                  <a:srgbClr val="ECECEC"/>
                </a:solidFill>
                <a:effectLst/>
                <a:highlight>
                  <a:srgbClr val="212121"/>
                </a:highlight>
                <a:latin typeface="Söhne"/>
              </a:rPr>
              <a:t>Asking a trans person if they've had "the surgery" or questions about their genitalia.</a:t>
            </a:r>
          </a:p>
          <a:p>
            <a:pPr marL="742950" lvl="1" indent="-285750" algn="l">
              <a:buFont typeface="+mj-lt"/>
              <a:buAutoNum type="arabicPeriod"/>
            </a:pPr>
            <a:r>
              <a:rPr lang="en-US" b="0" i="0" dirty="0">
                <a:solidFill>
                  <a:srgbClr val="ECECEC"/>
                </a:solidFill>
                <a:effectLst/>
                <a:highlight>
                  <a:srgbClr val="212121"/>
                </a:highlight>
                <a:latin typeface="Söhne"/>
              </a:rPr>
              <a:t>Probing into the intimate details of a queer person's relationships or sexual practices.</a:t>
            </a:r>
          </a:p>
          <a:p>
            <a:pPr algn="l">
              <a:buFont typeface="+mj-lt"/>
              <a:buAutoNum type="arabicPeriod"/>
            </a:pPr>
            <a:r>
              <a:rPr lang="en-US" b="1" i="0" dirty="0">
                <a:solidFill>
                  <a:srgbClr val="ECECEC"/>
                </a:solidFill>
                <a:effectLst/>
                <a:highlight>
                  <a:srgbClr val="212121"/>
                </a:highlight>
                <a:latin typeface="Söhne"/>
              </a:rPr>
              <a:t>Exoticization and Tokenization</a:t>
            </a:r>
            <a:r>
              <a:rPr lang="en-US" b="0" i="0" dirty="0">
                <a:solidFill>
                  <a:srgbClr val="ECECEC"/>
                </a:solidFill>
                <a:effectLst/>
                <a:highlight>
                  <a:srgbClr val="212121"/>
                </a:highlight>
                <a:latin typeface="Söhne"/>
              </a:rPr>
              <a:t>:</a:t>
            </a:r>
          </a:p>
          <a:p>
            <a:pPr marL="742950" lvl="1" indent="-285750" algn="l">
              <a:buFont typeface="+mj-lt"/>
              <a:buAutoNum type="arabicPeriod"/>
            </a:pPr>
            <a:r>
              <a:rPr lang="en-US" b="0" i="0" dirty="0">
                <a:solidFill>
                  <a:srgbClr val="ECECEC"/>
                </a:solidFill>
                <a:effectLst/>
                <a:highlight>
                  <a:srgbClr val="212121"/>
                </a:highlight>
                <a:latin typeface="Söhne"/>
              </a:rPr>
              <a:t>"You're gay? You must have great fashion sense, be my shopping buddy!"</a:t>
            </a:r>
          </a:p>
          <a:p>
            <a:pPr marL="742950" lvl="1" indent="-285750" algn="l">
              <a:buFont typeface="+mj-lt"/>
              <a:buAutoNum type="arabicPeriod"/>
            </a:pPr>
            <a:r>
              <a:rPr lang="en-US" b="0" i="0" dirty="0">
                <a:solidFill>
                  <a:srgbClr val="ECECEC"/>
                </a:solidFill>
                <a:effectLst/>
                <a:highlight>
                  <a:srgbClr val="212121"/>
                </a:highlight>
                <a:latin typeface="Söhne"/>
              </a:rPr>
              <a:t>"Our company is so diverse, we have a transgender person on the team."</a:t>
            </a:r>
          </a:p>
          <a:p>
            <a:endParaRPr lang="en-US" dirty="0"/>
          </a:p>
        </p:txBody>
      </p:sp>
      <p:sp>
        <p:nvSpPr>
          <p:cNvPr id="4" name="Slide Number Placeholder 3"/>
          <p:cNvSpPr>
            <a:spLocks noGrp="1"/>
          </p:cNvSpPr>
          <p:nvPr>
            <p:ph type="sldNum" sz="quarter" idx="5"/>
          </p:nvPr>
        </p:nvSpPr>
        <p:spPr/>
        <p:txBody>
          <a:bodyPr/>
          <a:lstStyle/>
          <a:p>
            <a:fld id="{A1C4152F-0165-49AB-82A3-F54444B793F4}" type="slidenum">
              <a:rPr lang="en-US" smtClean="0"/>
              <a:t>7</a:t>
            </a:fld>
            <a:endParaRPr lang="en-US"/>
          </a:p>
        </p:txBody>
      </p:sp>
    </p:spTree>
    <p:extLst>
      <p:ext uri="{BB962C8B-B14F-4D97-AF65-F5344CB8AC3E}">
        <p14:creationId xmlns:p14="http://schemas.microsoft.com/office/powerpoint/2010/main" val="11400770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effectLst/>
                <a:highlight>
                  <a:srgbClr val="212121"/>
                </a:highlight>
                <a:latin typeface="Söhne"/>
              </a:rPr>
              <a:t>Jordan’s cultural identity is also a topic of exploration. As the child of immigrants, Jordan feels the interplay between the rich heritage of their parents and the contemporary culture of the city. The cultural identity spectrum for Jordan stretches from the traditions of their family's origin to their own unique cultural experiences and expressions.</a:t>
            </a:r>
          </a:p>
          <a:p>
            <a:pPr algn="l"/>
            <a:r>
              <a:rPr lang="en-US" b="0" i="0" dirty="0">
                <a:effectLst/>
                <a:highlight>
                  <a:srgbClr val="212121"/>
                </a:highlight>
                <a:latin typeface="Söhne"/>
              </a:rPr>
              <a:t>Lastly, Jordan is contemplating their professional identity. Their work as a graphic designer has been a significant part of their self-definition, but they've been considering a shift that better aligns with their personal values. This spectrum is one of creative expression versus personal fulfillment and societal impact.</a:t>
            </a:r>
          </a:p>
          <a:p>
            <a:pPr algn="l"/>
            <a:r>
              <a:rPr lang="en-US" b="0" i="0" dirty="0">
                <a:effectLst/>
                <a:highlight>
                  <a:srgbClr val="212121"/>
                </a:highlight>
                <a:latin typeface="Söhne"/>
              </a:rPr>
              <a:t>In this workshop, you are tasked to assist Jordan in understanding and articulating where they currently find themselves on each of these spectrums. Remember, identities are complex and can change over time. How would you help Jordan navigate these identity spectrums in a way that validates their experiences and supports their growth?</a:t>
            </a:r>
          </a:p>
          <a:p>
            <a:br>
              <a:rPr lang="en-US" b="0" i="0" dirty="0">
                <a:effectLst/>
                <a:highlight>
                  <a:srgbClr val="212121"/>
                </a:highlight>
                <a:latin typeface="Söhne"/>
              </a:rPr>
            </a:br>
            <a:endParaRPr lang="en-US" dirty="0"/>
          </a:p>
        </p:txBody>
      </p:sp>
      <p:sp>
        <p:nvSpPr>
          <p:cNvPr id="4" name="Slide Number Placeholder 3"/>
          <p:cNvSpPr>
            <a:spLocks noGrp="1"/>
          </p:cNvSpPr>
          <p:nvPr>
            <p:ph type="sldNum" sz="quarter" idx="5"/>
          </p:nvPr>
        </p:nvSpPr>
        <p:spPr/>
        <p:txBody>
          <a:bodyPr/>
          <a:lstStyle/>
          <a:p>
            <a:fld id="{A1C4152F-0165-49AB-82A3-F54444B793F4}" type="slidenum">
              <a:rPr lang="en-US" smtClean="0"/>
              <a:t>77</a:t>
            </a:fld>
            <a:endParaRPr lang="en-US"/>
          </a:p>
        </p:txBody>
      </p:sp>
    </p:spTree>
    <p:extLst>
      <p:ext uri="{BB962C8B-B14F-4D97-AF65-F5344CB8AC3E}">
        <p14:creationId xmlns:p14="http://schemas.microsoft.com/office/powerpoint/2010/main" val="11410054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effectLst/>
                <a:highlight>
                  <a:srgbClr val="212121"/>
                </a:highlight>
                <a:latin typeface="Söhne"/>
              </a:rPr>
              <a:t>Jordan’s cultural identity is also a topic of exploration. As the child of immigrants, Jordan feels the interplay between the rich heritage of their parents and the contemporary culture of the city. The cultural identity spectrum for Jordan stretches from the traditions of their family's origin to their own unique cultural experiences and expressions.</a:t>
            </a:r>
          </a:p>
          <a:p>
            <a:pPr algn="l"/>
            <a:r>
              <a:rPr lang="en-US" b="0" i="0" dirty="0">
                <a:effectLst/>
                <a:highlight>
                  <a:srgbClr val="212121"/>
                </a:highlight>
                <a:latin typeface="Söhne"/>
              </a:rPr>
              <a:t>Lastly, Jordan is contemplating their professional identity. Their work as a graphic designer has been a significant part of their self-definition, but they've been considering a shift that better aligns with their personal values. This spectrum is one of creative expression versus personal fulfillment and societal impact.</a:t>
            </a:r>
          </a:p>
          <a:p>
            <a:pPr algn="l"/>
            <a:r>
              <a:rPr lang="en-US" b="0" i="0" dirty="0">
                <a:effectLst/>
                <a:highlight>
                  <a:srgbClr val="212121"/>
                </a:highlight>
                <a:latin typeface="Söhne"/>
              </a:rPr>
              <a:t>In this workshop, you are tasked to assist Jordan in understanding and articulating where they currently find themselves on each of these spectrums. Remember, identities are complex and can change over time. How would you help Jordan navigate these identity spectrums in a way that validates their experiences and supports their growth?</a:t>
            </a:r>
          </a:p>
          <a:p>
            <a:br>
              <a:rPr lang="en-US" b="0" i="0" dirty="0">
                <a:effectLst/>
                <a:highlight>
                  <a:srgbClr val="212121"/>
                </a:highlight>
                <a:latin typeface="Söhne"/>
              </a:rPr>
            </a:br>
            <a:endParaRPr lang="en-US" dirty="0"/>
          </a:p>
        </p:txBody>
      </p:sp>
      <p:sp>
        <p:nvSpPr>
          <p:cNvPr id="4" name="Slide Number Placeholder 3"/>
          <p:cNvSpPr>
            <a:spLocks noGrp="1"/>
          </p:cNvSpPr>
          <p:nvPr>
            <p:ph type="sldNum" sz="quarter" idx="5"/>
          </p:nvPr>
        </p:nvSpPr>
        <p:spPr/>
        <p:txBody>
          <a:bodyPr/>
          <a:lstStyle/>
          <a:p>
            <a:fld id="{A1C4152F-0165-49AB-82A3-F54444B793F4}" type="slidenum">
              <a:rPr lang="en-US" smtClean="0"/>
              <a:t>78</a:t>
            </a:fld>
            <a:endParaRPr lang="en-US"/>
          </a:p>
        </p:txBody>
      </p:sp>
    </p:spTree>
    <p:extLst>
      <p:ext uri="{BB962C8B-B14F-4D97-AF65-F5344CB8AC3E}">
        <p14:creationId xmlns:p14="http://schemas.microsoft.com/office/powerpoint/2010/main" val="31236607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effectLst/>
                <a:highlight>
                  <a:srgbClr val="212121"/>
                </a:highlight>
                <a:latin typeface="Söhne"/>
              </a:rPr>
              <a:t>Jordan’s cultural identity is also a topic of exploration. As the child of immigrants, Jordan feels the interplay between the rich heritage of their parents and the contemporary culture of the city. The cultural identity spectrum for Jordan stretches from the traditions of their family's origin to their own unique cultural experiences and expressions.</a:t>
            </a:r>
          </a:p>
          <a:p>
            <a:pPr algn="l"/>
            <a:r>
              <a:rPr lang="en-US" b="0" i="0" dirty="0">
                <a:effectLst/>
                <a:highlight>
                  <a:srgbClr val="212121"/>
                </a:highlight>
                <a:latin typeface="Söhne"/>
              </a:rPr>
              <a:t>Lastly, Jordan is contemplating their professional identity. Their work as a graphic designer has been a significant part of their self-definition, but they've been considering a shift that better aligns with their personal values. This spectrum is one of creative expression versus personal fulfillment and societal impact.</a:t>
            </a:r>
          </a:p>
          <a:p>
            <a:pPr algn="l"/>
            <a:r>
              <a:rPr lang="en-US" b="0" i="0" dirty="0">
                <a:effectLst/>
                <a:highlight>
                  <a:srgbClr val="212121"/>
                </a:highlight>
                <a:latin typeface="Söhne"/>
              </a:rPr>
              <a:t>In this workshop, you are tasked to assist Jordan in understanding and articulating where they currently find themselves on each of these spectrums. Remember, identities are complex and can change over time. How would you help Jordan navigate these identity spectrums in a way that validates their experiences and supports their growth?</a:t>
            </a:r>
          </a:p>
          <a:p>
            <a:br>
              <a:rPr lang="en-US" b="0" i="0" dirty="0">
                <a:effectLst/>
                <a:highlight>
                  <a:srgbClr val="212121"/>
                </a:highlight>
                <a:latin typeface="Söhne"/>
              </a:rPr>
            </a:br>
            <a:endParaRPr lang="en-US" dirty="0"/>
          </a:p>
        </p:txBody>
      </p:sp>
      <p:sp>
        <p:nvSpPr>
          <p:cNvPr id="4" name="Slide Number Placeholder 3"/>
          <p:cNvSpPr>
            <a:spLocks noGrp="1"/>
          </p:cNvSpPr>
          <p:nvPr>
            <p:ph type="sldNum" sz="quarter" idx="5"/>
          </p:nvPr>
        </p:nvSpPr>
        <p:spPr/>
        <p:txBody>
          <a:bodyPr/>
          <a:lstStyle/>
          <a:p>
            <a:fld id="{A1C4152F-0165-49AB-82A3-F54444B793F4}" type="slidenum">
              <a:rPr lang="en-US" smtClean="0"/>
              <a:t>79</a:t>
            </a:fld>
            <a:endParaRPr lang="en-US"/>
          </a:p>
        </p:txBody>
      </p:sp>
    </p:spTree>
    <p:extLst>
      <p:ext uri="{BB962C8B-B14F-4D97-AF65-F5344CB8AC3E}">
        <p14:creationId xmlns:p14="http://schemas.microsoft.com/office/powerpoint/2010/main" val="4671423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B19B1-B924-4872-93D1-46A2C30DE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2984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B19B1-B924-4872-93D1-46A2C30DE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7572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US" b="1" i="0" dirty="0">
                <a:solidFill>
                  <a:srgbClr val="ECECEC"/>
                </a:solidFill>
                <a:effectLst/>
                <a:highlight>
                  <a:srgbClr val="212121"/>
                </a:highlight>
                <a:latin typeface="Söhne"/>
              </a:rPr>
              <a:t>Assuming Sexuality Based on Gender Performance</a:t>
            </a:r>
            <a:r>
              <a:rPr lang="en-US" b="0" i="0" dirty="0">
                <a:solidFill>
                  <a:srgbClr val="ECECEC"/>
                </a:solidFill>
                <a:effectLst/>
                <a:highlight>
                  <a:srgbClr val="212121"/>
                </a:highlight>
                <a:latin typeface="Söhne"/>
              </a:rPr>
              <a:t>:</a:t>
            </a:r>
          </a:p>
          <a:p>
            <a:pPr marL="742950" lvl="1" indent="-285750" algn="l">
              <a:buFont typeface="+mj-lt"/>
              <a:buAutoNum type="arabicPeriod"/>
            </a:pPr>
            <a:r>
              <a:rPr lang="en-US" b="0" i="0" dirty="0">
                <a:solidFill>
                  <a:srgbClr val="ECECEC"/>
                </a:solidFill>
                <a:effectLst/>
                <a:highlight>
                  <a:srgbClr val="212121"/>
                </a:highlight>
                <a:latin typeface="Söhne"/>
              </a:rPr>
              <a:t>"That guy is so flamboyant, he must be gay."</a:t>
            </a:r>
          </a:p>
          <a:p>
            <a:pPr marL="742950" lvl="1" indent="-285750" algn="l">
              <a:buFont typeface="+mj-lt"/>
              <a:buAutoNum type="arabicPeriod"/>
            </a:pPr>
            <a:r>
              <a:rPr lang="en-US" b="0" i="0" dirty="0">
                <a:solidFill>
                  <a:srgbClr val="ECECEC"/>
                </a:solidFill>
                <a:effectLst/>
                <a:highlight>
                  <a:srgbClr val="212121"/>
                </a:highlight>
                <a:latin typeface="Söhne"/>
              </a:rPr>
              <a:t>"She's really into sports and doesn't wear makeup; she must be a lesbian."</a:t>
            </a:r>
          </a:p>
          <a:p>
            <a:pPr algn="l">
              <a:buFont typeface="+mj-lt"/>
              <a:buAutoNum type="arabicPeriod"/>
            </a:pPr>
            <a:r>
              <a:rPr lang="en-US" b="1" i="0" dirty="0">
                <a:solidFill>
                  <a:srgbClr val="ECECEC"/>
                </a:solidFill>
                <a:effectLst/>
                <a:highlight>
                  <a:srgbClr val="212121"/>
                </a:highlight>
                <a:latin typeface="Söhne"/>
              </a:rPr>
              <a:t>“Well, You Don’t Act Gay/Trans/Queer, </a:t>
            </a:r>
            <a:r>
              <a:rPr lang="en-US" b="1" i="0" dirty="0" err="1">
                <a:solidFill>
                  <a:srgbClr val="ECECEC"/>
                </a:solidFill>
                <a:effectLst/>
                <a:highlight>
                  <a:srgbClr val="212121"/>
                </a:highlight>
                <a:latin typeface="Söhne"/>
              </a:rPr>
              <a:t>Etc</a:t>
            </a:r>
            <a:r>
              <a:rPr lang="en-US" b="1" i="0" dirty="0">
                <a:solidFill>
                  <a:srgbClr val="ECECEC"/>
                </a:solidFill>
                <a:effectLst/>
                <a:highlight>
                  <a:srgbClr val="212121"/>
                </a:highlight>
                <a:latin typeface="Söhne"/>
              </a:rPr>
              <a:t>”</a:t>
            </a:r>
            <a:r>
              <a:rPr lang="en-US" b="0" i="0" dirty="0">
                <a:solidFill>
                  <a:srgbClr val="ECECEC"/>
                </a:solidFill>
                <a:effectLst/>
                <a:highlight>
                  <a:srgbClr val="212121"/>
                </a:highlight>
                <a:latin typeface="Söhne"/>
              </a:rPr>
              <a:t>:</a:t>
            </a:r>
          </a:p>
          <a:p>
            <a:pPr marL="742950" lvl="1" indent="-285750" algn="l">
              <a:buFont typeface="+mj-lt"/>
              <a:buAutoNum type="arabicPeriod"/>
            </a:pPr>
            <a:r>
              <a:rPr lang="en-US" b="0" i="0" dirty="0">
                <a:solidFill>
                  <a:srgbClr val="ECECEC"/>
                </a:solidFill>
                <a:effectLst/>
                <a:highlight>
                  <a:srgbClr val="212121"/>
                </a:highlight>
                <a:latin typeface="Söhne"/>
              </a:rPr>
              <a:t>"I never would have guessed you're gay; you don't act like it."</a:t>
            </a:r>
          </a:p>
          <a:p>
            <a:pPr marL="742950" lvl="1" indent="-285750" algn="l">
              <a:buFont typeface="+mj-lt"/>
              <a:buAutoNum type="arabicPeriod"/>
            </a:pPr>
            <a:r>
              <a:rPr lang="en-US" b="0" i="0" dirty="0">
                <a:solidFill>
                  <a:srgbClr val="ECECEC"/>
                </a:solidFill>
                <a:effectLst/>
                <a:highlight>
                  <a:srgbClr val="212121"/>
                </a:highlight>
                <a:latin typeface="Söhne"/>
              </a:rPr>
              <a:t>"You're trans? But you don't look like it—you look like a regular woman."</a:t>
            </a:r>
          </a:p>
          <a:p>
            <a:pPr algn="l">
              <a:buFont typeface="+mj-lt"/>
              <a:buAutoNum type="arabicPeriod"/>
            </a:pPr>
            <a:r>
              <a:rPr lang="en-US" b="1" i="0" dirty="0">
                <a:solidFill>
                  <a:srgbClr val="ECECEC"/>
                </a:solidFill>
                <a:effectLst/>
                <a:highlight>
                  <a:srgbClr val="212121"/>
                </a:highlight>
                <a:latin typeface="Söhne"/>
              </a:rPr>
              <a:t>Refusing to Use Gender-Neutral Pronouns</a:t>
            </a:r>
            <a:r>
              <a:rPr lang="en-US" b="0" i="0" dirty="0">
                <a:solidFill>
                  <a:srgbClr val="ECECEC"/>
                </a:solidFill>
                <a:effectLst/>
                <a:highlight>
                  <a:srgbClr val="212121"/>
                </a:highlight>
                <a:latin typeface="Söhne"/>
              </a:rPr>
              <a:t>:</a:t>
            </a:r>
          </a:p>
          <a:p>
            <a:pPr marL="742950" lvl="1" indent="-285750" algn="l">
              <a:buFont typeface="+mj-lt"/>
              <a:buAutoNum type="arabicPeriod"/>
            </a:pPr>
            <a:r>
              <a:rPr lang="en-US" b="0" i="0" dirty="0">
                <a:solidFill>
                  <a:srgbClr val="ECECEC"/>
                </a:solidFill>
                <a:effectLst/>
                <a:highlight>
                  <a:srgbClr val="212121"/>
                </a:highlight>
                <a:latin typeface="Söhne"/>
              </a:rPr>
              <a:t>"They want to be called 'they/them' but that’s too complicated, I’ll just stick with 'he/she'."</a:t>
            </a:r>
          </a:p>
          <a:p>
            <a:pPr marL="742950" lvl="1" indent="-285750" algn="l">
              <a:buFont typeface="+mj-lt"/>
              <a:buAutoNum type="arabicPeriod"/>
            </a:pPr>
            <a:r>
              <a:rPr lang="en-US" b="0" i="0" dirty="0">
                <a:solidFill>
                  <a:srgbClr val="ECECEC"/>
                </a:solidFill>
                <a:effectLst/>
                <a:highlight>
                  <a:srgbClr val="212121"/>
                </a:highlight>
                <a:latin typeface="Söhne"/>
              </a:rPr>
              <a:t>"I don't believe in non-binary genders, so I'll use the pronouns that I think fit."</a:t>
            </a:r>
          </a:p>
          <a:p>
            <a:pPr algn="l">
              <a:buFont typeface="+mj-lt"/>
              <a:buAutoNum type="arabicPeriod"/>
            </a:pPr>
            <a:r>
              <a:rPr lang="en-US" b="1" i="0" dirty="0">
                <a:solidFill>
                  <a:srgbClr val="ECECEC"/>
                </a:solidFill>
                <a:effectLst/>
                <a:highlight>
                  <a:srgbClr val="212121"/>
                </a:highlight>
                <a:latin typeface="Söhne"/>
              </a:rPr>
              <a:t>Speaking on Behalf of a Gender-Expansive (GE) Person Without Letting Them Have a Voice in the Room</a:t>
            </a:r>
            <a:r>
              <a:rPr lang="en-US" b="0" i="0" dirty="0">
                <a:solidFill>
                  <a:srgbClr val="ECECEC"/>
                </a:solidFill>
                <a:effectLst/>
                <a:highlight>
                  <a:srgbClr val="212121"/>
                </a:highlight>
                <a:latin typeface="Söhne"/>
              </a:rPr>
              <a:t>:</a:t>
            </a:r>
          </a:p>
          <a:p>
            <a:pPr marL="742950" lvl="1" indent="-285750" algn="l">
              <a:buFont typeface="+mj-lt"/>
              <a:buAutoNum type="arabicPeriod"/>
            </a:pPr>
            <a:r>
              <a:rPr lang="en-US" b="0" i="0" dirty="0">
                <a:solidFill>
                  <a:srgbClr val="ECECEC"/>
                </a:solidFill>
                <a:effectLst/>
                <a:highlight>
                  <a:srgbClr val="212121"/>
                </a:highlight>
                <a:latin typeface="Söhne"/>
              </a:rPr>
              <a:t>"I can speak about trans issues; my cousin is trans."</a:t>
            </a:r>
          </a:p>
          <a:p>
            <a:pPr marL="742950" lvl="1" indent="-285750" algn="l">
              <a:buFont typeface="+mj-lt"/>
              <a:buAutoNum type="arabicPeriod"/>
            </a:pPr>
            <a:r>
              <a:rPr lang="en-US" b="0" i="0" dirty="0">
                <a:solidFill>
                  <a:srgbClr val="ECECEC"/>
                </a:solidFill>
                <a:effectLst/>
                <a:highlight>
                  <a:srgbClr val="212121"/>
                </a:highlight>
                <a:latin typeface="Söhne"/>
              </a:rPr>
              <a:t>During a meeting: "Well, I think what our non-binary colleague really means is..."</a:t>
            </a:r>
          </a:p>
          <a:p>
            <a:endParaRPr lang="en-US" dirty="0"/>
          </a:p>
        </p:txBody>
      </p:sp>
      <p:sp>
        <p:nvSpPr>
          <p:cNvPr id="4" name="Slide Number Placeholder 3"/>
          <p:cNvSpPr>
            <a:spLocks noGrp="1"/>
          </p:cNvSpPr>
          <p:nvPr>
            <p:ph type="sldNum" sz="quarter" idx="5"/>
          </p:nvPr>
        </p:nvSpPr>
        <p:spPr/>
        <p:txBody>
          <a:bodyPr/>
          <a:lstStyle/>
          <a:p>
            <a:fld id="{A1C4152F-0165-49AB-82A3-F54444B793F4}" type="slidenum">
              <a:rPr lang="en-US" smtClean="0"/>
              <a:t>8</a:t>
            </a:fld>
            <a:endParaRPr lang="en-US"/>
          </a:p>
        </p:txBody>
      </p:sp>
    </p:spTree>
    <p:extLst>
      <p:ext uri="{BB962C8B-B14F-4D97-AF65-F5344CB8AC3E}">
        <p14:creationId xmlns:p14="http://schemas.microsoft.com/office/powerpoint/2010/main" val="2130077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US" b="1" i="0" dirty="0">
                <a:solidFill>
                  <a:srgbClr val="ECECEC"/>
                </a:solidFill>
                <a:effectLst/>
                <a:highlight>
                  <a:srgbClr val="212121"/>
                </a:highlight>
                <a:latin typeface="Söhne"/>
              </a:rPr>
              <a:t>Think of gender as a dynamic, fluid, and developing concept</a:t>
            </a:r>
            <a:r>
              <a:rPr lang="en-US" b="0" i="0" dirty="0">
                <a:solidFill>
                  <a:srgbClr val="ECECEC"/>
                </a:solidFill>
                <a:effectLst/>
                <a:highlight>
                  <a:srgbClr val="212121"/>
                </a:highlight>
                <a:latin typeface="Söhne"/>
              </a:rPr>
              <a:t>:</a:t>
            </a:r>
          </a:p>
          <a:p>
            <a:pPr marL="742950" lvl="1" indent="-285750" algn="l">
              <a:buFont typeface="+mj-lt"/>
              <a:buAutoNum type="arabicPeriod"/>
            </a:pPr>
            <a:r>
              <a:rPr lang="en-US" b="0" i="0" dirty="0">
                <a:solidFill>
                  <a:srgbClr val="ECECEC"/>
                </a:solidFill>
                <a:effectLst/>
                <a:highlight>
                  <a:srgbClr val="212121"/>
                </a:highlight>
                <a:latin typeface="Söhne"/>
              </a:rPr>
              <a:t>Example: Educational programs that teach children that gender can be a spectrum rather than a binary option, allowing for a more complex understanding of individual identity.</a:t>
            </a:r>
          </a:p>
          <a:p>
            <a:pPr algn="l">
              <a:buFont typeface="+mj-lt"/>
              <a:buAutoNum type="arabicPeriod"/>
            </a:pPr>
            <a:r>
              <a:rPr lang="en-US" b="1" i="0" dirty="0">
                <a:solidFill>
                  <a:srgbClr val="ECECEC"/>
                </a:solidFill>
                <a:effectLst/>
                <a:highlight>
                  <a:srgbClr val="212121"/>
                </a:highlight>
                <a:latin typeface="Söhne"/>
              </a:rPr>
              <a:t>Stay curious – ask people to share their experiences of what their gender means to them</a:t>
            </a:r>
            <a:r>
              <a:rPr lang="en-US" b="0" i="0" dirty="0">
                <a:solidFill>
                  <a:srgbClr val="ECECEC"/>
                </a:solidFill>
                <a:effectLst/>
                <a:highlight>
                  <a:srgbClr val="212121"/>
                </a:highlight>
                <a:latin typeface="Söhne"/>
              </a:rPr>
              <a:t>:</a:t>
            </a:r>
          </a:p>
          <a:p>
            <a:pPr marL="742950" lvl="1" indent="-285750" algn="l">
              <a:buFont typeface="+mj-lt"/>
              <a:buAutoNum type="arabicPeriod"/>
            </a:pPr>
            <a:r>
              <a:rPr lang="en-US" b="0" i="0" dirty="0">
                <a:solidFill>
                  <a:srgbClr val="ECECEC"/>
                </a:solidFill>
                <a:effectLst/>
                <a:highlight>
                  <a:srgbClr val="212121"/>
                </a:highlight>
                <a:latin typeface="Söhne"/>
              </a:rPr>
              <a:t>Example: Starting a conversation with, “I’d love to learn more about your journey if you’re open to sharing—what has been your experience with your gender?”</a:t>
            </a:r>
          </a:p>
          <a:p>
            <a:pPr algn="l">
              <a:buFont typeface="+mj-lt"/>
              <a:buAutoNum type="arabicPeriod"/>
            </a:pPr>
            <a:r>
              <a:rPr lang="en-US" b="1" i="0" dirty="0">
                <a:solidFill>
                  <a:srgbClr val="ECECEC"/>
                </a:solidFill>
                <a:effectLst/>
                <a:highlight>
                  <a:srgbClr val="212121"/>
                </a:highlight>
                <a:latin typeface="Söhne"/>
              </a:rPr>
              <a:t>“Tell me about your experiences of being a boy…”</a:t>
            </a:r>
            <a:r>
              <a:rPr lang="en-US" b="0" i="0" dirty="0">
                <a:solidFill>
                  <a:srgbClr val="ECECEC"/>
                </a:solidFill>
                <a:effectLst/>
                <a:highlight>
                  <a:srgbClr val="212121"/>
                </a:highlight>
                <a:latin typeface="Söhne"/>
              </a:rPr>
              <a:t>:</a:t>
            </a:r>
          </a:p>
          <a:p>
            <a:pPr marL="742950" lvl="1" indent="-285750" algn="l">
              <a:buFont typeface="+mj-lt"/>
              <a:buAutoNum type="arabicPeriod"/>
            </a:pPr>
            <a:r>
              <a:rPr lang="en-US" b="0" i="0" dirty="0">
                <a:solidFill>
                  <a:srgbClr val="ECECEC"/>
                </a:solidFill>
                <a:effectLst/>
                <a:highlight>
                  <a:srgbClr val="212121"/>
                </a:highlight>
                <a:latin typeface="Söhne"/>
              </a:rPr>
              <a:t>Example: In a discussion group, asking, "For those who identify as boys, what has your experience been like in school or at home? Are there expectations you find challenging?"</a:t>
            </a:r>
          </a:p>
          <a:p>
            <a:pPr algn="l">
              <a:buFont typeface="+mj-lt"/>
              <a:buAutoNum type="arabicPeriod"/>
            </a:pPr>
            <a:r>
              <a:rPr lang="en-US" b="1" i="0" dirty="0">
                <a:solidFill>
                  <a:srgbClr val="ECECEC"/>
                </a:solidFill>
                <a:effectLst/>
                <a:highlight>
                  <a:srgbClr val="212121"/>
                </a:highlight>
                <a:latin typeface="Söhne"/>
              </a:rPr>
              <a:t>“I’m curious about what being genderqueer means to you?”</a:t>
            </a:r>
            <a:r>
              <a:rPr lang="en-US" b="0" i="0" dirty="0">
                <a:solidFill>
                  <a:srgbClr val="ECECEC"/>
                </a:solidFill>
                <a:effectLst/>
                <a:highlight>
                  <a:srgbClr val="212121"/>
                </a:highlight>
                <a:latin typeface="Söhne"/>
              </a:rPr>
              <a:t>:</a:t>
            </a:r>
          </a:p>
          <a:p>
            <a:pPr marL="742950" lvl="1" indent="-285750" algn="l">
              <a:buFont typeface="+mj-lt"/>
              <a:buAutoNum type="arabicPeriod"/>
            </a:pPr>
            <a:r>
              <a:rPr lang="en-US" b="0" i="0" dirty="0">
                <a:solidFill>
                  <a:srgbClr val="ECECEC"/>
                </a:solidFill>
                <a:effectLst/>
                <a:highlight>
                  <a:srgbClr val="212121"/>
                </a:highlight>
                <a:latin typeface="Söhne"/>
              </a:rPr>
              <a:t>Example: When a friend comes out as genderqueer, saying, “I want to support you fully. Can you share what being genderqueer means for you personally?”</a:t>
            </a:r>
          </a:p>
          <a:p>
            <a:endParaRPr lang="en-US" dirty="0"/>
          </a:p>
        </p:txBody>
      </p:sp>
      <p:sp>
        <p:nvSpPr>
          <p:cNvPr id="4" name="Slide Number Placeholder 3"/>
          <p:cNvSpPr>
            <a:spLocks noGrp="1"/>
          </p:cNvSpPr>
          <p:nvPr>
            <p:ph type="sldNum" sz="quarter" idx="5"/>
          </p:nvPr>
        </p:nvSpPr>
        <p:spPr/>
        <p:txBody>
          <a:bodyPr/>
          <a:lstStyle/>
          <a:p>
            <a:fld id="{A1C4152F-0165-49AB-82A3-F54444B793F4}" type="slidenum">
              <a:rPr lang="en-US" smtClean="0"/>
              <a:t>9</a:t>
            </a:fld>
            <a:endParaRPr lang="en-US"/>
          </a:p>
        </p:txBody>
      </p:sp>
    </p:spTree>
    <p:extLst>
      <p:ext uri="{BB962C8B-B14F-4D97-AF65-F5344CB8AC3E}">
        <p14:creationId xmlns:p14="http://schemas.microsoft.com/office/powerpoint/2010/main" val="2783877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US" b="1" i="0" dirty="0">
                <a:solidFill>
                  <a:srgbClr val="ECECEC"/>
                </a:solidFill>
                <a:effectLst/>
                <a:highlight>
                  <a:srgbClr val="212121"/>
                </a:highlight>
                <a:latin typeface="Söhne"/>
              </a:rPr>
              <a:t>Stay intentional in your own learning and development in working with GE folx</a:t>
            </a:r>
            <a:r>
              <a:rPr lang="en-US" b="0" i="0" dirty="0">
                <a:solidFill>
                  <a:srgbClr val="ECECEC"/>
                </a:solidFill>
                <a:effectLst/>
                <a:highlight>
                  <a:srgbClr val="212121"/>
                </a:highlight>
                <a:latin typeface="Söhne"/>
              </a:rPr>
              <a:t>:</a:t>
            </a:r>
          </a:p>
          <a:p>
            <a:pPr marL="742950" lvl="1" indent="-285750" algn="l">
              <a:buFont typeface="+mj-lt"/>
              <a:buAutoNum type="arabicPeriod"/>
            </a:pPr>
            <a:r>
              <a:rPr lang="en-US" b="0" i="0" dirty="0">
                <a:solidFill>
                  <a:srgbClr val="ECECEC"/>
                </a:solidFill>
                <a:effectLst/>
                <a:highlight>
                  <a:srgbClr val="212121"/>
                </a:highlight>
                <a:latin typeface="Söhne"/>
              </a:rPr>
              <a:t>Example: Continually educating oneself through books, workshops, and conversations about gender diversity to provide better support and advocacy for gender expansive individuals.</a:t>
            </a:r>
          </a:p>
          <a:p>
            <a:pPr algn="l">
              <a:buFont typeface="+mj-lt"/>
              <a:buAutoNum type="arabicPeriod"/>
            </a:pPr>
            <a:r>
              <a:rPr lang="en-US" b="1" i="0" dirty="0">
                <a:solidFill>
                  <a:srgbClr val="ECECEC"/>
                </a:solidFill>
                <a:effectLst/>
                <a:highlight>
                  <a:srgbClr val="212121"/>
                </a:highlight>
                <a:latin typeface="Söhne"/>
              </a:rPr>
              <a:t>Engage with/support your local GE-affirming community organizations</a:t>
            </a:r>
            <a:r>
              <a:rPr lang="en-US" b="0" i="0" dirty="0">
                <a:solidFill>
                  <a:srgbClr val="ECECEC"/>
                </a:solidFill>
                <a:effectLst/>
                <a:highlight>
                  <a:srgbClr val="212121"/>
                </a:highlight>
                <a:latin typeface="Söhne"/>
              </a:rPr>
              <a:t>:</a:t>
            </a:r>
          </a:p>
          <a:p>
            <a:pPr marL="742950" lvl="1" indent="-285750" algn="l">
              <a:buFont typeface="+mj-lt"/>
              <a:buAutoNum type="arabicPeriod"/>
            </a:pPr>
            <a:r>
              <a:rPr lang="en-US" b="0" i="0" dirty="0">
                <a:solidFill>
                  <a:srgbClr val="ECECEC"/>
                </a:solidFill>
                <a:effectLst/>
                <a:highlight>
                  <a:srgbClr val="212121"/>
                </a:highlight>
                <a:latin typeface="Söhne"/>
              </a:rPr>
              <a:t>Example: Volunteering at or donating to organizations that offer resources and support to the GE community, like LGBTQ+ youth centers or legal advocacy groups.</a:t>
            </a:r>
          </a:p>
          <a:p>
            <a:pPr algn="l">
              <a:buFont typeface="+mj-lt"/>
              <a:buAutoNum type="arabicPeriod"/>
            </a:pPr>
            <a:r>
              <a:rPr lang="en-US" b="1" i="0" dirty="0">
                <a:solidFill>
                  <a:srgbClr val="ECECEC"/>
                </a:solidFill>
                <a:effectLst/>
                <a:highlight>
                  <a:srgbClr val="212121"/>
                </a:highlight>
                <a:latin typeface="Söhne"/>
              </a:rPr>
              <a:t>Lift up, highlight, and liberate past and present GE figures in history, authors, artists, writers, etc.</a:t>
            </a:r>
            <a:r>
              <a:rPr lang="en-US" b="0" i="0" dirty="0">
                <a:solidFill>
                  <a:srgbClr val="ECECEC"/>
                </a:solidFill>
                <a:effectLst/>
                <a:highlight>
                  <a:srgbClr val="212121"/>
                </a:highlight>
                <a:latin typeface="Söhne"/>
              </a:rPr>
              <a:t>:</a:t>
            </a:r>
          </a:p>
          <a:p>
            <a:pPr marL="742950" lvl="1" indent="-285750" algn="l">
              <a:buFont typeface="+mj-lt"/>
              <a:buAutoNum type="arabicPeriod"/>
            </a:pPr>
            <a:r>
              <a:rPr lang="en-US" b="0" i="0" dirty="0">
                <a:solidFill>
                  <a:srgbClr val="ECECEC"/>
                </a:solidFill>
                <a:effectLst/>
                <a:highlight>
                  <a:srgbClr val="212121"/>
                </a:highlight>
                <a:latin typeface="Söhne"/>
              </a:rPr>
              <a:t>Example: Hosting an event at a local library that features books and artwork by gender expansive authors and artists, bringing awareness to their contributions.</a:t>
            </a:r>
          </a:p>
          <a:p>
            <a:pPr algn="l">
              <a:buFont typeface="+mj-lt"/>
              <a:buAutoNum type="arabicPeriod"/>
            </a:pPr>
            <a:r>
              <a:rPr lang="en-US" b="1" i="0" dirty="0">
                <a:solidFill>
                  <a:srgbClr val="ECECEC"/>
                </a:solidFill>
                <a:effectLst/>
                <a:highlight>
                  <a:srgbClr val="212121"/>
                </a:highlight>
                <a:latin typeface="Söhne"/>
              </a:rPr>
              <a:t>Directly address discrimination (if safe)</a:t>
            </a:r>
            <a:r>
              <a:rPr lang="en-US" b="0" i="0" dirty="0">
                <a:solidFill>
                  <a:srgbClr val="ECECEC"/>
                </a:solidFill>
                <a:effectLst/>
                <a:highlight>
                  <a:srgbClr val="212121"/>
                </a:highlight>
                <a:latin typeface="Söhne"/>
              </a:rPr>
              <a:t>:</a:t>
            </a:r>
          </a:p>
          <a:p>
            <a:pPr marL="742950" lvl="1" indent="-285750" algn="l">
              <a:buFont typeface="+mj-lt"/>
              <a:buAutoNum type="arabicPeriod"/>
            </a:pPr>
            <a:r>
              <a:rPr lang="en-US" b="0" i="0" dirty="0">
                <a:solidFill>
                  <a:srgbClr val="ECECEC"/>
                </a:solidFill>
                <a:effectLst/>
                <a:highlight>
                  <a:srgbClr val="212121"/>
                </a:highlight>
                <a:latin typeface="Söhne"/>
              </a:rPr>
              <a:t>Example: If witnessing someone being harassed due to their gender expression, stepping in to support the individual, and confronting the discrimination, provided it is safe to do so.</a:t>
            </a:r>
          </a:p>
          <a:p>
            <a:endParaRPr lang="en-US" dirty="0"/>
          </a:p>
        </p:txBody>
      </p:sp>
      <p:sp>
        <p:nvSpPr>
          <p:cNvPr id="4" name="Slide Number Placeholder 3"/>
          <p:cNvSpPr>
            <a:spLocks noGrp="1"/>
          </p:cNvSpPr>
          <p:nvPr>
            <p:ph type="sldNum" sz="quarter" idx="5"/>
          </p:nvPr>
        </p:nvSpPr>
        <p:spPr/>
        <p:txBody>
          <a:bodyPr/>
          <a:lstStyle/>
          <a:p>
            <a:fld id="{A1C4152F-0165-49AB-82A3-F54444B793F4}" type="slidenum">
              <a:rPr lang="en-US" smtClean="0"/>
              <a:t>10</a:t>
            </a:fld>
            <a:endParaRPr lang="en-US"/>
          </a:p>
        </p:txBody>
      </p:sp>
    </p:spTree>
    <p:extLst>
      <p:ext uri="{BB962C8B-B14F-4D97-AF65-F5344CB8AC3E}">
        <p14:creationId xmlns:p14="http://schemas.microsoft.com/office/powerpoint/2010/main" val="2815666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lvl1pPr>
              <a:defRPr>
                <a:solidFill>
                  <a:schemeClr val="tx2">
                    <a:lumMod val="50000"/>
                  </a:schemeClr>
                </a:solidFill>
              </a:defRPr>
            </a:lvl1p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lvl1pPr>
              <a:defRPr>
                <a:solidFill>
                  <a:schemeClr val="tx2">
                    <a:lumMod val="50000"/>
                  </a:schemeClr>
                </a:solidFill>
              </a:defRPr>
            </a:lvl1p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1831467" y="3579876"/>
            <a:ext cx="14625065" cy="6021324"/>
          </a:xfrm>
        </p:spPr>
        <p:txBody>
          <a:bodyPr>
            <a:normAutofit/>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AEE196DA-ED88-0EDC-A28F-7426416C0CA5}"/>
              </a:ext>
            </a:extLst>
          </p:cNvPr>
          <p:cNvSpPr>
            <a:spLocks noGrp="1"/>
          </p:cNvSpPr>
          <p:nvPr>
            <p:ph type="title"/>
          </p:nvPr>
        </p:nvSpPr>
        <p:spPr>
          <a:xfrm>
            <a:off x="1831467" y="960120"/>
            <a:ext cx="14625065" cy="2438400"/>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2397816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saigecounseling.org/initialism/"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saigecounseling.org/initialism/" TargetMode="Externa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s://www.wpath.org/media/cms/Documents/SOC%20v7/SOC%20V7_English.pdf"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transhub.org.au/clinicians/informed-consent"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s://www.wpath.org/media/cms/Documents/SOC%20v7/SOC%20V7_English.pdf" TargetMode="External"/><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hyperlink" Target="https://mft.nvc.vt.edu/content/dam/mft_nvc_vt_edu/Attachment%20D_Code%20of%20Ethics.pdf" TargetMode="External"/><Relationship Id="rId13" Type="http://schemas.openxmlformats.org/officeDocument/2006/relationships/hyperlink" Target="https://pflag.org/" TargetMode="External"/><Relationship Id="rId3" Type="http://schemas.openxmlformats.org/officeDocument/2006/relationships/hyperlink" Target="https://www.counseling.org/resources/aca-code-of-ethics.pdf" TargetMode="External"/><Relationship Id="rId7" Type="http://schemas.openxmlformats.org/officeDocument/2006/relationships/hyperlink" Target="https://www.counseling.org/docs/default-source/competencies/aca-advocacy-competencies-updated-may-2020.pdf?sfvrsn=f410212c_4" TargetMode="External"/><Relationship Id="rId12" Type="http://schemas.openxmlformats.org/officeDocument/2006/relationships/hyperlink" Target="https://www.aasect.org/"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www.counseling.org/docs/default-source/competencies/algbtic_competencies.pdf?sfvrsn=12" TargetMode="External"/><Relationship Id="rId11" Type="http://schemas.openxmlformats.org/officeDocument/2006/relationships/hyperlink" Target="https://saigecounseling.org/" TargetMode="External"/><Relationship Id="rId5" Type="http://schemas.openxmlformats.org/officeDocument/2006/relationships/hyperlink" Target="https://www.counseling.org/docs/default-source/competencies/multicultural-and-social-justice-counseling-competencies.pdf?sfvrsn=8573422c_20" TargetMode="External"/><Relationship Id="rId15" Type="http://schemas.openxmlformats.org/officeDocument/2006/relationships/hyperlink" Target="https://www.wpath.org/" TargetMode="External"/><Relationship Id="rId10" Type="http://schemas.openxmlformats.org/officeDocument/2006/relationships/hyperlink" Target="https://www.schoolcounselor.org/Standards-Positions/Position-Statements/ASCA-Position-Statements/The-School-Counselor-and-LGBTQ-Youth" TargetMode="External"/><Relationship Id="rId4" Type="http://schemas.openxmlformats.org/officeDocument/2006/relationships/hyperlink" Target="https://www.counseling.org/about-us/social-justice/nondiscrimination" TargetMode="External"/><Relationship Id="rId9" Type="http://schemas.openxmlformats.org/officeDocument/2006/relationships/hyperlink" Target="https://www.wpath.org/media/cms/Documents/SOC%20v7/Standards%20of%20Care_V7%20Full%20Book_English.pdf" TargetMode="External"/><Relationship Id="rId14" Type="http://schemas.openxmlformats.org/officeDocument/2006/relationships/hyperlink" Target="https://www.glaad.org/transgender/resources"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2.jpeg"/><Relationship Id="rId7" Type="http://schemas.openxmlformats.org/officeDocument/2006/relationships/diagramColors" Target="../diagrams/colors2.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5.xml.rels><?xml version="1.0" encoding="UTF-8" standalone="yes"?>
<Relationships xmlns="http://schemas.openxmlformats.org/package/2006/relationships"><Relationship Id="rId3" Type="http://schemas.openxmlformats.org/officeDocument/2006/relationships/hyperlink" Target="https://www.aclu.org/legal-document/hecox-v-little-safer-declaration" TargetMode="External"/><Relationship Id="rId7" Type="http://schemas.openxmlformats.org/officeDocument/2006/relationships/hyperlink" Target="https://www.aclu.org/news/lgbt-rights/four-myths-about-trans-athletes-debunked/"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hyperlink" Target="https://www.aclu.org/legal-document/hecox-v-little-adkins-declaration" TargetMode="External"/><Relationship Id="rId4" Type="http://schemas.openxmlformats.org/officeDocument/2006/relationships/hyperlink" Target="https://www.ncaa.org/sites/default/files/Transgender_Handbook_2011_Final.pdf" TargetMode="External"/></Relationships>
</file>

<file path=ppt/slides/_rels/slide56.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4.svg"/><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hyperlink" Target="https://www.hrc.org/resources/all-children-all-families-lgbtq-considerations-for-safety-plans" TargetMode="External"/><Relationship Id="rId5" Type="http://schemas.openxmlformats.org/officeDocument/2006/relationships/image" Target="../media/image36.svg"/><Relationship Id="rId4" Type="http://schemas.openxmlformats.org/officeDocument/2006/relationships/image" Target="../media/image35.png"/></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hyperlink" Target="https://www.hrc.org/resources/all-children-all-families-lgbtq-considerations-for-safety-plans" TargetMode="External"/><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 Id="rId9" Type="http://schemas.openxmlformats.org/officeDocument/2006/relationships/image" Target="../media/image38.svg"/></Relationships>
</file>

<file path=ppt/slides/_rels/slide59.xml.rels><?xml version="1.0" encoding="UTF-8" standalone="yes"?>
<Relationships xmlns="http://schemas.openxmlformats.org/package/2006/relationships"><Relationship Id="rId8" Type="http://schemas.openxmlformats.org/officeDocument/2006/relationships/hyperlink" Target="https://www.hrc.org/resources/all-children-all-families-lgbtq-considerations-for-safety-plans" TargetMode="External"/><Relationship Id="rId3" Type="http://schemas.openxmlformats.org/officeDocument/2006/relationships/hyperlink" Target="https://advocatesforpeople.org/wp-content/uploads/storage/advfy/documents/safespace.pdf" TargetMode="External"/><Relationship Id="rId7" Type="http://schemas.openxmlformats.org/officeDocument/2006/relationships/image" Target="../media/image36.svg"/><Relationship Id="rId2" Type="http://schemas.openxmlformats.org/officeDocument/2006/relationships/hyperlink" Target="http://forge-forward.org/wp-content/docs/safety-planning-tool.pdf" TargetMode="Externa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10" Type="http://schemas.openxmlformats.org/officeDocument/2006/relationships/image" Target="../media/image38.svg"/><Relationship Id="rId4" Type="http://schemas.openxmlformats.org/officeDocument/2006/relationships/image" Target="../media/image33.png"/><Relationship Id="rId9"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hyperlink" Target="https://www.txtranskids.org/toolkit" TargetMode="External"/><Relationship Id="rId13" Type="http://schemas.openxmlformats.org/officeDocument/2006/relationships/hyperlink" Target="https://www.equalitytexas.org/mental-health-toolkit/" TargetMode="External"/><Relationship Id="rId3" Type="http://schemas.openxmlformats.org/officeDocument/2006/relationships/hyperlink" Target="https://translifeline.org/" TargetMode="External"/><Relationship Id="rId7" Type="http://schemas.openxmlformats.org/officeDocument/2006/relationships/hyperlink" Target="https://www.txtranskids.org/" TargetMode="External"/><Relationship Id="rId12" Type="http://schemas.openxmlformats.org/officeDocument/2006/relationships/hyperlink" Target="https://www.transtexas.org/" TargetMode="Externa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hyperlink" Target="https://www.thetrevorproject.org/get-help/" TargetMode="External"/><Relationship Id="rId11" Type="http://schemas.openxmlformats.org/officeDocument/2006/relationships/hyperlink" Target="https://transgenderlegal.org/" TargetMode="External"/><Relationship Id="rId5" Type="http://schemas.openxmlformats.org/officeDocument/2006/relationships/hyperlink" Target="https://www.hrc.org/" TargetMode="External"/><Relationship Id="rId10" Type="http://schemas.openxmlformats.org/officeDocument/2006/relationships/hyperlink" Target="https://lambdalegal.org/helpdesk/" TargetMode="External"/><Relationship Id="rId4" Type="http://schemas.openxmlformats.org/officeDocument/2006/relationships/hyperlink" Target="https://988lifeline.org/" TargetMode="External"/><Relationship Id="rId9" Type="http://schemas.openxmlformats.org/officeDocument/2006/relationships/hyperlink" Target="https://intake.aclutx.org/" TargetMode="External"/></Relationships>
</file>

<file path=ppt/slides/_rels/slide63.xml.rels><?xml version="1.0" encoding="UTF-8" standalone="yes"?>
<Relationships xmlns="http://schemas.openxmlformats.org/package/2006/relationships"><Relationship Id="rId8" Type="http://schemas.openxmlformats.org/officeDocument/2006/relationships/hyperlink" Target="https://teenlineonline.org/" TargetMode="External"/><Relationship Id="rId13" Type="http://schemas.openxmlformats.org/officeDocument/2006/relationships/hyperlink" Target="https://screening.mhanational.org/screening-tools/" TargetMode="External"/><Relationship Id="rId3" Type="http://schemas.openxmlformats.org/officeDocument/2006/relationships/hyperlink" Target="https://www.equalitytexas.org/mental-health-toolkit/" TargetMode="External"/><Relationship Id="rId7" Type="http://schemas.openxmlformats.org/officeDocument/2006/relationships/hyperlink" Target="http://www.crisistextline.org/" TargetMode="External"/><Relationship Id="rId12" Type="http://schemas.openxmlformats.org/officeDocument/2006/relationships/hyperlink" Target="https://drughelpline.org/" TargetMode="Externa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hyperlink" Target="https://tfn.org/" TargetMode="External"/><Relationship Id="rId11" Type="http://schemas.openxmlformats.org/officeDocument/2006/relationships/hyperlink" Target="https://www.rainn.org/" TargetMode="External"/><Relationship Id="rId5" Type="http://schemas.openxmlformats.org/officeDocument/2006/relationships/hyperlink" Target="https://drive.google.com/drive/folders/1gd-M49GplhUWs4-dzGlJ0wn1ysui-24L?usp=sharing" TargetMode="External"/><Relationship Id="rId10" Type="http://schemas.openxmlformats.org/officeDocument/2006/relationships/hyperlink" Target="https://www.thehotline.org/" TargetMode="External"/><Relationship Id="rId4" Type="http://schemas.openxmlformats.org/officeDocument/2006/relationships/hyperlink" Target="https://drive.google.com/file/d/1iwul5Bcf_tDB3_PEJKzZoMbKOze50sB4/view?usp=sharing" TargetMode="External"/><Relationship Id="rId9" Type="http://schemas.openxmlformats.org/officeDocument/2006/relationships/hyperlink" Target="https://www.dfps.state.tx.us/youth-helpline/"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www.imatyfa.org/" TargetMode="External"/><Relationship Id="rId3" Type="http://schemas.openxmlformats.org/officeDocument/2006/relationships/hyperlink" Target="https://pflag.org/ourtranslovedones" TargetMode="External"/><Relationship Id="rId7" Type="http://schemas.openxmlformats.org/officeDocument/2006/relationships/hyperlink" Target="https://www.translifeline.org/resources"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http://www.straightforequality.org/transmaterials" TargetMode="External"/><Relationship Id="rId5" Type="http://schemas.openxmlformats.org/officeDocument/2006/relationships/hyperlink" Target="https://www.scarleteen.com/" TargetMode="External"/><Relationship Id="rId4" Type="http://schemas.openxmlformats.org/officeDocument/2006/relationships/hyperlink" Target="https://pflag.org/search?keys=transgender&amp;type=resource" TargetMode="External"/><Relationship Id="rId9" Type="http://schemas.openxmlformats.org/officeDocument/2006/relationships/hyperlink" Target="http://www.transyouthequality.org/"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transgenderlawcenter.org/wp-content/uploads/2012/07/99640173-Beyond-the-Binary.pdf"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s://www.lambdalegal.org/sites/default/files/publications/downloads/tgnc-policy-report_2017_final-web_05-02-17.pdf" TargetMode="External"/><Relationship Id="rId5" Type="http://schemas.openxmlformats.org/officeDocument/2006/relationships/hyperlink" Target="https://www.genderspectrum.org/staging/wp-content/uploads/2015/08/Schools-in-Transition-2015.pdf" TargetMode="External"/><Relationship Id="rId4" Type="http://schemas.openxmlformats.org/officeDocument/2006/relationships/hyperlink" Target="https://transequality.org/sites/default/files/images/resources/trans_school_district_model_policy_FINAL.pdf"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6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6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7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7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4.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7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7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41.png"/></Relationships>
</file>

<file path=ppt/slides/_rels/slide76.xml.rels><?xml version="1.0" encoding="UTF-8" standalone="yes"?>
<Relationships xmlns="http://schemas.openxmlformats.org/package/2006/relationships"><Relationship Id="rId8" Type="http://schemas.openxmlformats.org/officeDocument/2006/relationships/hyperlink" Target="https://www.nswp.org/featured/queer-sex-workers-initiative-refugees" TargetMode="External"/><Relationship Id="rId13" Type="http://schemas.openxmlformats.org/officeDocument/2006/relationships/hyperlink" Target="https://www.hrc.org/resources" TargetMode="External"/><Relationship Id="rId3" Type="http://schemas.openxmlformats.org/officeDocument/2006/relationships/image" Target="../media/image42.png"/><Relationship Id="rId7" Type="http://schemas.openxmlformats.org/officeDocument/2006/relationships/hyperlink" Target="https://www.humandignitytrust.org/lgbt-the-law/" TargetMode="External"/><Relationship Id="rId12" Type="http://schemas.openxmlformats.org/officeDocument/2006/relationships/hyperlink" Target="https://cgrs.uchastings.edu/" TargetMode="Externa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hyperlink" Target="https://immigrantjustice.org/services/legal-services-lgbtq-immigrants" TargetMode="External"/><Relationship Id="rId5" Type="http://schemas.openxmlformats.org/officeDocument/2006/relationships/image" Target="../media/image39.png"/><Relationship Id="rId15" Type="http://schemas.openxmlformats.org/officeDocument/2006/relationships/hyperlink" Target="https://refugees.org/" TargetMode="External"/><Relationship Id="rId10" Type="http://schemas.openxmlformats.org/officeDocument/2006/relationships/hyperlink" Target="https://lambdalegal.org/" TargetMode="External"/><Relationship Id="rId4" Type="http://schemas.openxmlformats.org/officeDocument/2006/relationships/image" Target="../media/image41.png"/><Relationship Id="rId9" Type="http://schemas.openxmlformats.org/officeDocument/2006/relationships/hyperlink" Target="https://lgbtqbar.org/about/gethelp/" TargetMode="External"/><Relationship Id="rId14" Type="http://schemas.openxmlformats.org/officeDocument/2006/relationships/hyperlink" Target="https://www.refugeelawproject.org/"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7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hyperlink" Target="mailto:Clark.Ausloos@du.edu"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hyperlink" Target="http://www.clarkausloos.com/" TargetMode="Externa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7913" y="2443003"/>
            <a:ext cx="8258342" cy="10725119"/>
          </a:xfrm>
          <a:custGeom>
            <a:avLst/>
            <a:gdLst/>
            <a:ahLst/>
            <a:cxnLst/>
            <a:rect l="l" t="t" r="r" b="b"/>
            <a:pathLst>
              <a:path w="8258342" h="10725119">
                <a:moveTo>
                  <a:pt x="0" y="0"/>
                </a:moveTo>
                <a:lnTo>
                  <a:pt x="8258342" y="0"/>
                </a:lnTo>
                <a:lnTo>
                  <a:pt x="8258342" y="10725120"/>
                </a:lnTo>
                <a:lnTo>
                  <a:pt x="0" y="10725120"/>
                </a:lnTo>
                <a:lnTo>
                  <a:pt x="0" y="0"/>
                </a:lnTo>
                <a:close/>
              </a:path>
            </a:pathLst>
          </a:custGeom>
          <a:blipFill>
            <a:blip r:embed="rId3"/>
            <a:stretch>
              <a:fillRect/>
            </a:stretch>
          </a:blipFill>
        </p:spPr>
        <p:txBody>
          <a:bodyPr/>
          <a:lstStyle/>
          <a:p>
            <a:endParaRPr lang="en-US" dirty="0"/>
          </a:p>
        </p:txBody>
      </p:sp>
      <p:sp>
        <p:nvSpPr>
          <p:cNvPr id="3" name="Freeform 3"/>
          <p:cNvSpPr/>
          <p:nvPr/>
        </p:nvSpPr>
        <p:spPr>
          <a:xfrm rot="-3046941">
            <a:off x="11326638" y="-4716026"/>
            <a:ext cx="7882712" cy="12057685"/>
          </a:xfrm>
          <a:custGeom>
            <a:avLst/>
            <a:gdLst/>
            <a:ahLst/>
            <a:cxnLst/>
            <a:rect l="l" t="t" r="r" b="b"/>
            <a:pathLst>
              <a:path w="7882712" h="12057685">
                <a:moveTo>
                  <a:pt x="0" y="0"/>
                </a:moveTo>
                <a:lnTo>
                  <a:pt x="7882712" y="0"/>
                </a:lnTo>
                <a:lnTo>
                  <a:pt x="7882712" y="12057685"/>
                </a:lnTo>
                <a:lnTo>
                  <a:pt x="0" y="12057685"/>
                </a:lnTo>
                <a:lnTo>
                  <a:pt x="0" y="0"/>
                </a:lnTo>
                <a:close/>
              </a:path>
            </a:pathLst>
          </a:custGeom>
          <a:blipFill>
            <a:blip r:embed="rId4"/>
            <a:stretch>
              <a:fillRect/>
            </a:stretch>
          </a:blipFill>
        </p:spPr>
        <p:txBody>
          <a:bodyPr/>
          <a:lstStyle/>
          <a:p>
            <a:endParaRPr lang="en-US"/>
          </a:p>
        </p:txBody>
      </p:sp>
      <p:sp>
        <p:nvSpPr>
          <p:cNvPr id="4" name="Freeform 4"/>
          <p:cNvSpPr/>
          <p:nvPr/>
        </p:nvSpPr>
        <p:spPr>
          <a:xfrm>
            <a:off x="6460411" y="5931055"/>
            <a:ext cx="16230600" cy="7932706"/>
          </a:xfrm>
          <a:custGeom>
            <a:avLst/>
            <a:gdLst/>
            <a:ahLst/>
            <a:cxnLst/>
            <a:rect l="l" t="t" r="r" b="b"/>
            <a:pathLst>
              <a:path w="16230600" h="7932706">
                <a:moveTo>
                  <a:pt x="0" y="0"/>
                </a:moveTo>
                <a:lnTo>
                  <a:pt x="16230600" y="0"/>
                </a:lnTo>
                <a:lnTo>
                  <a:pt x="16230600" y="7932706"/>
                </a:lnTo>
                <a:lnTo>
                  <a:pt x="0" y="7932706"/>
                </a:lnTo>
                <a:lnTo>
                  <a:pt x="0" y="0"/>
                </a:lnTo>
                <a:close/>
              </a:path>
            </a:pathLst>
          </a:custGeom>
          <a:blipFill>
            <a:blip r:embed="rId5"/>
            <a:stretch>
              <a:fillRect/>
            </a:stretch>
          </a:blipFill>
        </p:spPr>
        <p:txBody>
          <a:bodyPr/>
          <a:lstStyle/>
          <a:p>
            <a:pPr algn="ctr" rtl="0"/>
            <a:endParaRPr lang="en-US" sz="4000" b="1" i="0" dirty="0">
              <a:solidFill>
                <a:srgbClr val="212121"/>
              </a:solidFill>
              <a:effectLst/>
              <a:latin typeface="Lato" panose="020F0502020204030203" pitchFamily="34" charset="0"/>
            </a:endParaRPr>
          </a:p>
        </p:txBody>
      </p:sp>
      <p:sp>
        <p:nvSpPr>
          <p:cNvPr id="5" name="Freeform 5"/>
          <p:cNvSpPr/>
          <p:nvPr/>
        </p:nvSpPr>
        <p:spPr>
          <a:xfrm>
            <a:off x="-6366165" y="-2146312"/>
            <a:ext cx="16230600" cy="7932706"/>
          </a:xfrm>
          <a:custGeom>
            <a:avLst/>
            <a:gdLst/>
            <a:ahLst/>
            <a:cxnLst/>
            <a:rect l="l" t="t" r="r" b="b"/>
            <a:pathLst>
              <a:path w="16230600" h="7932706">
                <a:moveTo>
                  <a:pt x="0" y="0"/>
                </a:moveTo>
                <a:lnTo>
                  <a:pt x="16230600" y="0"/>
                </a:lnTo>
                <a:lnTo>
                  <a:pt x="16230600" y="7932706"/>
                </a:lnTo>
                <a:lnTo>
                  <a:pt x="0" y="7932706"/>
                </a:lnTo>
                <a:lnTo>
                  <a:pt x="0" y="0"/>
                </a:lnTo>
                <a:close/>
              </a:path>
            </a:pathLst>
          </a:custGeom>
          <a:blipFill>
            <a:blip r:embed="rId5"/>
            <a:stretch>
              <a:fillRect/>
            </a:stretch>
          </a:blipFill>
        </p:spPr>
        <p:txBody>
          <a:bodyPr/>
          <a:lstStyle/>
          <a:p>
            <a:endParaRPr lang="en-US"/>
          </a:p>
        </p:txBody>
      </p:sp>
      <p:grpSp>
        <p:nvGrpSpPr>
          <p:cNvPr id="6" name="Group 6"/>
          <p:cNvGrpSpPr/>
          <p:nvPr/>
        </p:nvGrpSpPr>
        <p:grpSpPr>
          <a:xfrm>
            <a:off x="5693488" y="2644195"/>
            <a:ext cx="6901024" cy="822905"/>
            <a:chOff x="0" y="0"/>
            <a:chExt cx="1817554" cy="216732"/>
          </a:xfrm>
        </p:grpSpPr>
        <p:sp>
          <p:nvSpPr>
            <p:cNvPr id="7" name="Freeform 7"/>
            <p:cNvSpPr/>
            <p:nvPr/>
          </p:nvSpPr>
          <p:spPr>
            <a:xfrm>
              <a:off x="0" y="0"/>
              <a:ext cx="1817554" cy="216732"/>
            </a:xfrm>
            <a:custGeom>
              <a:avLst/>
              <a:gdLst/>
              <a:ahLst/>
              <a:cxnLst/>
              <a:rect l="l" t="t" r="r" b="b"/>
              <a:pathLst>
                <a:path w="1817554" h="216732">
                  <a:moveTo>
                    <a:pt x="57214" y="0"/>
                  </a:moveTo>
                  <a:lnTo>
                    <a:pt x="1760339" y="0"/>
                  </a:lnTo>
                  <a:cubicBezTo>
                    <a:pt x="1791938" y="0"/>
                    <a:pt x="1817554" y="25616"/>
                    <a:pt x="1817554" y="57214"/>
                  </a:cubicBezTo>
                  <a:lnTo>
                    <a:pt x="1817554" y="159518"/>
                  </a:lnTo>
                  <a:cubicBezTo>
                    <a:pt x="1817554" y="191116"/>
                    <a:pt x="1791938" y="216732"/>
                    <a:pt x="1760339" y="216732"/>
                  </a:cubicBezTo>
                  <a:lnTo>
                    <a:pt x="57214" y="216732"/>
                  </a:lnTo>
                  <a:cubicBezTo>
                    <a:pt x="25616" y="216732"/>
                    <a:pt x="0" y="191116"/>
                    <a:pt x="0" y="159518"/>
                  </a:cubicBezTo>
                  <a:lnTo>
                    <a:pt x="0" y="57214"/>
                  </a:lnTo>
                  <a:cubicBezTo>
                    <a:pt x="0" y="25616"/>
                    <a:pt x="25616" y="0"/>
                    <a:pt x="57214" y="0"/>
                  </a:cubicBezTo>
                  <a:close/>
                </a:path>
              </a:pathLst>
            </a:custGeom>
            <a:solidFill>
              <a:srgbClr val="FFE573"/>
            </a:solidFill>
          </p:spPr>
          <p:txBody>
            <a:bodyPr/>
            <a:lstStyle/>
            <a:p>
              <a:endParaRPr lang="en-US"/>
            </a:p>
          </p:txBody>
        </p:sp>
        <p:sp>
          <p:nvSpPr>
            <p:cNvPr id="8" name="TextBox 8"/>
            <p:cNvSpPr txBox="1"/>
            <p:nvPr/>
          </p:nvSpPr>
          <p:spPr>
            <a:xfrm>
              <a:off x="0" y="-38100"/>
              <a:ext cx="1817554" cy="254832"/>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5826346" y="3848100"/>
            <a:ext cx="6654288" cy="1189236"/>
            <a:chOff x="0" y="0"/>
            <a:chExt cx="1752570" cy="313215"/>
          </a:xfrm>
        </p:grpSpPr>
        <p:sp>
          <p:nvSpPr>
            <p:cNvPr id="10" name="Freeform 10"/>
            <p:cNvSpPr/>
            <p:nvPr/>
          </p:nvSpPr>
          <p:spPr>
            <a:xfrm>
              <a:off x="0" y="0"/>
              <a:ext cx="1752570" cy="313215"/>
            </a:xfrm>
            <a:custGeom>
              <a:avLst/>
              <a:gdLst/>
              <a:ahLst/>
              <a:cxnLst/>
              <a:rect l="l" t="t" r="r" b="b"/>
              <a:pathLst>
                <a:path w="1752570" h="313215">
                  <a:moveTo>
                    <a:pt x="47701" y="0"/>
                  </a:moveTo>
                  <a:lnTo>
                    <a:pt x="1704868" y="0"/>
                  </a:lnTo>
                  <a:cubicBezTo>
                    <a:pt x="1731213" y="0"/>
                    <a:pt x="1752570" y="21357"/>
                    <a:pt x="1752570" y="47701"/>
                  </a:cubicBezTo>
                  <a:lnTo>
                    <a:pt x="1752570" y="265513"/>
                  </a:lnTo>
                  <a:cubicBezTo>
                    <a:pt x="1752570" y="291858"/>
                    <a:pt x="1731213" y="313215"/>
                    <a:pt x="1704868" y="313215"/>
                  </a:cubicBezTo>
                  <a:lnTo>
                    <a:pt x="47701" y="313215"/>
                  </a:lnTo>
                  <a:cubicBezTo>
                    <a:pt x="21357" y="313215"/>
                    <a:pt x="0" y="291858"/>
                    <a:pt x="0" y="265513"/>
                  </a:cubicBezTo>
                  <a:lnTo>
                    <a:pt x="0" y="47701"/>
                  </a:lnTo>
                  <a:cubicBezTo>
                    <a:pt x="0" y="21357"/>
                    <a:pt x="21357" y="0"/>
                    <a:pt x="47701" y="0"/>
                  </a:cubicBezTo>
                  <a:close/>
                </a:path>
              </a:pathLst>
            </a:custGeom>
            <a:solidFill>
              <a:srgbClr val="7FB7FB"/>
            </a:solidFill>
          </p:spPr>
          <p:txBody>
            <a:bodyPr/>
            <a:lstStyle/>
            <a:p>
              <a:endParaRPr lang="en-US"/>
            </a:p>
          </p:txBody>
        </p:sp>
        <p:sp>
          <p:nvSpPr>
            <p:cNvPr id="11" name="TextBox 11"/>
            <p:cNvSpPr txBox="1"/>
            <p:nvPr/>
          </p:nvSpPr>
          <p:spPr>
            <a:xfrm>
              <a:off x="0" y="-38100"/>
              <a:ext cx="1752570" cy="351315"/>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4168144" y="861943"/>
            <a:ext cx="10263817" cy="2971454"/>
          </a:xfrm>
          <a:prstGeom prst="rect">
            <a:avLst/>
          </a:prstGeom>
        </p:spPr>
        <p:txBody>
          <a:bodyPr wrap="square" lIns="0" tIns="0" rIns="0" bIns="0" rtlCol="0" anchor="t">
            <a:spAutoFit/>
          </a:bodyPr>
          <a:lstStyle/>
          <a:p>
            <a:pPr algn="ctr">
              <a:lnSpc>
                <a:spcPts val="11763"/>
              </a:lnSpc>
            </a:pPr>
            <a:r>
              <a:rPr lang="en-US" sz="8402" dirty="0">
                <a:solidFill>
                  <a:srgbClr val="000000"/>
                </a:solidFill>
                <a:latin typeface="Peace Sans"/>
              </a:rPr>
              <a:t>BUILDING RESILIENCE:</a:t>
            </a:r>
          </a:p>
        </p:txBody>
      </p:sp>
      <p:sp>
        <p:nvSpPr>
          <p:cNvPr id="13" name="TextBox 13"/>
          <p:cNvSpPr txBox="1"/>
          <p:nvPr/>
        </p:nvSpPr>
        <p:spPr>
          <a:xfrm>
            <a:off x="5508576" y="3705311"/>
            <a:ext cx="7482213" cy="1514389"/>
          </a:xfrm>
          <a:prstGeom prst="rect">
            <a:avLst/>
          </a:prstGeom>
        </p:spPr>
        <p:txBody>
          <a:bodyPr wrap="square" lIns="0" tIns="0" rIns="0" bIns="0" rtlCol="0" anchor="t">
            <a:spAutoFit/>
          </a:bodyPr>
          <a:lstStyle/>
          <a:p>
            <a:pPr algn="ctr">
              <a:lnSpc>
                <a:spcPts val="13230"/>
              </a:lnSpc>
            </a:pPr>
            <a:r>
              <a:rPr lang="en-US" sz="9450" dirty="0">
                <a:solidFill>
                  <a:srgbClr val="000000"/>
                </a:solidFill>
                <a:latin typeface="Marykate"/>
              </a:rPr>
              <a:t>WORKING with </a:t>
            </a:r>
          </a:p>
        </p:txBody>
      </p:sp>
      <p:grpSp>
        <p:nvGrpSpPr>
          <p:cNvPr id="14" name="Group 14"/>
          <p:cNvGrpSpPr/>
          <p:nvPr/>
        </p:nvGrpSpPr>
        <p:grpSpPr>
          <a:xfrm>
            <a:off x="4038600" y="5550459"/>
            <a:ext cx="11617052" cy="3874598"/>
            <a:chOff x="0" y="0"/>
            <a:chExt cx="1403338" cy="216732"/>
          </a:xfrm>
        </p:grpSpPr>
        <p:sp>
          <p:nvSpPr>
            <p:cNvPr id="15" name="Freeform 15"/>
            <p:cNvSpPr/>
            <p:nvPr/>
          </p:nvSpPr>
          <p:spPr>
            <a:xfrm>
              <a:off x="0" y="0"/>
              <a:ext cx="1403338" cy="216732"/>
            </a:xfrm>
            <a:custGeom>
              <a:avLst/>
              <a:gdLst/>
              <a:ahLst/>
              <a:cxnLst/>
              <a:rect l="l" t="t" r="r" b="b"/>
              <a:pathLst>
                <a:path w="1403338" h="216732">
                  <a:moveTo>
                    <a:pt x="74102" y="0"/>
                  </a:moveTo>
                  <a:lnTo>
                    <a:pt x="1329236" y="0"/>
                  </a:lnTo>
                  <a:cubicBezTo>
                    <a:pt x="1348889" y="0"/>
                    <a:pt x="1367737" y="7807"/>
                    <a:pt x="1381634" y="21704"/>
                  </a:cubicBezTo>
                  <a:cubicBezTo>
                    <a:pt x="1395531" y="35601"/>
                    <a:pt x="1403338" y="54449"/>
                    <a:pt x="1403338" y="74102"/>
                  </a:cubicBezTo>
                  <a:lnTo>
                    <a:pt x="1403338" y="142630"/>
                  </a:lnTo>
                  <a:cubicBezTo>
                    <a:pt x="1403338" y="183556"/>
                    <a:pt x="1370161" y="216732"/>
                    <a:pt x="1329236" y="216732"/>
                  </a:cubicBezTo>
                  <a:lnTo>
                    <a:pt x="74102" y="216732"/>
                  </a:lnTo>
                  <a:cubicBezTo>
                    <a:pt x="33177" y="216732"/>
                    <a:pt x="0" y="183556"/>
                    <a:pt x="0" y="142630"/>
                  </a:cubicBezTo>
                  <a:lnTo>
                    <a:pt x="0" y="74102"/>
                  </a:lnTo>
                  <a:cubicBezTo>
                    <a:pt x="0" y="33177"/>
                    <a:pt x="33177" y="0"/>
                    <a:pt x="74102" y="0"/>
                  </a:cubicBezTo>
                  <a:close/>
                </a:path>
              </a:pathLst>
            </a:custGeom>
            <a:solidFill>
              <a:srgbClr val="92DF9A"/>
            </a:solidFill>
          </p:spPr>
          <p:txBody>
            <a:bodyPr/>
            <a:lstStyle/>
            <a:p>
              <a:endParaRPr lang="en-US"/>
            </a:p>
          </p:txBody>
        </p:sp>
        <p:sp>
          <p:nvSpPr>
            <p:cNvPr id="16" name="TextBox 16"/>
            <p:cNvSpPr txBox="1"/>
            <p:nvPr/>
          </p:nvSpPr>
          <p:spPr>
            <a:xfrm>
              <a:off x="0" y="-38100"/>
              <a:ext cx="1403338" cy="254832"/>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13">
            <a:extLst>
              <a:ext uri="{FF2B5EF4-FFF2-40B4-BE49-F238E27FC236}">
                <a16:creationId xmlns:a16="http://schemas.microsoft.com/office/drawing/2014/main" id="{ACA3B9DB-7E61-0C2D-FFE1-261F152E7BF0}"/>
              </a:ext>
            </a:extLst>
          </p:cNvPr>
          <p:cNvSpPr txBox="1"/>
          <p:nvPr/>
        </p:nvSpPr>
        <p:spPr>
          <a:xfrm>
            <a:off x="4221981" y="5713833"/>
            <a:ext cx="11284907" cy="3160545"/>
          </a:xfrm>
          <a:prstGeom prst="rect">
            <a:avLst/>
          </a:prstGeom>
        </p:spPr>
        <p:txBody>
          <a:bodyPr wrap="square" lIns="0" tIns="0" rIns="0" bIns="0" rtlCol="0" anchor="t">
            <a:spAutoFit/>
          </a:bodyPr>
          <a:lstStyle/>
          <a:p>
            <a:pPr algn="ctr">
              <a:lnSpc>
                <a:spcPts val="13230"/>
              </a:lnSpc>
            </a:pPr>
            <a:r>
              <a:rPr lang="en-US" sz="9000" dirty="0">
                <a:solidFill>
                  <a:srgbClr val="000000"/>
                </a:solidFill>
                <a:latin typeface="Marykate"/>
              </a:rPr>
              <a:t>Gender-Expansive </a:t>
            </a:r>
          </a:p>
          <a:p>
            <a:pPr algn="ctr">
              <a:lnSpc>
                <a:spcPts val="13230"/>
              </a:lnSpc>
            </a:pPr>
            <a:r>
              <a:rPr lang="en-US" sz="9000" dirty="0">
                <a:solidFill>
                  <a:srgbClr val="000000"/>
                </a:solidFill>
                <a:latin typeface="Marykate"/>
              </a:rPr>
              <a:t>Youth &amp; Families </a:t>
            </a:r>
          </a:p>
        </p:txBody>
      </p:sp>
      <p:sp>
        <p:nvSpPr>
          <p:cNvPr id="21" name="TextBox 20">
            <a:extLst>
              <a:ext uri="{FF2B5EF4-FFF2-40B4-BE49-F238E27FC236}">
                <a16:creationId xmlns:a16="http://schemas.microsoft.com/office/drawing/2014/main" id="{9C689C03-7954-BC13-0A66-2D3CC46A289E}"/>
              </a:ext>
            </a:extLst>
          </p:cNvPr>
          <p:cNvSpPr txBox="1"/>
          <p:nvPr/>
        </p:nvSpPr>
        <p:spPr>
          <a:xfrm>
            <a:off x="5387595" y="8752722"/>
            <a:ext cx="9220200" cy="1938992"/>
          </a:xfrm>
          <a:prstGeom prst="rect">
            <a:avLst/>
          </a:prstGeom>
          <a:noFill/>
        </p:spPr>
        <p:txBody>
          <a:bodyPr wrap="square" rtlCol="0">
            <a:spAutoFit/>
          </a:bodyPr>
          <a:lstStyle/>
          <a:p>
            <a:pPr algn="ctr"/>
            <a:r>
              <a:rPr lang="en-US" sz="4000" b="1" i="0" dirty="0">
                <a:solidFill>
                  <a:srgbClr val="212121"/>
                </a:solidFill>
                <a:effectLst/>
              </a:rPr>
              <a:t>University of North Texas </a:t>
            </a:r>
          </a:p>
          <a:p>
            <a:pPr algn="ctr"/>
            <a:endParaRPr lang="en-US" sz="4000" b="1" i="0" dirty="0">
              <a:solidFill>
                <a:srgbClr val="212121"/>
              </a:solidFill>
              <a:effectLst/>
            </a:endParaRPr>
          </a:p>
          <a:p>
            <a:pPr algn="ctr"/>
            <a:endParaRPr lang="en-US" sz="4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53869" y="-3771900"/>
            <a:ext cx="6574155" cy="10668000"/>
          </a:xfrm>
          <a:custGeom>
            <a:avLst/>
            <a:gdLst/>
            <a:ahLst/>
            <a:cxnLst/>
            <a:rect l="l" t="t" r="r" b="b"/>
            <a:pathLst>
              <a:path w="6574155" h="10668000">
                <a:moveTo>
                  <a:pt x="0" y="0"/>
                </a:moveTo>
                <a:lnTo>
                  <a:pt x="6574155" y="0"/>
                </a:lnTo>
                <a:lnTo>
                  <a:pt x="6574155" y="10668000"/>
                </a:lnTo>
                <a:lnTo>
                  <a:pt x="0" y="10668000"/>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961200" y="955482"/>
            <a:ext cx="13900318" cy="822905"/>
            <a:chOff x="0" y="0"/>
            <a:chExt cx="3660989" cy="216732"/>
          </a:xfrm>
        </p:grpSpPr>
        <p:sp>
          <p:nvSpPr>
            <p:cNvPr id="5" name="Freeform 5"/>
            <p:cNvSpPr/>
            <p:nvPr/>
          </p:nvSpPr>
          <p:spPr>
            <a:xfrm>
              <a:off x="0" y="0"/>
              <a:ext cx="3660989" cy="216732"/>
            </a:xfrm>
            <a:custGeom>
              <a:avLst/>
              <a:gdLst/>
              <a:ahLst/>
              <a:cxnLst/>
              <a:rect l="l" t="t" r="r" b="b"/>
              <a:pathLst>
                <a:path w="3660989" h="216732">
                  <a:moveTo>
                    <a:pt x="28405" y="0"/>
                  </a:moveTo>
                  <a:lnTo>
                    <a:pt x="3632584" y="0"/>
                  </a:lnTo>
                  <a:cubicBezTo>
                    <a:pt x="3648271" y="0"/>
                    <a:pt x="3660989" y="12717"/>
                    <a:pt x="3660989" y="28405"/>
                  </a:cubicBezTo>
                  <a:lnTo>
                    <a:pt x="3660989" y="188327"/>
                  </a:lnTo>
                  <a:cubicBezTo>
                    <a:pt x="3660989" y="204015"/>
                    <a:pt x="3648271" y="216732"/>
                    <a:pt x="3632584" y="216732"/>
                  </a:cubicBezTo>
                  <a:lnTo>
                    <a:pt x="28405" y="216732"/>
                  </a:lnTo>
                  <a:cubicBezTo>
                    <a:pt x="12717" y="216732"/>
                    <a:pt x="0" y="204015"/>
                    <a:pt x="0" y="188327"/>
                  </a:cubicBezTo>
                  <a:lnTo>
                    <a:pt x="0" y="28405"/>
                  </a:lnTo>
                  <a:cubicBezTo>
                    <a:pt x="0" y="12717"/>
                    <a:pt x="12717" y="0"/>
                    <a:pt x="28405" y="0"/>
                  </a:cubicBezTo>
                  <a:close/>
                </a:path>
              </a:pathLst>
            </a:custGeom>
            <a:solidFill>
              <a:srgbClr val="2088F5"/>
            </a:solidFill>
          </p:spPr>
          <p:txBody>
            <a:bodyPr/>
            <a:lstStyle/>
            <a:p>
              <a:endParaRPr lang="en-US"/>
            </a:p>
          </p:txBody>
        </p:sp>
        <p:sp>
          <p:nvSpPr>
            <p:cNvPr id="6" name="TextBox 6"/>
            <p:cNvSpPr txBox="1"/>
            <p:nvPr/>
          </p:nvSpPr>
          <p:spPr>
            <a:xfrm>
              <a:off x="0" y="-38100"/>
              <a:ext cx="3660989" cy="254832"/>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1433068" y="-109083"/>
            <a:ext cx="14126463" cy="2187137"/>
          </a:xfrm>
          <a:prstGeom prst="rect">
            <a:avLst/>
          </a:prstGeom>
        </p:spPr>
        <p:txBody>
          <a:bodyPr lIns="0" tIns="0" rIns="0" bIns="0" rtlCol="0" anchor="t">
            <a:spAutoFit/>
          </a:bodyPr>
          <a:lstStyle/>
          <a:p>
            <a:pPr marL="0" lvl="0" indent="0">
              <a:lnSpc>
                <a:spcPts val="18853"/>
              </a:lnSpc>
              <a:spcBef>
                <a:spcPct val="0"/>
              </a:spcBef>
            </a:pPr>
            <a:r>
              <a:rPr lang="en-US" sz="9600" spc="296" dirty="0">
                <a:solidFill>
                  <a:srgbClr val="000000"/>
                </a:solidFill>
                <a:latin typeface="Peace Sans"/>
              </a:rPr>
              <a:t>Instead</a:t>
            </a:r>
          </a:p>
        </p:txBody>
      </p:sp>
      <p:sp>
        <p:nvSpPr>
          <p:cNvPr id="10" name="TextBox 9">
            <a:extLst>
              <a:ext uri="{FF2B5EF4-FFF2-40B4-BE49-F238E27FC236}">
                <a16:creationId xmlns:a16="http://schemas.microsoft.com/office/drawing/2014/main" id="{17A45639-4665-E125-D7AF-BD887B8292DA}"/>
              </a:ext>
            </a:extLst>
          </p:cNvPr>
          <p:cNvSpPr txBox="1"/>
          <p:nvPr/>
        </p:nvSpPr>
        <p:spPr>
          <a:xfrm>
            <a:off x="685800" y="2440562"/>
            <a:ext cx="14873731" cy="5170646"/>
          </a:xfrm>
          <a:prstGeom prst="rect">
            <a:avLst/>
          </a:prstGeom>
        </p:spPr>
        <p:txBody>
          <a:bodyPr wrap="square" lIns="0" tIns="0" rIns="0" bIns="0" rtlCol="0" anchor="t">
            <a:spAutoFit/>
          </a:bodyPr>
          <a:lstStyle/>
          <a:p>
            <a:pPr marL="571500" indent="-571500">
              <a:spcBef>
                <a:spcPct val="0"/>
              </a:spcBef>
              <a:buFont typeface="Arial" panose="020B0604020202020204" pitchFamily="34" charset="0"/>
              <a:buChar char="•"/>
            </a:pPr>
            <a:r>
              <a:rPr lang="en-US" sz="4800" dirty="0">
                <a:solidFill>
                  <a:srgbClr val="0B0A07"/>
                </a:solidFill>
              </a:rPr>
              <a:t>Stay intentional in your own learning and development in working with GE folx</a:t>
            </a:r>
          </a:p>
          <a:p>
            <a:pPr marL="571500" indent="-571500">
              <a:spcBef>
                <a:spcPct val="0"/>
              </a:spcBef>
              <a:buFont typeface="Arial" panose="020B0604020202020204" pitchFamily="34" charset="0"/>
              <a:buChar char="•"/>
            </a:pPr>
            <a:r>
              <a:rPr lang="en-US" sz="4800" dirty="0">
                <a:solidFill>
                  <a:srgbClr val="0B0A07"/>
                </a:solidFill>
              </a:rPr>
              <a:t>Engage with/support your </a:t>
            </a:r>
            <a:r>
              <a:rPr lang="en-US" sz="4800" i="1" dirty="0">
                <a:solidFill>
                  <a:srgbClr val="0B0A07"/>
                </a:solidFill>
              </a:rPr>
              <a:t>local </a:t>
            </a:r>
            <a:r>
              <a:rPr lang="en-US" sz="4800" dirty="0">
                <a:solidFill>
                  <a:srgbClr val="0B0A07"/>
                </a:solidFill>
              </a:rPr>
              <a:t>GE-affirming community organizations</a:t>
            </a:r>
          </a:p>
          <a:p>
            <a:pPr marL="571500" indent="-571500">
              <a:spcBef>
                <a:spcPct val="0"/>
              </a:spcBef>
              <a:buFont typeface="Arial" panose="020B0604020202020204" pitchFamily="34" charset="0"/>
              <a:buChar char="•"/>
            </a:pPr>
            <a:r>
              <a:rPr lang="en-US" sz="4800" dirty="0">
                <a:solidFill>
                  <a:srgbClr val="0B0A07"/>
                </a:solidFill>
              </a:rPr>
              <a:t>Lift up, highlight, and liberate past and present GE figures in history, authors, artists, writers, etc. </a:t>
            </a:r>
          </a:p>
          <a:p>
            <a:pPr marL="571500" indent="-571500">
              <a:spcBef>
                <a:spcPct val="0"/>
              </a:spcBef>
              <a:buFont typeface="Arial" panose="020B0604020202020204" pitchFamily="34" charset="0"/>
              <a:buChar char="•"/>
            </a:pPr>
            <a:r>
              <a:rPr lang="en-US" sz="4800" dirty="0">
                <a:solidFill>
                  <a:srgbClr val="0B0A07"/>
                </a:solidFill>
              </a:rPr>
              <a:t>Directly address discrimination (if safe)</a:t>
            </a:r>
          </a:p>
        </p:txBody>
      </p:sp>
    </p:spTree>
    <p:extLst>
      <p:ext uri="{BB962C8B-B14F-4D97-AF65-F5344CB8AC3E}">
        <p14:creationId xmlns:p14="http://schemas.microsoft.com/office/powerpoint/2010/main" val="3426155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220954">
            <a:off x="5562329" y="-1483919"/>
            <a:ext cx="10022322" cy="14091138"/>
          </a:xfrm>
          <a:custGeom>
            <a:avLst/>
            <a:gdLst/>
            <a:ahLst/>
            <a:cxnLst/>
            <a:rect l="l" t="t" r="r" b="b"/>
            <a:pathLst>
              <a:path w="10022322" h="14091138">
                <a:moveTo>
                  <a:pt x="0" y="0"/>
                </a:moveTo>
                <a:lnTo>
                  <a:pt x="10022322" y="0"/>
                </a:lnTo>
                <a:lnTo>
                  <a:pt x="10022322" y="14091138"/>
                </a:lnTo>
                <a:lnTo>
                  <a:pt x="0" y="14091138"/>
                </a:lnTo>
                <a:lnTo>
                  <a:pt x="0" y="0"/>
                </a:lnTo>
                <a:close/>
              </a:path>
            </a:pathLst>
          </a:custGeom>
          <a:blipFill>
            <a:blip r:embed="rId2"/>
            <a:stretch>
              <a:fillRect/>
            </a:stretch>
          </a:blipFill>
        </p:spPr>
        <p:txBody>
          <a:bodyPr/>
          <a:lstStyle/>
          <a:p>
            <a:endParaRPr lang="en-US"/>
          </a:p>
        </p:txBody>
      </p:sp>
      <p:grpSp>
        <p:nvGrpSpPr>
          <p:cNvPr id="12" name="Group 12"/>
          <p:cNvGrpSpPr/>
          <p:nvPr/>
        </p:nvGrpSpPr>
        <p:grpSpPr>
          <a:xfrm>
            <a:off x="2601905" y="2226074"/>
            <a:ext cx="13084190" cy="2841226"/>
            <a:chOff x="0" y="0"/>
            <a:chExt cx="3446042" cy="216732"/>
          </a:xfrm>
        </p:grpSpPr>
        <p:sp>
          <p:nvSpPr>
            <p:cNvPr id="13" name="Freeform 13"/>
            <p:cNvSpPr/>
            <p:nvPr/>
          </p:nvSpPr>
          <p:spPr>
            <a:xfrm>
              <a:off x="0" y="0"/>
              <a:ext cx="3446042" cy="216732"/>
            </a:xfrm>
            <a:custGeom>
              <a:avLst/>
              <a:gdLst/>
              <a:ahLst/>
              <a:cxnLst/>
              <a:rect l="l" t="t" r="r" b="b"/>
              <a:pathLst>
                <a:path w="3446042" h="216732">
                  <a:moveTo>
                    <a:pt x="30177" y="0"/>
                  </a:moveTo>
                  <a:lnTo>
                    <a:pt x="3415865" y="0"/>
                  </a:lnTo>
                  <a:cubicBezTo>
                    <a:pt x="3423868" y="0"/>
                    <a:pt x="3431544" y="3179"/>
                    <a:pt x="3437203" y="8839"/>
                  </a:cubicBezTo>
                  <a:cubicBezTo>
                    <a:pt x="3442862" y="14498"/>
                    <a:pt x="3446042" y="22173"/>
                    <a:pt x="3446042" y="30177"/>
                  </a:cubicBezTo>
                  <a:lnTo>
                    <a:pt x="3446042" y="186555"/>
                  </a:lnTo>
                  <a:cubicBezTo>
                    <a:pt x="3446042" y="194559"/>
                    <a:pt x="3442862" y="202234"/>
                    <a:pt x="3437203" y="207894"/>
                  </a:cubicBezTo>
                  <a:cubicBezTo>
                    <a:pt x="3431544" y="213553"/>
                    <a:pt x="3423868" y="216732"/>
                    <a:pt x="3415865" y="216732"/>
                  </a:cubicBezTo>
                  <a:lnTo>
                    <a:pt x="30177" y="216732"/>
                  </a:lnTo>
                  <a:cubicBezTo>
                    <a:pt x="22173" y="216732"/>
                    <a:pt x="14498" y="213553"/>
                    <a:pt x="8839" y="207894"/>
                  </a:cubicBezTo>
                  <a:cubicBezTo>
                    <a:pt x="3179" y="202234"/>
                    <a:pt x="0" y="194559"/>
                    <a:pt x="0" y="186555"/>
                  </a:cubicBezTo>
                  <a:lnTo>
                    <a:pt x="0" y="30177"/>
                  </a:lnTo>
                  <a:cubicBezTo>
                    <a:pt x="0" y="22173"/>
                    <a:pt x="3179" y="14498"/>
                    <a:pt x="8839" y="8839"/>
                  </a:cubicBezTo>
                  <a:cubicBezTo>
                    <a:pt x="14498" y="3179"/>
                    <a:pt x="22173" y="0"/>
                    <a:pt x="30177" y="0"/>
                  </a:cubicBezTo>
                  <a:close/>
                </a:path>
              </a:pathLst>
            </a:custGeom>
            <a:solidFill>
              <a:srgbClr val="E9EA36"/>
            </a:solidFill>
          </p:spPr>
          <p:txBody>
            <a:bodyPr/>
            <a:lstStyle/>
            <a:p>
              <a:endParaRPr lang="en-US"/>
            </a:p>
          </p:txBody>
        </p:sp>
        <p:sp>
          <p:nvSpPr>
            <p:cNvPr id="14" name="TextBox 14"/>
            <p:cNvSpPr txBox="1"/>
            <p:nvPr/>
          </p:nvSpPr>
          <p:spPr>
            <a:xfrm>
              <a:off x="0" y="-38100"/>
              <a:ext cx="3446042" cy="254832"/>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524000" y="2400300"/>
            <a:ext cx="15468599" cy="2462213"/>
          </a:xfrm>
          <a:prstGeom prst="rect">
            <a:avLst/>
          </a:prstGeom>
        </p:spPr>
        <p:txBody>
          <a:bodyPr wrap="square" lIns="0" tIns="0" rIns="0" bIns="0" rtlCol="0" anchor="t">
            <a:spAutoFit/>
          </a:bodyPr>
          <a:lstStyle/>
          <a:p>
            <a:pPr marL="0" lvl="0" indent="0" algn="ctr">
              <a:spcBef>
                <a:spcPct val="0"/>
              </a:spcBef>
            </a:pPr>
            <a:r>
              <a:rPr lang="en-US" sz="8000" spc="1754" dirty="0">
                <a:solidFill>
                  <a:srgbClr val="000000"/>
                </a:solidFill>
                <a:latin typeface="Peace Sans"/>
              </a:rPr>
              <a:t>2. Stay Curious &amp; Learn</a:t>
            </a:r>
          </a:p>
        </p:txBody>
      </p:sp>
    </p:spTree>
    <p:extLst>
      <p:ext uri="{BB962C8B-B14F-4D97-AF65-F5344CB8AC3E}">
        <p14:creationId xmlns:p14="http://schemas.microsoft.com/office/powerpoint/2010/main" val="3134783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7E3664-1082-495B-9A30-A3F6D8C9A169}"/>
              </a:ext>
            </a:extLst>
          </p:cNvPr>
          <p:cNvSpPr>
            <a:spLocks noGrp="1"/>
          </p:cNvSpPr>
          <p:nvPr>
            <p:ph idx="1"/>
          </p:nvPr>
        </p:nvSpPr>
        <p:spPr>
          <a:xfrm>
            <a:off x="6362701" y="6803331"/>
            <a:ext cx="3124200" cy="560780"/>
          </a:xfrm>
        </p:spPr>
        <p:txBody>
          <a:bodyPr vert="horz" lIns="102870" tIns="51435" rIns="102870" bIns="51435" rtlCol="0">
            <a:normAutofit lnSpcReduction="10000"/>
          </a:bodyPr>
          <a:lstStyle/>
          <a:p>
            <a:pPr marL="0" indent="0">
              <a:buNone/>
            </a:pPr>
            <a:r>
              <a:rPr lang="en-US" dirty="0">
                <a:ln>
                  <a:solidFill>
                    <a:srgbClr val="000000">
                      <a:lumMod val="75000"/>
                      <a:lumOff val="25000"/>
                      <a:alpha val="10000"/>
                    </a:srgbClr>
                  </a:solidFill>
                </a:ln>
                <a:latin typeface="Montserrat" panose="00000500000000000000" pitchFamily="2" charset="0"/>
                <a:ea typeface="+mn-lt"/>
                <a:cs typeface="+mn-lt"/>
              </a:rPr>
              <a:t>Angela Carter</a:t>
            </a:r>
            <a:endParaRPr lang="en-US" dirty="0">
              <a:latin typeface="Montserrat" panose="00000500000000000000" pitchFamily="2" charset="0"/>
              <a:cs typeface="Calibri"/>
            </a:endParaRPr>
          </a:p>
        </p:txBody>
      </p:sp>
      <p:pic>
        <p:nvPicPr>
          <p:cNvPr id="19" name="Picture 20" descr="A picture containing curtain, light&#10;&#10;Description generated with very high confidence">
            <a:extLst>
              <a:ext uri="{FF2B5EF4-FFF2-40B4-BE49-F238E27FC236}">
                <a16:creationId xmlns:a16="http://schemas.microsoft.com/office/drawing/2014/main" id="{3243AC00-6383-419A-A97B-0D35181045B1}"/>
              </a:ext>
            </a:extLst>
          </p:cNvPr>
          <p:cNvPicPr>
            <a:picLocks noChangeAspect="1"/>
          </p:cNvPicPr>
          <p:nvPr/>
        </p:nvPicPr>
        <p:blipFill rotWithShape="1">
          <a:blip r:embed="rId3"/>
          <a:srcRect l="22414" r="21254" b="2"/>
          <a:stretch/>
        </p:blipFill>
        <p:spPr>
          <a:xfrm>
            <a:off x="10363200" y="2628900"/>
            <a:ext cx="8356059" cy="8343876"/>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8" name="TextBox 4">
            <a:extLst>
              <a:ext uri="{FF2B5EF4-FFF2-40B4-BE49-F238E27FC236}">
                <a16:creationId xmlns:a16="http://schemas.microsoft.com/office/drawing/2014/main" id="{2F3FDBBA-A2F6-4CBA-90A2-A43919A83E95}"/>
              </a:ext>
            </a:extLst>
          </p:cNvPr>
          <p:cNvSpPr txBox="1"/>
          <p:nvPr/>
        </p:nvSpPr>
        <p:spPr>
          <a:xfrm>
            <a:off x="1104901" y="1181100"/>
            <a:ext cx="10515600" cy="5241243"/>
          </a:xfrm>
          <a:prstGeom prst="rect">
            <a:avLst/>
          </a:prstGeom>
        </p:spPr>
        <p:txBody>
          <a:bodyPr wrap="square" lIns="0" tIns="0" rIns="0" bIns="0" rtlCol="0" anchor="t">
            <a:spAutoFit/>
          </a:bodyPr>
          <a:lstStyle/>
          <a:p>
            <a:pPr>
              <a:lnSpc>
                <a:spcPts val="6704"/>
              </a:lnSpc>
            </a:pPr>
            <a:r>
              <a:rPr lang="en-US" sz="8000" dirty="0">
                <a:solidFill>
                  <a:srgbClr val="761CC3"/>
                </a:solidFill>
                <a:latin typeface="DM Serif Display"/>
              </a:rPr>
              <a:t>Language is power, life, and the instrument of culture, the instrument of domination and liberation.</a:t>
            </a:r>
          </a:p>
        </p:txBody>
      </p:sp>
    </p:spTree>
    <p:extLst>
      <p:ext uri="{BB962C8B-B14F-4D97-AF65-F5344CB8AC3E}">
        <p14:creationId xmlns:p14="http://schemas.microsoft.com/office/powerpoint/2010/main" val="1130433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C24E14-38B9-4F94-9C69-887A1EE1E8DA}"/>
              </a:ext>
            </a:extLst>
          </p:cNvPr>
          <p:cNvSpPr txBox="1"/>
          <p:nvPr/>
        </p:nvSpPr>
        <p:spPr>
          <a:xfrm>
            <a:off x="6500447" y="9714031"/>
            <a:ext cx="9144000" cy="507831"/>
          </a:xfrm>
          <a:prstGeom prst="rect">
            <a:avLst/>
          </a:prstGeom>
          <a:noFill/>
        </p:spPr>
        <p:txBody>
          <a:bodyPr wrap="square">
            <a:spAutoFit/>
          </a:bodyPr>
          <a:lstStyle/>
          <a:p>
            <a:r>
              <a:rPr lang="en-US" sz="2700">
                <a:latin typeface="Montserrat" panose="00000500000000000000" pitchFamily="2" charset="0"/>
                <a:hlinkClick r:id="rId2"/>
              </a:rPr>
              <a:t>https://saigecounseling.org/initialism/</a:t>
            </a:r>
            <a:endParaRPr lang="en-US" sz="2700">
              <a:latin typeface="Montserrat" panose="00000500000000000000" pitchFamily="2" charset="0"/>
            </a:endParaRPr>
          </a:p>
        </p:txBody>
      </p:sp>
      <p:sp>
        <p:nvSpPr>
          <p:cNvPr id="6" name="TextBox 4">
            <a:extLst>
              <a:ext uri="{FF2B5EF4-FFF2-40B4-BE49-F238E27FC236}">
                <a16:creationId xmlns:a16="http://schemas.microsoft.com/office/drawing/2014/main" id="{D3C8DD33-D319-4236-B68D-B7C909A8E778}"/>
              </a:ext>
            </a:extLst>
          </p:cNvPr>
          <p:cNvSpPr txBox="1"/>
          <p:nvPr/>
        </p:nvSpPr>
        <p:spPr>
          <a:xfrm>
            <a:off x="457200" y="497502"/>
            <a:ext cx="16002000" cy="886718"/>
          </a:xfrm>
          <a:prstGeom prst="rect">
            <a:avLst/>
          </a:prstGeom>
        </p:spPr>
        <p:txBody>
          <a:bodyPr wrap="square" lIns="0" tIns="0" rIns="0" bIns="0" rtlCol="0" anchor="t">
            <a:spAutoFit/>
          </a:bodyPr>
          <a:lstStyle/>
          <a:p>
            <a:pPr>
              <a:lnSpc>
                <a:spcPts val="6703"/>
              </a:lnSpc>
            </a:pPr>
            <a:r>
              <a:rPr lang="en-US" sz="6445">
                <a:solidFill>
                  <a:srgbClr val="761CC3"/>
                </a:solidFill>
                <a:latin typeface="DM Serif Display"/>
              </a:rPr>
              <a:t>Queer and Trans Initialism </a:t>
            </a:r>
          </a:p>
        </p:txBody>
      </p:sp>
      <p:pic>
        <p:nvPicPr>
          <p:cNvPr id="1026" name="Picture 2" descr="LGBTGEQIAP+ (3)">
            <a:extLst>
              <a:ext uri="{FF2B5EF4-FFF2-40B4-BE49-F238E27FC236}">
                <a16:creationId xmlns:a16="http://schemas.microsoft.com/office/drawing/2014/main" id="{79BF458D-897B-40F8-A25B-3E7BB2DECC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1384220"/>
            <a:ext cx="3200400" cy="800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42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84D8AFBF-9290-4F4F-9AE3-8F681B93448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0272" b="48718"/>
          <a:stretch/>
        </p:blipFill>
        <p:spPr>
          <a:xfrm>
            <a:off x="6096000" y="1943100"/>
            <a:ext cx="5846885" cy="2819400"/>
          </a:xfrm>
          <a:prstGeom prst="rect">
            <a:avLst/>
          </a:prstGeom>
        </p:spPr>
      </p:pic>
      <p:sp>
        <p:nvSpPr>
          <p:cNvPr id="4" name="TextBox 3">
            <a:extLst>
              <a:ext uri="{FF2B5EF4-FFF2-40B4-BE49-F238E27FC236}">
                <a16:creationId xmlns:a16="http://schemas.microsoft.com/office/drawing/2014/main" id="{86C24E14-38B9-4F94-9C69-887A1EE1E8DA}"/>
              </a:ext>
            </a:extLst>
          </p:cNvPr>
          <p:cNvSpPr txBox="1"/>
          <p:nvPr/>
        </p:nvSpPr>
        <p:spPr>
          <a:xfrm>
            <a:off x="6500447" y="9714031"/>
            <a:ext cx="9144000" cy="507831"/>
          </a:xfrm>
          <a:prstGeom prst="rect">
            <a:avLst/>
          </a:prstGeom>
          <a:noFill/>
        </p:spPr>
        <p:txBody>
          <a:bodyPr wrap="square">
            <a:spAutoFit/>
          </a:bodyPr>
          <a:lstStyle/>
          <a:p>
            <a:r>
              <a:rPr lang="en-US" sz="2700">
                <a:latin typeface="Montserrat" panose="00000500000000000000" pitchFamily="2" charset="0"/>
                <a:hlinkClick r:id="rId3"/>
              </a:rPr>
              <a:t>https://saigecounseling.org/initialism/</a:t>
            </a:r>
            <a:endParaRPr lang="en-US" sz="2700">
              <a:latin typeface="Montserrat" panose="00000500000000000000" pitchFamily="2" charset="0"/>
            </a:endParaRPr>
          </a:p>
        </p:txBody>
      </p:sp>
      <p:pic>
        <p:nvPicPr>
          <p:cNvPr id="5" name="Picture 4" descr="A screenshot of a computer&#10;&#10;Description automatically generated">
            <a:extLst>
              <a:ext uri="{FF2B5EF4-FFF2-40B4-BE49-F238E27FC236}">
                <a16:creationId xmlns:a16="http://schemas.microsoft.com/office/drawing/2014/main" id="{4E27BFDE-B3E2-4209-B245-B339B564302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0465"/>
          <a:stretch/>
        </p:blipFill>
        <p:spPr>
          <a:xfrm>
            <a:off x="207493" y="1959077"/>
            <a:ext cx="5532844" cy="3851902"/>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C3B33CD9-A5EB-4059-ABA0-61DBA76457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1671"/>
          <a:stretch/>
        </p:blipFill>
        <p:spPr>
          <a:xfrm>
            <a:off x="12176396" y="1949245"/>
            <a:ext cx="5806804" cy="6615071"/>
          </a:xfrm>
          <a:prstGeom prst="rect">
            <a:avLst/>
          </a:prstGeom>
        </p:spPr>
      </p:pic>
      <p:sp>
        <p:nvSpPr>
          <p:cNvPr id="6" name="TextBox 4">
            <a:extLst>
              <a:ext uri="{FF2B5EF4-FFF2-40B4-BE49-F238E27FC236}">
                <a16:creationId xmlns:a16="http://schemas.microsoft.com/office/drawing/2014/main" id="{D3C8DD33-D319-4236-B68D-B7C909A8E778}"/>
              </a:ext>
            </a:extLst>
          </p:cNvPr>
          <p:cNvSpPr txBox="1"/>
          <p:nvPr/>
        </p:nvSpPr>
        <p:spPr>
          <a:xfrm>
            <a:off x="457200" y="497502"/>
            <a:ext cx="16002000" cy="886718"/>
          </a:xfrm>
          <a:prstGeom prst="rect">
            <a:avLst/>
          </a:prstGeom>
        </p:spPr>
        <p:txBody>
          <a:bodyPr wrap="square" lIns="0" tIns="0" rIns="0" bIns="0" rtlCol="0" anchor="t">
            <a:spAutoFit/>
          </a:bodyPr>
          <a:lstStyle/>
          <a:p>
            <a:pPr>
              <a:lnSpc>
                <a:spcPts val="6703"/>
              </a:lnSpc>
            </a:pPr>
            <a:r>
              <a:rPr lang="en-US" sz="6445">
                <a:solidFill>
                  <a:srgbClr val="761CC3"/>
                </a:solidFill>
                <a:latin typeface="DM Serif Display"/>
              </a:rPr>
              <a:t>Queer and Trans Initialism </a:t>
            </a:r>
          </a:p>
        </p:txBody>
      </p:sp>
      <p:cxnSp>
        <p:nvCxnSpPr>
          <p:cNvPr id="8" name="Straight Arrow Connector 7">
            <a:extLst>
              <a:ext uri="{FF2B5EF4-FFF2-40B4-BE49-F238E27FC236}">
                <a16:creationId xmlns:a16="http://schemas.microsoft.com/office/drawing/2014/main" id="{A7F96251-F841-4E8B-9C3E-9F370796336C}"/>
              </a:ext>
            </a:extLst>
          </p:cNvPr>
          <p:cNvCxnSpPr/>
          <p:nvPr/>
        </p:nvCxnSpPr>
        <p:spPr>
          <a:xfrm>
            <a:off x="10611817" y="6743700"/>
            <a:ext cx="1503485" cy="0"/>
          </a:xfrm>
          <a:prstGeom prst="straightConnector1">
            <a:avLst/>
          </a:prstGeom>
          <a:ln w="76200">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834302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FEC25-5761-483F-9FBF-FF828204A15E}"/>
              </a:ext>
            </a:extLst>
          </p:cNvPr>
          <p:cNvSpPr>
            <a:spLocks noGrp="1"/>
          </p:cNvSpPr>
          <p:nvPr>
            <p:ph type="title"/>
          </p:nvPr>
        </p:nvSpPr>
        <p:spPr>
          <a:xfrm>
            <a:off x="10883345" y="389352"/>
            <a:ext cx="6471968" cy="970584"/>
          </a:xfrm>
        </p:spPr>
        <p:txBody>
          <a:bodyPr anchor="b">
            <a:normAutofit fontScale="90000"/>
          </a:bodyPr>
          <a:lstStyle/>
          <a:p>
            <a:r>
              <a:rPr lang="en-US" sz="4800" b="1" dirty="0">
                <a:ln>
                  <a:solidFill>
                    <a:srgbClr val="000000">
                      <a:lumMod val="75000"/>
                      <a:lumOff val="25000"/>
                      <a:alpha val="10000"/>
                    </a:srgbClr>
                  </a:solidFill>
                </a:ln>
              </a:rPr>
              <a:t>A QUICK note on Pronouns</a:t>
            </a:r>
            <a:endParaRPr lang="en-US" sz="4800" b="1" dirty="0">
              <a:cs typeface="Calibri Light"/>
            </a:endParaRPr>
          </a:p>
        </p:txBody>
      </p:sp>
      <p:pic>
        <p:nvPicPr>
          <p:cNvPr id="19" name="Picture 20" descr="A picture containing curtain, light&#10;&#10;Description generated with very high confidence">
            <a:extLst>
              <a:ext uri="{FF2B5EF4-FFF2-40B4-BE49-F238E27FC236}">
                <a16:creationId xmlns:a16="http://schemas.microsoft.com/office/drawing/2014/main" id="{3243AC00-6383-419A-A97B-0D35181045B1}"/>
              </a:ext>
            </a:extLst>
          </p:cNvPr>
          <p:cNvPicPr>
            <a:picLocks noChangeAspect="1"/>
          </p:cNvPicPr>
          <p:nvPr/>
        </p:nvPicPr>
        <p:blipFill rotWithShape="1">
          <a:blip r:embed="rId3"/>
          <a:srcRect l="23032" r="21871"/>
          <a:stretch/>
        </p:blipFill>
        <p:spPr>
          <a:xfrm>
            <a:off x="30" y="15"/>
            <a:ext cx="10076154" cy="10286985"/>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3" name="Content Placeholder 2">
            <a:extLst>
              <a:ext uri="{FF2B5EF4-FFF2-40B4-BE49-F238E27FC236}">
                <a16:creationId xmlns:a16="http://schemas.microsoft.com/office/drawing/2014/main" id="{CF7E3664-1082-495B-9A30-A3F6D8C9A169}"/>
              </a:ext>
            </a:extLst>
          </p:cNvPr>
          <p:cNvSpPr>
            <a:spLocks noGrp="1"/>
          </p:cNvSpPr>
          <p:nvPr>
            <p:ph idx="1"/>
          </p:nvPr>
        </p:nvSpPr>
        <p:spPr>
          <a:xfrm>
            <a:off x="10224892" y="1638300"/>
            <a:ext cx="7763471" cy="7814164"/>
          </a:xfrm>
        </p:spPr>
        <p:txBody>
          <a:bodyPr vert="horz" lIns="102870" tIns="51435" rIns="102870" bIns="51435" rtlCol="0" anchor="t">
            <a:normAutofit/>
          </a:bodyPr>
          <a:lstStyle/>
          <a:p>
            <a:pPr>
              <a:buFont typeface="Arial"/>
            </a:pPr>
            <a:r>
              <a:rPr lang="en-US" dirty="0">
                <a:ln>
                  <a:solidFill>
                    <a:srgbClr val="000000">
                      <a:lumMod val="75000"/>
                      <a:lumOff val="25000"/>
                      <a:alpha val="10000"/>
                    </a:srgbClr>
                  </a:solidFill>
                </a:ln>
                <a:ea typeface="+mn-lt"/>
                <a:cs typeface="+mn-lt"/>
              </a:rPr>
              <a:t>Normalize pronoun use, but don’t force use of pronouns </a:t>
            </a:r>
          </a:p>
          <a:p>
            <a:pPr>
              <a:buFont typeface="Arial"/>
            </a:pPr>
            <a:r>
              <a:rPr lang="en-US" dirty="0">
                <a:ln>
                  <a:solidFill>
                    <a:srgbClr val="000000">
                      <a:lumMod val="75000"/>
                      <a:lumOff val="25000"/>
                      <a:alpha val="10000"/>
                    </a:srgbClr>
                  </a:solidFill>
                </a:ln>
                <a:ea typeface="+mn-lt"/>
                <a:cs typeface="+mn-lt"/>
              </a:rPr>
              <a:t>“We must remember that the English pronoun system is not fixed.”</a:t>
            </a:r>
          </a:p>
          <a:p>
            <a:pPr>
              <a:buFont typeface="Arial"/>
            </a:pPr>
            <a:r>
              <a:rPr lang="en-US" dirty="0">
                <a:ln>
                  <a:solidFill>
                    <a:srgbClr val="000000">
                      <a:lumMod val="75000"/>
                      <a:lumOff val="25000"/>
                      <a:alpha val="10000"/>
                    </a:srgbClr>
                  </a:solidFill>
                </a:ln>
                <a:ea typeface="+mn-lt"/>
                <a:cs typeface="+mn-lt"/>
              </a:rPr>
              <a:t>N</a:t>
            </a:r>
            <a:r>
              <a:rPr lang="en-US" sz="3200" dirty="0">
                <a:ln>
                  <a:solidFill>
                    <a:srgbClr val="000000">
                      <a:lumMod val="75000"/>
                      <a:lumOff val="25000"/>
                      <a:alpha val="10000"/>
                    </a:srgbClr>
                  </a:solidFill>
                </a:ln>
                <a:ea typeface="+mn-lt"/>
                <a:cs typeface="+mn-lt"/>
              </a:rPr>
              <a:t>eopronouns (‘new pronouns): ze/</a:t>
            </a:r>
            <a:r>
              <a:rPr lang="en-US" sz="3200" dirty="0" err="1">
                <a:ln>
                  <a:solidFill>
                    <a:srgbClr val="000000">
                      <a:lumMod val="75000"/>
                      <a:lumOff val="25000"/>
                      <a:alpha val="10000"/>
                    </a:srgbClr>
                  </a:solidFill>
                </a:ln>
                <a:ea typeface="+mn-lt"/>
                <a:cs typeface="+mn-lt"/>
              </a:rPr>
              <a:t>zir</a:t>
            </a:r>
            <a:r>
              <a:rPr lang="en-US" sz="3200" dirty="0">
                <a:ln>
                  <a:solidFill>
                    <a:srgbClr val="000000">
                      <a:lumMod val="75000"/>
                      <a:lumOff val="25000"/>
                      <a:alpha val="10000"/>
                    </a:srgbClr>
                  </a:solidFill>
                </a:ln>
                <a:ea typeface="+mn-lt"/>
                <a:cs typeface="+mn-lt"/>
              </a:rPr>
              <a:t> </a:t>
            </a:r>
          </a:p>
          <a:p>
            <a:pPr>
              <a:buFont typeface="Arial"/>
            </a:pPr>
            <a:r>
              <a:rPr lang="en-US" sz="3200" dirty="0">
                <a:ln>
                  <a:solidFill>
                    <a:srgbClr val="000000">
                      <a:lumMod val="75000"/>
                      <a:lumOff val="25000"/>
                      <a:alpha val="10000"/>
                    </a:srgbClr>
                  </a:solidFill>
                </a:ln>
                <a:ea typeface="+mn-lt"/>
                <a:cs typeface="+mn-lt"/>
              </a:rPr>
              <a:t>Using They/Them pronouns</a:t>
            </a:r>
          </a:p>
          <a:p>
            <a:pPr>
              <a:buFont typeface="Arial"/>
            </a:pPr>
            <a:r>
              <a:rPr lang="en-US" sz="3200" dirty="0">
                <a:ln>
                  <a:solidFill>
                    <a:srgbClr val="000000">
                      <a:lumMod val="75000"/>
                      <a:lumOff val="25000"/>
                      <a:alpha val="10000"/>
                    </a:srgbClr>
                  </a:solidFill>
                </a:ln>
                <a:ea typeface="+mn-lt"/>
                <a:cs typeface="+mn-lt"/>
              </a:rPr>
              <a:t>Pronouns are not </a:t>
            </a:r>
            <a:r>
              <a:rPr lang="en-US" sz="3200" i="1" dirty="0">
                <a:ln>
                  <a:solidFill>
                    <a:srgbClr val="000000">
                      <a:lumMod val="75000"/>
                      <a:lumOff val="25000"/>
                      <a:alpha val="10000"/>
                    </a:srgbClr>
                  </a:solidFill>
                </a:ln>
                <a:ea typeface="+mn-lt"/>
                <a:cs typeface="+mn-lt"/>
              </a:rPr>
              <a:t>preferred </a:t>
            </a:r>
          </a:p>
          <a:p>
            <a:pPr>
              <a:buFont typeface="Arial"/>
              <a:buChar char="•"/>
            </a:pPr>
            <a:r>
              <a:rPr lang="en-US" sz="3200" dirty="0"/>
              <a:t>The use of pronouns in foreign language classes must be explored </a:t>
            </a:r>
          </a:p>
          <a:p>
            <a:pPr>
              <a:buFont typeface="Arial"/>
            </a:pPr>
            <a:endParaRPr lang="en-US" sz="3200" i="1" dirty="0">
              <a:ln>
                <a:solidFill>
                  <a:srgbClr val="000000">
                    <a:lumMod val="75000"/>
                    <a:lumOff val="25000"/>
                    <a:alpha val="10000"/>
                  </a:srgbClr>
                </a:solidFill>
              </a:ln>
              <a:ea typeface="+mn-lt"/>
              <a:cs typeface="+mn-lt"/>
            </a:endParaRPr>
          </a:p>
          <a:p>
            <a:pPr>
              <a:buFont typeface="Arial"/>
            </a:pPr>
            <a:endParaRPr lang="en-US" sz="3200" dirty="0">
              <a:ln>
                <a:solidFill>
                  <a:srgbClr val="000000">
                    <a:lumMod val="75000"/>
                    <a:lumOff val="25000"/>
                    <a:alpha val="10000"/>
                  </a:srgbClr>
                </a:solidFill>
              </a:ln>
              <a:ea typeface="+mn-lt"/>
              <a:cs typeface="+mn-lt"/>
            </a:endParaRPr>
          </a:p>
          <a:p>
            <a:pPr>
              <a:buFont typeface="Arial"/>
            </a:pPr>
            <a:endParaRPr lang="en-US" dirty="0">
              <a:ln>
                <a:solidFill>
                  <a:srgbClr val="000000">
                    <a:lumMod val="75000"/>
                    <a:lumOff val="25000"/>
                    <a:alpha val="10000"/>
                  </a:srgbClr>
                </a:solidFill>
              </a:ln>
              <a:ea typeface="+mn-lt"/>
              <a:cs typeface="+mn-lt"/>
            </a:endParaRPr>
          </a:p>
          <a:p>
            <a:pPr>
              <a:buFont typeface="Arial"/>
            </a:pPr>
            <a:endParaRPr lang="en-US" dirty="0">
              <a:ln>
                <a:solidFill>
                  <a:srgbClr val="000000">
                    <a:lumMod val="75000"/>
                    <a:lumOff val="25000"/>
                    <a:alpha val="10000"/>
                  </a:srgbClr>
                </a:solidFill>
              </a:ln>
              <a:ea typeface="+mn-lt"/>
              <a:cs typeface="+mn-lt"/>
            </a:endParaRPr>
          </a:p>
          <a:p>
            <a:pPr>
              <a:buFont typeface="Arial"/>
            </a:pPr>
            <a:endParaRPr lang="en-US" dirty="0">
              <a:ln>
                <a:solidFill>
                  <a:srgbClr val="000000">
                    <a:lumMod val="75000"/>
                    <a:lumOff val="25000"/>
                    <a:alpha val="10000"/>
                  </a:srgbClr>
                </a:solidFill>
              </a:ln>
              <a:ea typeface="+mn-lt"/>
              <a:cs typeface="+mn-lt"/>
            </a:endParaRPr>
          </a:p>
          <a:p>
            <a:pPr>
              <a:buFont typeface="Arial"/>
            </a:pPr>
            <a:endParaRPr lang="en-US" dirty="0">
              <a:ln>
                <a:solidFill>
                  <a:srgbClr val="000000">
                    <a:lumMod val="75000"/>
                    <a:lumOff val="25000"/>
                    <a:alpha val="10000"/>
                  </a:srgbClr>
                </a:solidFill>
              </a:ln>
              <a:ea typeface="+mn-lt"/>
              <a:cs typeface="+mn-lt"/>
            </a:endParaRPr>
          </a:p>
          <a:p>
            <a:pPr>
              <a:buFont typeface="Arial"/>
            </a:pPr>
            <a:endParaRPr lang="en-US" dirty="0">
              <a:ln>
                <a:solidFill>
                  <a:srgbClr val="000000">
                    <a:lumMod val="75000"/>
                    <a:lumOff val="25000"/>
                    <a:alpha val="10000"/>
                  </a:srgbClr>
                </a:solidFill>
              </a:ln>
              <a:ea typeface="+mn-lt"/>
              <a:cs typeface="+mn-lt"/>
            </a:endParaRPr>
          </a:p>
          <a:p>
            <a:pPr>
              <a:buFont typeface="Arial"/>
            </a:pPr>
            <a:endParaRPr lang="en-US" dirty="0">
              <a:ln>
                <a:solidFill>
                  <a:srgbClr val="000000">
                    <a:lumMod val="75000"/>
                    <a:lumOff val="25000"/>
                    <a:alpha val="10000"/>
                  </a:srgbClr>
                </a:solidFill>
              </a:ln>
              <a:ea typeface="+mn-lt"/>
              <a:cs typeface="+mn-lt"/>
            </a:endParaRPr>
          </a:p>
          <a:p>
            <a:pPr>
              <a:buFont typeface="Arial"/>
            </a:pPr>
            <a:endParaRPr lang="en-US" dirty="0">
              <a:ln>
                <a:solidFill>
                  <a:srgbClr val="000000">
                    <a:lumMod val="75000"/>
                    <a:lumOff val="25000"/>
                    <a:alpha val="10000"/>
                  </a:srgbClr>
                </a:solidFill>
              </a:ln>
              <a:ea typeface="+mn-lt"/>
              <a:cs typeface="+mn-lt"/>
            </a:endParaRPr>
          </a:p>
          <a:p>
            <a:pPr marL="457200" lvl="1" indent="0">
              <a:buNone/>
            </a:pPr>
            <a:endParaRPr lang="en-US" sz="3200" dirty="0">
              <a:ln>
                <a:solidFill>
                  <a:srgbClr val="000000">
                    <a:lumMod val="75000"/>
                    <a:lumOff val="25000"/>
                    <a:alpha val="10000"/>
                  </a:srgbClr>
                </a:solidFill>
              </a:ln>
              <a:ea typeface="+mn-lt"/>
              <a:cs typeface="+mn-lt"/>
            </a:endParaRPr>
          </a:p>
        </p:txBody>
      </p:sp>
      <p:sp>
        <p:nvSpPr>
          <p:cNvPr id="8" name="Content Placeholder 2">
            <a:extLst>
              <a:ext uri="{FF2B5EF4-FFF2-40B4-BE49-F238E27FC236}">
                <a16:creationId xmlns:a16="http://schemas.microsoft.com/office/drawing/2014/main" id="{BB2B88E9-9200-4EC0-B852-4F42CE14FD87}"/>
              </a:ext>
            </a:extLst>
          </p:cNvPr>
          <p:cNvSpPr txBox="1">
            <a:spLocks/>
          </p:cNvSpPr>
          <p:nvPr/>
        </p:nvSpPr>
        <p:spPr>
          <a:xfrm>
            <a:off x="10237592" y="5851003"/>
            <a:ext cx="7763471" cy="3907082"/>
          </a:xfrm>
          <a:prstGeom prst="rect">
            <a:avLst/>
          </a:prstGeom>
        </p:spPr>
        <p:txBody>
          <a:bodyPr vert="horz" lIns="102870" tIns="51435" rIns="102870" bIns="51435"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28700" lvl="1" indent="-342900" defTabSz="1371600">
              <a:spcBef>
                <a:spcPts val="750"/>
              </a:spcBef>
              <a:buFont typeface="Arial"/>
              <a:buChar char="•"/>
              <a:defRPr/>
            </a:pPr>
            <a:endParaRPr lang="en-US" sz="2700" dirty="0">
              <a:ln>
                <a:solidFill>
                  <a:srgbClr val="000000">
                    <a:lumMod val="75000"/>
                    <a:lumOff val="25000"/>
                    <a:alpha val="10000"/>
                  </a:srgbClr>
                </a:solidFill>
              </a:ln>
              <a:solidFill>
                <a:prstClr val="black"/>
              </a:solidFill>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2343661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3563342" y="-3995449"/>
            <a:ext cx="16283205" cy="9138949"/>
          </a:xfrm>
          <a:custGeom>
            <a:avLst/>
            <a:gdLst/>
            <a:ahLst/>
            <a:cxnLst/>
            <a:rect l="l" t="t" r="r" b="b"/>
            <a:pathLst>
              <a:path w="16283205" h="9138949">
                <a:moveTo>
                  <a:pt x="0" y="0"/>
                </a:moveTo>
                <a:lnTo>
                  <a:pt x="16283205" y="0"/>
                </a:lnTo>
                <a:lnTo>
                  <a:pt x="16283205" y="9138949"/>
                </a:lnTo>
                <a:lnTo>
                  <a:pt x="0" y="9138949"/>
                </a:lnTo>
                <a:lnTo>
                  <a:pt x="0" y="0"/>
                </a:lnTo>
                <a:close/>
              </a:path>
            </a:pathLst>
          </a:custGeom>
          <a:blipFill>
            <a:blip r:embed="rId2"/>
            <a:stretch>
              <a:fillRect/>
            </a:stretch>
          </a:blipFill>
        </p:spPr>
        <p:txBody>
          <a:bodyPr/>
          <a:lstStyle/>
          <a:p>
            <a:endParaRPr lang="en-US"/>
          </a:p>
        </p:txBody>
      </p:sp>
      <p:grpSp>
        <p:nvGrpSpPr>
          <p:cNvPr id="9" name="Group 9"/>
          <p:cNvGrpSpPr/>
          <p:nvPr/>
        </p:nvGrpSpPr>
        <p:grpSpPr>
          <a:xfrm>
            <a:off x="764143" y="2260553"/>
            <a:ext cx="16759715" cy="822905"/>
            <a:chOff x="0" y="0"/>
            <a:chExt cx="4414081" cy="216732"/>
          </a:xfrm>
        </p:grpSpPr>
        <p:sp>
          <p:nvSpPr>
            <p:cNvPr id="10" name="Freeform 10"/>
            <p:cNvSpPr/>
            <p:nvPr/>
          </p:nvSpPr>
          <p:spPr>
            <a:xfrm>
              <a:off x="0" y="0"/>
              <a:ext cx="4414081" cy="216732"/>
            </a:xfrm>
            <a:custGeom>
              <a:avLst/>
              <a:gdLst/>
              <a:ahLst/>
              <a:cxnLst/>
              <a:rect l="l" t="t" r="r" b="b"/>
              <a:pathLst>
                <a:path w="4414081" h="216732">
                  <a:moveTo>
                    <a:pt x="23559" y="0"/>
                  </a:moveTo>
                  <a:lnTo>
                    <a:pt x="4390523" y="0"/>
                  </a:lnTo>
                  <a:cubicBezTo>
                    <a:pt x="4396771" y="0"/>
                    <a:pt x="4402763" y="2482"/>
                    <a:pt x="4407181" y="6900"/>
                  </a:cubicBezTo>
                  <a:cubicBezTo>
                    <a:pt x="4411599" y="11318"/>
                    <a:pt x="4414081" y="17311"/>
                    <a:pt x="4414081" y="23559"/>
                  </a:cubicBezTo>
                  <a:lnTo>
                    <a:pt x="4414081" y="193173"/>
                  </a:lnTo>
                  <a:cubicBezTo>
                    <a:pt x="4414081" y="199422"/>
                    <a:pt x="4411599" y="205414"/>
                    <a:pt x="4407181" y="209832"/>
                  </a:cubicBezTo>
                  <a:cubicBezTo>
                    <a:pt x="4402763" y="214250"/>
                    <a:pt x="4396771" y="216732"/>
                    <a:pt x="4390523" y="216732"/>
                  </a:cubicBezTo>
                  <a:lnTo>
                    <a:pt x="23559" y="216732"/>
                  </a:lnTo>
                  <a:cubicBezTo>
                    <a:pt x="17311" y="216732"/>
                    <a:pt x="11318" y="214250"/>
                    <a:pt x="6900" y="209832"/>
                  </a:cubicBezTo>
                  <a:cubicBezTo>
                    <a:pt x="2482" y="205414"/>
                    <a:pt x="0" y="199422"/>
                    <a:pt x="0" y="193173"/>
                  </a:cubicBezTo>
                  <a:lnTo>
                    <a:pt x="0" y="23559"/>
                  </a:lnTo>
                  <a:cubicBezTo>
                    <a:pt x="0" y="17311"/>
                    <a:pt x="2482" y="11318"/>
                    <a:pt x="6900" y="6900"/>
                  </a:cubicBezTo>
                  <a:cubicBezTo>
                    <a:pt x="11318" y="2482"/>
                    <a:pt x="17311" y="0"/>
                    <a:pt x="23559" y="0"/>
                  </a:cubicBezTo>
                  <a:close/>
                </a:path>
              </a:pathLst>
            </a:custGeom>
            <a:solidFill>
              <a:srgbClr val="FFEA43"/>
            </a:solidFill>
          </p:spPr>
          <p:txBody>
            <a:bodyPr/>
            <a:lstStyle/>
            <a:p>
              <a:endParaRPr lang="en-US"/>
            </a:p>
          </p:txBody>
        </p:sp>
        <p:sp>
          <p:nvSpPr>
            <p:cNvPr id="11" name="TextBox 11"/>
            <p:cNvSpPr txBox="1"/>
            <p:nvPr/>
          </p:nvSpPr>
          <p:spPr>
            <a:xfrm>
              <a:off x="0" y="-38100"/>
              <a:ext cx="4414081" cy="254832"/>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995512" y="1052187"/>
            <a:ext cx="16296977" cy="4205638"/>
          </a:xfrm>
          <a:prstGeom prst="rect">
            <a:avLst/>
          </a:prstGeom>
        </p:spPr>
        <p:txBody>
          <a:bodyPr lIns="0" tIns="0" rIns="0" bIns="0" rtlCol="0" anchor="t">
            <a:spAutoFit/>
          </a:bodyPr>
          <a:lstStyle/>
          <a:p>
            <a:pPr marL="0" lvl="0" indent="0" algn="ctr">
              <a:lnSpc>
                <a:spcPts val="16661"/>
              </a:lnSpc>
              <a:spcBef>
                <a:spcPct val="0"/>
              </a:spcBef>
            </a:pPr>
            <a:r>
              <a:rPr lang="en-US" sz="11900" spc="714" dirty="0">
                <a:solidFill>
                  <a:srgbClr val="000000"/>
                </a:solidFill>
                <a:latin typeface="Peace Sans"/>
              </a:rPr>
              <a:t>Gender Identity</a:t>
            </a:r>
          </a:p>
          <a:p>
            <a:pPr marL="0" lvl="0" indent="0" algn="ctr">
              <a:lnSpc>
                <a:spcPts val="16661"/>
              </a:lnSpc>
              <a:spcBef>
                <a:spcPct val="0"/>
              </a:spcBef>
            </a:pPr>
            <a:r>
              <a:rPr lang="en-US" sz="11900" spc="714" dirty="0">
                <a:solidFill>
                  <a:srgbClr val="000000"/>
                </a:solidFill>
                <a:latin typeface="Peace Sans"/>
              </a:rPr>
              <a:t>&amp; Expression </a:t>
            </a:r>
          </a:p>
        </p:txBody>
      </p:sp>
    </p:spTree>
    <p:extLst>
      <p:ext uri="{BB962C8B-B14F-4D97-AF65-F5344CB8AC3E}">
        <p14:creationId xmlns:p14="http://schemas.microsoft.com/office/powerpoint/2010/main" val="1748909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D2EE60E-64EA-47FF-BFED-2DC97A57A8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9143"/>
          <a:stretch/>
        </p:blipFill>
        <p:spPr bwMode="auto">
          <a:xfrm>
            <a:off x="4576150" y="1087484"/>
            <a:ext cx="13407050" cy="78660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539C42B-3F63-4C67-A5ED-C05064B1F488}"/>
              </a:ext>
            </a:extLst>
          </p:cNvPr>
          <p:cNvSpPr/>
          <p:nvPr/>
        </p:nvSpPr>
        <p:spPr>
          <a:xfrm>
            <a:off x="2968356" y="509452"/>
            <a:ext cx="12351288" cy="115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TextBox 7">
            <a:extLst>
              <a:ext uri="{FF2B5EF4-FFF2-40B4-BE49-F238E27FC236}">
                <a16:creationId xmlns:a16="http://schemas.microsoft.com/office/drawing/2014/main" id="{4EE01D7C-EBC5-4783-803A-AF23AC2876AA}"/>
              </a:ext>
            </a:extLst>
          </p:cNvPr>
          <p:cNvSpPr txBox="1"/>
          <p:nvPr/>
        </p:nvSpPr>
        <p:spPr>
          <a:xfrm>
            <a:off x="613750" y="1410331"/>
            <a:ext cx="3962400" cy="6863417"/>
          </a:xfrm>
          <a:prstGeom prst="rect">
            <a:avLst/>
          </a:prstGeom>
          <a:noFill/>
        </p:spPr>
        <p:txBody>
          <a:bodyPr wrap="square">
            <a:spAutoFit/>
          </a:bodyPr>
          <a:lstStyle/>
          <a:p>
            <a:pPr lvl="1"/>
            <a:r>
              <a:rPr lang="en-US" sz="2200" b="1" dirty="0">
                <a:latin typeface="Montserrat" panose="00000500000000000000" pitchFamily="2" charset="0"/>
              </a:rPr>
              <a:t>Gender Identity</a:t>
            </a:r>
          </a:p>
          <a:p>
            <a:pPr lvl="2"/>
            <a:r>
              <a:rPr lang="en-US" sz="2200" dirty="0">
                <a:latin typeface="Montserrat" panose="00000500000000000000" pitchFamily="2" charset="0"/>
              </a:rPr>
              <a:t>On the Inside </a:t>
            </a:r>
          </a:p>
          <a:p>
            <a:pPr lvl="1"/>
            <a:r>
              <a:rPr lang="en-US" sz="2200" b="1" dirty="0">
                <a:latin typeface="Montserrat" panose="00000500000000000000" pitchFamily="2" charset="0"/>
              </a:rPr>
              <a:t>Gender Expression</a:t>
            </a:r>
          </a:p>
          <a:p>
            <a:pPr lvl="2"/>
            <a:r>
              <a:rPr lang="en-US" sz="2200" dirty="0">
                <a:latin typeface="Montserrat" panose="00000500000000000000" pitchFamily="2" charset="0"/>
              </a:rPr>
              <a:t>How one presents their gender (clothes, hair, etc.)</a:t>
            </a:r>
          </a:p>
          <a:p>
            <a:pPr lvl="1"/>
            <a:r>
              <a:rPr lang="en-US" sz="2200" b="1" dirty="0">
                <a:latin typeface="Montserrat" panose="00000500000000000000" pitchFamily="2" charset="0"/>
              </a:rPr>
              <a:t>Cisgender</a:t>
            </a:r>
          </a:p>
          <a:p>
            <a:pPr lvl="2"/>
            <a:r>
              <a:rPr lang="en-US" sz="2200" dirty="0">
                <a:latin typeface="Montserrat" panose="00000500000000000000" pitchFamily="2" charset="0"/>
              </a:rPr>
              <a:t>Congruence with gender identity and SAAB</a:t>
            </a:r>
          </a:p>
          <a:p>
            <a:pPr lvl="1"/>
            <a:r>
              <a:rPr lang="en-US" sz="2200" b="1" dirty="0">
                <a:latin typeface="Montserrat" panose="00000500000000000000" pitchFamily="2" charset="0"/>
              </a:rPr>
              <a:t>Transgender</a:t>
            </a:r>
          </a:p>
          <a:p>
            <a:pPr lvl="2"/>
            <a:r>
              <a:rPr lang="en-US" sz="2200" dirty="0">
                <a:latin typeface="Montserrat" panose="00000500000000000000" pitchFamily="2" charset="0"/>
              </a:rPr>
              <a:t>Incongruence with gender identity and SAAB</a:t>
            </a:r>
          </a:p>
          <a:p>
            <a:pPr lvl="2"/>
            <a:r>
              <a:rPr lang="en-US" sz="2200" b="1" dirty="0">
                <a:latin typeface="Montserrat" panose="00000500000000000000" pitchFamily="2" charset="0"/>
              </a:rPr>
              <a:t>Gender Fluid</a:t>
            </a:r>
          </a:p>
          <a:p>
            <a:pPr lvl="2"/>
            <a:r>
              <a:rPr lang="en-US" sz="2200" b="1" dirty="0">
                <a:latin typeface="Montserrat" panose="00000500000000000000" pitchFamily="2" charset="0"/>
              </a:rPr>
              <a:t>Non-binary</a:t>
            </a:r>
          </a:p>
          <a:p>
            <a:pPr lvl="2"/>
            <a:r>
              <a:rPr lang="en-US" sz="2200" b="1" dirty="0">
                <a:latin typeface="Montserrat" panose="00000500000000000000" pitchFamily="2" charset="0"/>
              </a:rPr>
              <a:t>Agender</a:t>
            </a:r>
          </a:p>
          <a:p>
            <a:pPr lvl="2"/>
            <a:r>
              <a:rPr lang="en-US" sz="2200" b="1" dirty="0">
                <a:latin typeface="Montserrat" panose="00000500000000000000" pitchFamily="2" charset="0"/>
              </a:rPr>
              <a:t>Bigender</a:t>
            </a:r>
          </a:p>
          <a:p>
            <a:pPr lvl="2"/>
            <a:r>
              <a:rPr lang="en-US" sz="2200" b="1" dirty="0">
                <a:latin typeface="Montserrat" panose="00000500000000000000" pitchFamily="2" charset="0"/>
              </a:rPr>
              <a:t>Gender-Expansive</a:t>
            </a:r>
          </a:p>
          <a:p>
            <a:pPr lvl="2"/>
            <a:r>
              <a:rPr lang="en-US" sz="2200" b="1" dirty="0">
                <a:latin typeface="Montserrat" panose="00000500000000000000" pitchFamily="2" charset="0"/>
              </a:rPr>
              <a:t>Gender-Diverse </a:t>
            </a:r>
          </a:p>
        </p:txBody>
      </p:sp>
    </p:spTree>
    <p:extLst>
      <p:ext uri="{BB962C8B-B14F-4D97-AF65-F5344CB8AC3E}">
        <p14:creationId xmlns:p14="http://schemas.microsoft.com/office/powerpoint/2010/main" val="1868020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24487D-4098-4E5D-89BB-9022744CDF29}"/>
              </a:ext>
            </a:extLst>
          </p:cNvPr>
          <p:cNvSpPr>
            <a:spLocks noGrp="1"/>
          </p:cNvSpPr>
          <p:nvPr>
            <p:ph sz="half" idx="1"/>
          </p:nvPr>
        </p:nvSpPr>
        <p:spPr>
          <a:xfrm>
            <a:off x="457200" y="1333500"/>
            <a:ext cx="7772400" cy="6527007"/>
          </a:xfrm>
        </p:spPr>
        <p:txBody>
          <a:bodyPr vert="horz" lIns="91440" tIns="45720" rIns="91440" bIns="45720" rtlCol="0" anchor="t">
            <a:noAutofit/>
          </a:bodyPr>
          <a:lstStyle/>
          <a:p>
            <a:r>
              <a:rPr lang="en-US" sz="2400" b="1" dirty="0">
                <a:solidFill>
                  <a:srgbClr val="7030A0"/>
                </a:solidFill>
                <a:latin typeface="Montserrat"/>
              </a:rPr>
              <a:t>Gay:</a:t>
            </a:r>
            <a:r>
              <a:rPr lang="en-US" sz="2400" b="1" dirty="0">
                <a:latin typeface="Montserrat"/>
              </a:rPr>
              <a:t> </a:t>
            </a:r>
            <a:r>
              <a:rPr lang="en-US" sz="2400" dirty="0">
                <a:latin typeface="Montserrat"/>
              </a:rPr>
              <a:t>A sexual and affectional orientation toward people of the same gender.</a:t>
            </a:r>
          </a:p>
          <a:p>
            <a:r>
              <a:rPr lang="en-US" sz="2400" b="1" dirty="0">
                <a:solidFill>
                  <a:srgbClr val="7030A0"/>
                </a:solidFill>
                <a:latin typeface="Montserrat"/>
              </a:rPr>
              <a:t>Lesbian</a:t>
            </a:r>
            <a:r>
              <a:rPr lang="en-US" sz="2400" b="1" dirty="0">
                <a:latin typeface="Montserrat"/>
              </a:rPr>
              <a:t>: </a:t>
            </a:r>
            <a:r>
              <a:rPr lang="en-US" sz="2400" dirty="0">
                <a:latin typeface="Montserrat"/>
              </a:rPr>
              <a:t>Usually, a woman whose primary sexual and affectional orientation is toward people of the same gender</a:t>
            </a:r>
          </a:p>
          <a:p>
            <a:r>
              <a:rPr lang="en-US" sz="2400" b="1" dirty="0">
                <a:solidFill>
                  <a:srgbClr val="7030A0"/>
                </a:solidFill>
                <a:latin typeface="Montserrat"/>
              </a:rPr>
              <a:t>Pansexual: </a:t>
            </a:r>
            <a:r>
              <a:rPr lang="en-US" sz="2400" dirty="0">
                <a:latin typeface="Montserrat"/>
              </a:rPr>
              <a:t>Romantic, sexual or affectional desire for people of all genders and sexes.</a:t>
            </a:r>
          </a:p>
          <a:p>
            <a:r>
              <a:rPr lang="en-US" sz="2400" b="1" dirty="0">
                <a:solidFill>
                  <a:srgbClr val="7030A0"/>
                </a:solidFill>
                <a:latin typeface="Montserrat"/>
              </a:rPr>
              <a:t>Polysexual: </a:t>
            </a:r>
            <a:r>
              <a:rPr lang="en-US" sz="2400" dirty="0">
                <a:latin typeface="Montserrat"/>
              </a:rPr>
              <a:t>Romantic, sexual, or affectional desire for more than one gender. </a:t>
            </a:r>
          </a:p>
          <a:p>
            <a:r>
              <a:rPr lang="en-US" sz="2400" b="1" dirty="0">
                <a:solidFill>
                  <a:srgbClr val="7030A0"/>
                </a:solidFill>
                <a:latin typeface="Montserrat"/>
              </a:rPr>
              <a:t>Queer:</a:t>
            </a:r>
            <a:r>
              <a:rPr lang="en-US" sz="2400" b="1" dirty="0">
                <a:latin typeface="Montserrat"/>
              </a:rPr>
              <a:t> </a:t>
            </a:r>
            <a:r>
              <a:rPr lang="en-US" sz="2400" dirty="0">
                <a:latin typeface="Montserrat"/>
              </a:rPr>
              <a:t>Historically, queer has been used as an epithet/slur against people whose gender, gender expression and/or sexuality do not conform to dominant expectations. RECLAIMED!</a:t>
            </a:r>
          </a:p>
          <a:p>
            <a:r>
              <a:rPr lang="en-US" sz="2400" b="1" dirty="0">
                <a:solidFill>
                  <a:srgbClr val="7030A0"/>
                </a:solidFill>
                <a:latin typeface="Montserrat"/>
              </a:rPr>
              <a:t>Questioning:</a:t>
            </a:r>
            <a:r>
              <a:rPr lang="en-US" sz="2400" b="1" dirty="0">
                <a:latin typeface="Montserrat"/>
              </a:rPr>
              <a:t> </a:t>
            </a:r>
            <a:r>
              <a:rPr lang="en-US" sz="2400" dirty="0">
                <a:latin typeface="Montserrat"/>
              </a:rPr>
              <a:t>The process of exploring one’s own gender identity, gender expression, and/or sexual orientation. Some people may also use this term to name their identity within the LGBTQIA community.</a:t>
            </a:r>
          </a:p>
          <a:p>
            <a:endParaRPr lang="en-US" sz="2400" dirty="0">
              <a:latin typeface="Montserrat" panose="00000500000000000000" pitchFamily="2" charset="0"/>
            </a:endParaRPr>
          </a:p>
        </p:txBody>
      </p:sp>
      <p:sp>
        <p:nvSpPr>
          <p:cNvPr id="4" name="Content Placeholder 3">
            <a:extLst>
              <a:ext uri="{FF2B5EF4-FFF2-40B4-BE49-F238E27FC236}">
                <a16:creationId xmlns:a16="http://schemas.microsoft.com/office/drawing/2014/main" id="{2DAB7E1C-BBEE-42FB-9D6F-51136905CB47}"/>
              </a:ext>
            </a:extLst>
          </p:cNvPr>
          <p:cNvSpPr>
            <a:spLocks noGrp="1"/>
          </p:cNvSpPr>
          <p:nvPr>
            <p:ph sz="half" idx="2"/>
          </p:nvPr>
        </p:nvSpPr>
        <p:spPr>
          <a:xfrm>
            <a:off x="9156032" y="2933700"/>
            <a:ext cx="7772400" cy="6527007"/>
          </a:xfrm>
        </p:spPr>
        <p:txBody>
          <a:bodyPr vert="horz" lIns="91440" tIns="45720" rIns="91440" bIns="45720" rtlCol="0" anchor="t">
            <a:noAutofit/>
          </a:bodyPr>
          <a:lstStyle/>
          <a:p>
            <a:r>
              <a:rPr lang="en-US" sz="2400" b="1" dirty="0">
                <a:solidFill>
                  <a:srgbClr val="7030A0"/>
                </a:solidFill>
                <a:latin typeface="Montserrat"/>
              </a:rPr>
              <a:t>Asexual (ACE):</a:t>
            </a:r>
            <a:r>
              <a:rPr lang="en-US" sz="2400" b="1" dirty="0">
                <a:latin typeface="Montserrat"/>
              </a:rPr>
              <a:t> </a:t>
            </a:r>
            <a:r>
              <a:rPr lang="en-US" sz="2400" dirty="0">
                <a:latin typeface="Montserrat"/>
              </a:rPr>
              <a:t>A broad spectrum of sexual orientations generally characterized by feeling varying degrees of sexual attraction or a desires for partnered sexuality. </a:t>
            </a:r>
          </a:p>
          <a:p>
            <a:r>
              <a:rPr lang="en-US" sz="2400" b="1" dirty="0">
                <a:solidFill>
                  <a:srgbClr val="7030A0"/>
                </a:solidFill>
                <a:latin typeface="Montserrat"/>
              </a:rPr>
              <a:t>Bisexual:</a:t>
            </a:r>
            <a:r>
              <a:rPr lang="en-US" sz="2400" b="1" dirty="0">
                <a:latin typeface="Montserrat"/>
              </a:rPr>
              <a:t> </a:t>
            </a:r>
            <a:r>
              <a:rPr lang="en-US" sz="2400" dirty="0">
                <a:latin typeface="Montserrat"/>
              </a:rPr>
              <a:t>Primary sexual and affectional orientation is toward people of the same and other genders, or towards people regardless of their gender. </a:t>
            </a:r>
          </a:p>
          <a:p>
            <a:r>
              <a:rPr lang="en-US" sz="2400" b="1" dirty="0" err="1">
                <a:solidFill>
                  <a:srgbClr val="7030A0"/>
                </a:solidFill>
                <a:latin typeface="Montserrat"/>
              </a:rPr>
              <a:t>BlaQ</a:t>
            </a:r>
            <a:r>
              <a:rPr lang="en-US" sz="2400" b="1" dirty="0">
                <a:solidFill>
                  <a:srgbClr val="7030A0"/>
                </a:solidFill>
                <a:latin typeface="Montserrat"/>
              </a:rPr>
              <a:t>/</a:t>
            </a:r>
            <a:r>
              <a:rPr lang="en-US" sz="2400" b="1" dirty="0" err="1">
                <a:solidFill>
                  <a:srgbClr val="7030A0"/>
                </a:solidFill>
                <a:latin typeface="Montserrat"/>
              </a:rPr>
              <a:t>BlaQueer</a:t>
            </a:r>
            <a:r>
              <a:rPr lang="en-US" sz="2400" b="1" dirty="0">
                <a:solidFill>
                  <a:srgbClr val="7030A0"/>
                </a:solidFill>
                <a:latin typeface="Montserrat"/>
              </a:rPr>
              <a:t>: </a:t>
            </a:r>
            <a:r>
              <a:rPr lang="en-US" sz="2400" dirty="0">
                <a:latin typeface="Montserrat"/>
              </a:rPr>
              <a:t>Folks of Black/African descent and/or from the African diaspora who recognize their queerness/LGBTQIA identity as a salient identity attached to their Blackness and vice versa. (T. Porter) </a:t>
            </a:r>
          </a:p>
          <a:p>
            <a:r>
              <a:rPr lang="en-US" sz="2400" b="1" dirty="0">
                <a:solidFill>
                  <a:srgbClr val="7030A0"/>
                </a:solidFill>
                <a:latin typeface="Montserrat"/>
              </a:rPr>
              <a:t>Demisexual:</a:t>
            </a:r>
            <a:r>
              <a:rPr lang="en-US" sz="2400" dirty="0">
                <a:latin typeface="Montserrat"/>
              </a:rPr>
              <a:t> Demisexuality is a sexual orientation in which someone feels sexual attraction only to people with whom they have an emotional bond.</a:t>
            </a:r>
          </a:p>
          <a:p>
            <a:endParaRPr lang="en-US" sz="2400" dirty="0">
              <a:latin typeface="Montserrat" panose="00000500000000000000" pitchFamily="2" charset="0"/>
            </a:endParaRPr>
          </a:p>
        </p:txBody>
      </p:sp>
      <p:sp>
        <p:nvSpPr>
          <p:cNvPr id="5" name="TextBox 6">
            <a:extLst>
              <a:ext uri="{FF2B5EF4-FFF2-40B4-BE49-F238E27FC236}">
                <a16:creationId xmlns:a16="http://schemas.microsoft.com/office/drawing/2014/main" id="{02B2AD2C-3C80-4E41-895A-1AE3FBBFBCAE}"/>
              </a:ext>
            </a:extLst>
          </p:cNvPr>
          <p:cNvSpPr txBox="1"/>
          <p:nvPr/>
        </p:nvSpPr>
        <p:spPr>
          <a:xfrm>
            <a:off x="8915400" y="533652"/>
            <a:ext cx="8550732" cy="2111475"/>
          </a:xfrm>
          <a:prstGeom prst="rect">
            <a:avLst/>
          </a:prstGeom>
        </p:spPr>
        <p:txBody>
          <a:bodyPr lIns="0" tIns="0" rIns="0" bIns="0" rtlCol="0" anchor="t">
            <a:spAutoFit/>
          </a:bodyPr>
          <a:lstStyle/>
          <a:p>
            <a:pPr algn="r">
              <a:lnSpc>
                <a:spcPts val="8121"/>
              </a:lnSpc>
            </a:pPr>
            <a:r>
              <a:rPr lang="en-US" sz="7809" dirty="0">
                <a:solidFill>
                  <a:srgbClr val="761CC3"/>
                </a:solidFill>
                <a:latin typeface="DM Serif Display"/>
              </a:rPr>
              <a:t>Identity Terminology</a:t>
            </a:r>
          </a:p>
        </p:txBody>
      </p:sp>
    </p:spTree>
    <p:extLst>
      <p:ext uri="{BB962C8B-B14F-4D97-AF65-F5344CB8AC3E}">
        <p14:creationId xmlns:p14="http://schemas.microsoft.com/office/powerpoint/2010/main" val="483248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C2B5EA-DED8-4321-8BDC-31C09FE58A3B}"/>
              </a:ext>
            </a:extLst>
          </p:cNvPr>
          <p:cNvSpPr>
            <a:spLocks noGrp="1"/>
          </p:cNvSpPr>
          <p:nvPr>
            <p:ph idx="1"/>
          </p:nvPr>
        </p:nvSpPr>
        <p:spPr>
          <a:xfrm>
            <a:off x="1271891" y="2536033"/>
            <a:ext cx="16197135" cy="4158752"/>
          </a:xfrm>
        </p:spPr>
        <p:txBody>
          <a:bodyPr vert="horz" lIns="102870" tIns="51435" rIns="102870" bIns="51435" rtlCol="0">
            <a:normAutofit/>
          </a:bodyPr>
          <a:lstStyle/>
          <a:p>
            <a:r>
              <a:rPr lang="en-US" sz="2400">
                <a:latin typeface="Montserrat" panose="00000500000000000000" pitchFamily="2" charset="0"/>
                <a:ea typeface="+mn-lt"/>
                <a:cs typeface="+mn-lt"/>
              </a:rPr>
              <a:t>In 2013, the American Psychiatric Association updated the language from </a:t>
            </a:r>
            <a:r>
              <a:rPr lang="en-US" sz="2400" i="1">
                <a:latin typeface="Montserrat" panose="00000500000000000000" pitchFamily="2" charset="0"/>
                <a:ea typeface="+mn-lt"/>
                <a:cs typeface="+mn-lt"/>
              </a:rPr>
              <a:t>Gender Identity Disorder </a:t>
            </a:r>
            <a:r>
              <a:rPr lang="en-US" sz="2400">
                <a:latin typeface="Montserrat" panose="00000500000000000000" pitchFamily="2" charset="0"/>
                <a:ea typeface="+mn-lt"/>
                <a:cs typeface="+mn-lt"/>
              </a:rPr>
              <a:t>to </a:t>
            </a:r>
            <a:r>
              <a:rPr lang="en-US" sz="2400" i="1">
                <a:latin typeface="Montserrat" panose="00000500000000000000" pitchFamily="2" charset="0"/>
                <a:ea typeface="+mn-lt"/>
                <a:cs typeface="+mn-lt"/>
              </a:rPr>
              <a:t>Gender Dysphoria </a:t>
            </a:r>
            <a:r>
              <a:rPr lang="en-US" sz="2400">
                <a:latin typeface="Montserrat" panose="00000500000000000000" pitchFamily="2" charset="0"/>
                <a:ea typeface="+mn-lt"/>
                <a:cs typeface="+mn-lt"/>
              </a:rPr>
              <a:t>(302.85, F64.9) .</a:t>
            </a:r>
            <a:endParaRPr lang="en-US" sz="2400">
              <a:latin typeface="Montserrat" panose="00000500000000000000" pitchFamily="2" charset="0"/>
              <a:cs typeface="Calibri"/>
            </a:endParaRPr>
          </a:p>
          <a:p>
            <a:r>
              <a:rPr lang="en-US" sz="2400">
                <a:latin typeface="Montserrat" panose="00000500000000000000" pitchFamily="2" charset="0"/>
                <a:ea typeface="+mn-lt"/>
                <a:cs typeface="+mn-lt"/>
              </a:rPr>
              <a:t>Both adolescents and adults meet the criteria for gender dysphoria if a marked difference exists between experienced and assigned gender for at least 6 months and this causes significant distress or impaired functioning (American Psychiatric Association, 2013). </a:t>
            </a:r>
            <a:endParaRPr lang="en-US" sz="2400">
              <a:latin typeface="Montserrat" panose="00000500000000000000" pitchFamily="2" charset="0"/>
              <a:cs typeface="Calibri"/>
            </a:endParaRPr>
          </a:p>
          <a:p>
            <a:r>
              <a:rPr lang="en-US" sz="2400">
                <a:latin typeface="Montserrat" panose="00000500000000000000" pitchFamily="2" charset="0"/>
                <a:cs typeface="Calibri"/>
              </a:rPr>
              <a:t>Gender dysphoria describes struggles that reside in society and culture, not within the person (</a:t>
            </a:r>
            <a:r>
              <a:rPr lang="en-US" sz="2400" err="1">
                <a:latin typeface="Montserrat" panose="00000500000000000000" pitchFamily="2" charset="0"/>
                <a:cs typeface="Calibri"/>
              </a:rPr>
              <a:t>ie</a:t>
            </a:r>
            <a:r>
              <a:rPr lang="en-US" sz="2400">
                <a:latin typeface="Montserrat" panose="00000500000000000000" pitchFamily="2" charset="0"/>
                <a:cs typeface="Calibri"/>
              </a:rPr>
              <a:t>., lack of acceptance, negative social stigma). </a:t>
            </a:r>
          </a:p>
          <a:p>
            <a:endParaRPr lang="en-US" sz="2400">
              <a:latin typeface="Montserrat" panose="00000500000000000000" pitchFamily="2" charset="0"/>
              <a:cs typeface="Calibri"/>
            </a:endParaRPr>
          </a:p>
          <a:p>
            <a:pPr marL="0" indent="0">
              <a:buNone/>
            </a:pPr>
            <a:endParaRPr lang="en-US" sz="2400">
              <a:latin typeface="Montserrat" panose="00000500000000000000" pitchFamily="2" charset="0"/>
              <a:cs typeface="Calibri"/>
            </a:endParaRPr>
          </a:p>
        </p:txBody>
      </p:sp>
      <p:sp>
        <p:nvSpPr>
          <p:cNvPr id="7" name="Content Placeholder 2">
            <a:extLst>
              <a:ext uri="{FF2B5EF4-FFF2-40B4-BE49-F238E27FC236}">
                <a16:creationId xmlns:a16="http://schemas.microsoft.com/office/drawing/2014/main" id="{C5C44A8E-7E99-4206-8D49-0DBB12D1757C}"/>
              </a:ext>
            </a:extLst>
          </p:cNvPr>
          <p:cNvSpPr txBox="1">
            <a:spLocks/>
          </p:cNvSpPr>
          <p:nvPr/>
        </p:nvSpPr>
        <p:spPr>
          <a:xfrm>
            <a:off x="1257300" y="6210300"/>
            <a:ext cx="16197135" cy="4003472"/>
          </a:xfrm>
          <a:prstGeom prst="rect">
            <a:avLst/>
          </a:prstGeom>
        </p:spPr>
        <p:txBody>
          <a:bodyPr vert="horz" lIns="102870" tIns="51435" rIns="102870" bIns="51435"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latin typeface="Montserrat" panose="00000500000000000000" pitchFamily="2" charset="0"/>
                <a:ea typeface="+mn-lt"/>
                <a:cs typeface="+mn-lt"/>
              </a:rPr>
              <a:t>Updates to DSM V TR to the terminology to describe gender dysphoria (APA, 2022). </a:t>
            </a:r>
          </a:p>
          <a:p>
            <a:pPr lvl="1"/>
            <a:r>
              <a:rPr lang="en-US">
                <a:latin typeface="Montserrat" panose="00000500000000000000" pitchFamily="2" charset="0"/>
                <a:ea typeface="+mn-lt"/>
                <a:cs typeface="+mn-lt"/>
              </a:rPr>
              <a:t>“Desired gender” is now </a:t>
            </a:r>
            <a:r>
              <a:rPr lang="en-US" b="1">
                <a:latin typeface="Montserrat" panose="00000500000000000000" pitchFamily="2" charset="0"/>
                <a:ea typeface="+mn-lt"/>
                <a:cs typeface="+mn-lt"/>
              </a:rPr>
              <a:t>“experienced gender,”</a:t>
            </a:r>
          </a:p>
          <a:p>
            <a:pPr lvl="1"/>
            <a:r>
              <a:rPr lang="en-US">
                <a:latin typeface="Montserrat" panose="00000500000000000000" pitchFamily="2" charset="0"/>
                <a:ea typeface="+mn-lt"/>
                <a:cs typeface="+mn-lt"/>
              </a:rPr>
              <a:t>“cross-sex medical procedure” is now “</a:t>
            </a:r>
            <a:r>
              <a:rPr lang="en-US" b="1">
                <a:latin typeface="Montserrat" panose="00000500000000000000" pitchFamily="2" charset="0"/>
                <a:ea typeface="+mn-lt"/>
                <a:cs typeface="+mn-lt"/>
              </a:rPr>
              <a:t>gender-affirming medical procedure,” </a:t>
            </a:r>
          </a:p>
          <a:p>
            <a:pPr lvl="1"/>
            <a:r>
              <a:rPr lang="en-US">
                <a:latin typeface="Montserrat" panose="00000500000000000000" pitchFamily="2" charset="0"/>
                <a:ea typeface="+mn-lt"/>
                <a:cs typeface="+mn-lt"/>
              </a:rPr>
              <a:t>“Natal male”/“natal female” is now </a:t>
            </a:r>
            <a:r>
              <a:rPr lang="en-US" b="1">
                <a:latin typeface="Montserrat" panose="00000500000000000000" pitchFamily="2" charset="0"/>
                <a:ea typeface="+mn-lt"/>
                <a:cs typeface="+mn-lt"/>
              </a:rPr>
              <a:t>“individual assigned male/female at birth.”</a:t>
            </a:r>
          </a:p>
          <a:p>
            <a:pPr lvl="1"/>
            <a:r>
              <a:rPr lang="en-US">
                <a:latin typeface="Montserrat" panose="00000500000000000000" pitchFamily="2" charset="0"/>
                <a:ea typeface="+mn-lt"/>
                <a:cs typeface="+mn-lt"/>
              </a:rPr>
              <a:t>“Focuses on dysphoria as a clinical problem, not identity per se…”</a:t>
            </a:r>
          </a:p>
          <a:p>
            <a:pPr marL="457200" lvl="1" indent="0">
              <a:buNone/>
            </a:pPr>
            <a:endParaRPr lang="en-US" b="1">
              <a:latin typeface="Montserrat" panose="00000500000000000000" pitchFamily="2" charset="0"/>
              <a:ea typeface="+mn-lt"/>
              <a:cs typeface="+mn-lt"/>
            </a:endParaRPr>
          </a:p>
        </p:txBody>
      </p:sp>
      <p:sp>
        <p:nvSpPr>
          <p:cNvPr id="5" name="TextBox 6">
            <a:extLst>
              <a:ext uri="{FF2B5EF4-FFF2-40B4-BE49-F238E27FC236}">
                <a16:creationId xmlns:a16="http://schemas.microsoft.com/office/drawing/2014/main" id="{7D6411B5-2BCC-40FC-9A75-E6E15919C99B}"/>
              </a:ext>
            </a:extLst>
          </p:cNvPr>
          <p:cNvSpPr txBox="1"/>
          <p:nvPr/>
        </p:nvSpPr>
        <p:spPr>
          <a:xfrm>
            <a:off x="4868634" y="952500"/>
            <a:ext cx="8550732" cy="1073082"/>
          </a:xfrm>
          <a:prstGeom prst="rect">
            <a:avLst/>
          </a:prstGeom>
        </p:spPr>
        <p:txBody>
          <a:bodyPr lIns="0" tIns="0" rIns="0" bIns="0" rtlCol="0" anchor="t">
            <a:spAutoFit/>
          </a:bodyPr>
          <a:lstStyle/>
          <a:p>
            <a:pPr algn="r">
              <a:lnSpc>
                <a:spcPts val="8121"/>
              </a:lnSpc>
            </a:pPr>
            <a:r>
              <a:rPr lang="en-US" sz="7809">
                <a:solidFill>
                  <a:srgbClr val="761CC3"/>
                </a:solidFill>
                <a:latin typeface="DM Serif Display"/>
              </a:rPr>
              <a:t>Gender Dysphoria</a:t>
            </a:r>
          </a:p>
        </p:txBody>
      </p:sp>
    </p:spTree>
    <p:extLst>
      <p:ext uri="{BB962C8B-B14F-4D97-AF65-F5344CB8AC3E}">
        <p14:creationId xmlns:p14="http://schemas.microsoft.com/office/powerpoint/2010/main" val="3571397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CCFD12-0F02-45E0-BED7-AC589E1015E6}"/>
              </a:ext>
            </a:extLst>
          </p:cNvPr>
          <p:cNvSpPr>
            <a:spLocks noGrp="1"/>
          </p:cNvSpPr>
          <p:nvPr>
            <p:ph idx="1"/>
          </p:nvPr>
        </p:nvSpPr>
        <p:spPr>
          <a:xfrm>
            <a:off x="598718" y="2782588"/>
            <a:ext cx="11940010" cy="6364184"/>
          </a:xfrm>
        </p:spPr>
        <p:txBody>
          <a:bodyPr vert="horz" lIns="137160" tIns="68580" rIns="137160" bIns="68580" rtlCol="0">
            <a:noAutofit/>
          </a:bodyPr>
          <a:lstStyle/>
          <a:p>
            <a:pPr marL="0" indent="0">
              <a:buNone/>
            </a:pPr>
            <a:r>
              <a:rPr lang="en-US" sz="2800" b="1" dirty="0">
                <a:ln>
                  <a:solidFill>
                    <a:schemeClr val="bg1">
                      <a:lumMod val="75000"/>
                      <a:lumOff val="25000"/>
                      <a:alpha val="10000"/>
                    </a:schemeClr>
                  </a:solidFill>
                </a:ln>
                <a:effectLst>
                  <a:outerShdw blurRad="9525" dist="25400" dir="14640000" algn="tl" rotWithShape="0">
                    <a:schemeClr val="bg1">
                      <a:alpha val="30000"/>
                    </a:schemeClr>
                  </a:outerShdw>
                </a:effectLst>
                <a:ea typeface="Lato" panose="020F0502020204030203" pitchFamily="34" charset="0"/>
                <a:cs typeface="Lato" panose="020F0502020204030203" pitchFamily="34" charset="0"/>
              </a:rPr>
              <a:t>Clark D.  Ausloos </a:t>
            </a:r>
            <a:r>
              <a:rPr lang="en-US" sz="2800" dirty="0">
                <a:ln>
                  <a:solidFill>
                    <a:schemeClr val="bg1">
                      <a:lumMod val="75000"/>
                      <a:lumOff val="25000"/>
                      <a:alpha val="10000"/>
                    </a:schemeClr>
                  </a:solidFill>
                </a:ln>
                <a:effectLst>
                  <a:outerShdw blurRad="9525" dist="25400" dir="14640000" algn="tl" rotWithShape="0">
                    <a:schemeClr val="bg1">
                      <a:alpha val="30000"/>
                    </a:schemeClr>
                  </a:outerShdw>
                </a:effectLst>
                <a:ea typeface="Lato" panose="020F0502020204030203" pitchFamily="34" charset="0"/>
                <a:cs typeface="Lato" panose="020F0502020204030203" pitchFamily="34" charset="0"/>
              </a:rPr>
              <a:t>(he/him/his)</a:t>
            </a:r>
            <a:r>
              <a:rPr lang="en-US" sz="2800" b="1" dirty="0">
                <a:ln>
                  <a:solidFill>
                    <a:schemeClr val="bg1">
                      <a:lumMod val="75000"/>
                      <a:lumOff val="25000"/>
                      <a:alpha val="10000"/>
                    </a:schemeClr>
                  </a:solidFill>
                </a:ln>
                <a:effectLst>
                  <a:outerShdw blurRad="9525" dist="25400" dir="14640000" algn="tl" rotWithShape="0">
                    <a:schemeClr val="bg1">
                      <a:alpha val="30000"/>
                    </a:schemeClr>
                  </a:outerShdw>
                </a:effectLst>
                <a:ea typeface="Lato" panose="020F0502020204030203" pitchFamily="34" charset="0"/>
                <a:cs typeface="Lato" panose="020F0502020204030203" pitchFamily="34" charset="0"/>
              </a:rPr>
              <a:t>, PhD, LPCC (OH), LSC (OH), NCC</a:t>
            </a:r>
          </a:p>
          <a:p>
            <a:pPr marL="0" indent="0">
              <a:buNone/>
            </a:pPr>
            <a:endParaRPr lang="en-US" sz="2800" b="1" dirty="0">
              <a:ln>
                <a:solidFill>
                  <a:schemeClr val="bg1">
                    <a:lumMod val="75000"/>
                    <a:lumOff val="25000"/>
                    <a:alpha val="10000"/>
                  </a:schemeClr>
                </a:solidFill>
              </a:ln>
              <a:effectLst>
                <a:outerShdw blurRad="9525" dist="25400" dir="14640000" algn="tl" rotWithShape="0">
                  <a:schemeClr val="bg1">
                    <a:alpha val="30000"/>
                  </a:schemeClr>
                </a:outerShdw>
              </a:effectLst>
              <a:ea typeface="Lato" panose="020F0502020204030203" pitchFamily="34" charset="0"/>
              <a:cs typeface="Lato" panose="020F0502020204030203" pitchFamily="34" charset="0"/>
            </a:endParaRPr>
          </a:p>
          <a:p>
            <a:pPr lvl="1">
              <a:buFont typeface="Arial" panose="020B0604020202020204" pitchFamily="34" charset="0"/>
              <a:buChar char="•"/>
            </a:pPr>
            <a:r>
              <a:rPr lang="en-US" dirty="0">
                <a:ln>
                  <a:solidFill>
                    <a:schemeClr val="bg1">
                      <a:lumMod val="75000"/>
                      <a:lumOff val="25000"/>
                      <a:alpha val="10000"/>
                    </a:schemeClr>
                  </a:solidFill>
                </a:ln>
                <a:effectLst>
                  <a:outerShdw blurRad="9525" dist="25400" dir="14640000" algn="tl" rotWithShape="0">
                    <a:schemeClr val="bg1">
                      <a:alpha val="30000"/>
                    </a:schemeClr>
                  </a:outerShdw>
                </a:effectLst>
                <a:ea typeface="Lato" panose="020F0502020204030203" pitchFamily="34" charset="0"/>
                <a:cs typeface="Lato" panose="020F0502020204030203" pitchFamily="34" charset="0"/>
              </a:rPr>
              <a:t>Core Faculty, Clinical Assistant Professor, University of Denver </a:t>
            </a:r>
          </a:p>
          <a:p>
            <a:pPr lvl="1">
              <a:buFont typeface="Arial" panose="020B0604020202020204" pitchFamily="34" charset="0"/>
              <a:buChar char="•"/>
            </a:pPr>
            <a:r>
              <a:rPr lang="en-US" dirty="0">
                <a:ln>
                  <a:solidFill>
                    <a:schemeClr val="bg1">
                      <a:lumMod val="75000"/>
                      <a:lumOff val="25000"/>
                      <a:alpha val="10000"/>
                    </a:schemeClr>
                  </a:solidFill>
                </a:ln>
                <a:effectLst>
                  <a:outerShdw blurRad="9525" dist="25400" dir="14640000" algn="tl" rotWithShape="0">
                    <a:schemeClr val="bg1">
                      <a:alpha val="30000"/>
                    </a:schemeClr>
                  </a:outerShdw>
                </a:effectLst>
                <a:ea typeface="Lato" panose="020F0502020204030203" pitchFamily="34" charset="0"/>
                <a:cs typeface="Lato" panose="020F0502020204030203" pitchFamily="34" charset="0"/>
              </a:rPr>
              <a:t>Editorial Review Board, </a:t>
            </a:r>
            <a:r>
              <a:rPr lang="en-US" i="1" dirty="0">
                <a:ln>
                  <a:solidFill>
                    <a:schemeClr val="bg1">
                      <a:lumMod val="75000"/>
                      <a:lumOff val="25000"/>
                      <a:alpha val="10000"/>
                    </a:schemeClr>
                  </a:solidFill>
                </a:ln>
                <a:effectLst>
                  <a:outerShdw blurRad="9525" dist="25400" dir="14640000" algn="tl" rotWithShape="0">
                    <a:schemeClr val="bg1">
                      <a:alpha val="30000"/>
                    </a:schemeClr>
                  </a:outerShdw>
                </a:effectLst>
                <a:ea typeface="Lato" panose="020F0502020204030203" pitchFamily="34" charset="0"/>
                <a:cs typeface="Lato" panose="020F0502020204030203" pitchFamily="34" charset="0"/>
              </a:rPr>
              <a:t>Journal of LGBTQ Issues in Counseling</a:t>
            </a:r>
          </a:p>
          <a:p>
            <a:pPr lvl="1">
              <a:buFont typeface="Arial" panose="020B0604020202020204" pitchFamily="34" charset="0"/>
              <a:buChar char="•"/>
            </a:pPr>
            <a:r>
              <a:rPr lang="en-US" dirty="0">
                <a:ln>
                  <a:solidFill>
                    <a:schemeClr val="bg1">
                      <a:lumMod val="75000"/>
                      <a:lumOff val="25000"/>
                      <a:alpha val="10000"/>
                    </a:schemeClr>
                  </a:solidFill>
                </a:ln>
                <a:effectLst>
                  <a:outerShdw blurRad="9525" dist="25400" dir="14640000" algn="tl" rotWithShape="0">
                    <a:schemeClr val="bg1">
                      <a:alpha val="30000"/>
                    </a:schemeClr>
                  </a:outerShdw>
                </a:effectLst>
                <a:ea typeface="Lato" panose="020F0502020204030203" pitchFamily="34" charset="0"/>
                <a:cs typeface="Lato" panose="020F0502020204030203" pitchFamily="34" charset="0"/>
              </a:rPr>
              <a:t>Editorial Review Board, </a:t>
            </a:r>
            <a:r>
              <a:rPr lang="en-US" i="1" dirty="0">
                <a:ln>
                  <a:solidFill>
                    <a:schemeClr val="bg1">
                      <a:lumMod val="75000"/>
                      <a:lumOff val="25000"/>
                      <a:alpha val="10000"/>
                    </a:schemeClr>
                  </a:solidFill>
                </a:ln>
                <a:effectLst>
                  <a:outerShdw blurRad="9525" dist="25400" dir="14640000" algn="tl" rotWithShape="0">
                    <a:schemeClr val="bg1">
                      <a:alpha val="30000"/>
                    </a:schemeClr>
                  </a:outerShdw>
                </a:effectLst>
                <a:ea typeface="Lato" panose="020F0502020204030203" pitchFamily="34" charset="0"/>
                <a:cs typeface="Lato" panose="020F0502020204030203" pitchFamily="34" charset="0"/>
              </a:rPr>
              <a:t>International Journal for the Advancement of Counselling</a:t>
            </a:r>
          </a:p>
          <a:p>
            <a:pPr lvl="1">
              <a:buFont typeface="Arial" panose="020B0604020202020204" pitchFamily="34" charset="0"/>
              <a:buChar char="•"/>
            </a:pPr>
            <a:r>
              <a:rPr lang="en-US" dirty="0">
                <a:ln>
                  <a:solidFill>
                    <a:schemeClr val="bg1">
                      <a:lumMod val="75000"/>
                      <a:lumOff val="25000"/>
                      <a:alpha val="10000"/>
                    </a:schemeClr>
                  </a:solidFill>
                </a:ln>
                <a:effectLst>
                  <a:outerShdw blurRad="9525" dist="25400" dir="14640000" algn="tl" rotWithShape="0">
                    <a:schemeClr val="bg1">
                      <a:alpha val="30000"/>
                    </a:schemeClr>
                  </a:outerShdw>
                </a:effectLst>
                <a:ea typeface="Lato" panose="020F0502020204030203" pitchFamily="34" charset="0"/>
                <a:cs typeface="Lato" panose="020F0502020204030203" pitchFamily="34" charset="0"/>
              </a:rPr>
              <a:t>Senior Co-Editor, Chi Sigma Iota’s The Counselors’ Bookshelf</a:t>
            </a:r>
          </a:p>
          <a:p>
            <a:pPr lvl="1">
              <a:buFont typeface="Arial" panose="020B0604020202020204" pitchFamily="34" charset="0"/>
              <a:buChar char="•"/>
            </a:pPr>
            <a:r>
              <a:rPr lang="en-US" dirty="0">
                <a:ln>
                  <a:solidFill>
                    <a:schemeClr val="bg1">
                      <a:lumMod val="75000"/>
                      <a:lumOff val="25000"/>
                      <a:alpha val="10000"/>
                    </a:schemeClr>
                  </a:solidFill>
                </a:ln>
                <a:effectLst>
                  <a:outerShdw blurRad="9525" dist="25400" dir="14640000" algn="tl" rotWithShape="0">
                    <a:schemeClr val="bg1">
                      <a:alpha val="30000"/>
                    </a:schemeClr>
                  </a:outerShdw>
                </a:effectLst>
                <a:ea typeface="Lato" panose="020F0502020204030203" pitchFamily="34" charset="0"/>
                <a:cs typeface="Lato" panose="020F0502020204030203" pitchFamily="34" charset="0"/>
              </a:rPr>
              <a:t>Chair, Association for Assessment and Research Standards and Statements Committee</a:t>
            </a:r>
          </a:p>
          <a:p>
            <a:pPr lvl="1">
              <a:buFont typeface="Arial" panose="020B0604020202020204" pitchFamily="34" charset="0"/>
              <a:buChar char="•"/>
            </a:pPr>
            <a:r>
              <a:rPr lang="en-US" dirty="0">
                <a:ln>
                  <a:solidFill>
                    <a:schemeClr val="bg1">
                      <a:lumMod val="75000"/>
                      <a:lumOff val="25000"/>
                      <a:alpha val="10000"/>
                    </a:schemeClr>
                  </a:solidFill>
                </a:ln>
                <a:effectLst>
                  <a:outerShdw blurRad="9525" dist="25400" dir="14640000" algn="tl" rotWithShape="0">
                    <a:schemeClr val="bg1">
                      <a:alpha val="30000"/>
                    </a:schemeClr>
                  </a:outerShdw>
                </a:effectLst>
                <a:ea typeface="Lato" panose="020F0502020204030203" pitchFamily="34" charset="0"/>
                <a:cs typeface="Lato" panose="020F0502020204030203" pitchFamily="34" charset="0"/>
              </a:rPr>
              <a:t>Chair, Technology Committee, Society for Sexual, Affectional, Intersex, and Gender-expansive Identities in Counseling</a:t>
            </a:r>
          </a:p>
          <a:p>
            <a:pPr lvl="1">
              <a:buFont typeface="Arial" panose="020B0604020202020204" pitchFamily="34" charset="0"/>
              <a:buChar char="•"/>
            </a:pPr>
            <a:r>
              <a:rPr lang="en-US" dirty="0">
                <a:ln>
                  <a:solidFill>
                    <a:schemeClr val="bg1">
                      <a:lumMod val="75000"/>
                      <a:lumOff val="25000"/>
                      <a:alpha val="10000"/>
                    </a:schemeClr>
                  </a:solidFill>
                </a:ln>
                <a:effectLst>
                  <a:outerShdw blurRad="9525" dist="25400" dir="14640000" algn="tl" rotWithShape="0">
                    <a:schemeClr val="bg1">
                      <a:alpha val="30000"/>
                    </a:schemeClr>
                  </a:outerShdw>
                </a:effectLst>
                <a:ea typeface="Lato" panose="020F0502020204030203" pitchFamily="34" charset="0"/>
                <a:cs typeface="Lato" panose="020F0502020204030203" pitchFamily="34" charset="0"/>
              </a:rPr>
              <a:t>Co-Chair, Association for Child &amp; Adolescent Counseling Advocacy Committee</a:t>
            </a:r>
          </a:p>
          <a:p>
            <a:pPr marL="457200" lvl="1" indent="0">
              <a:buNone/>
            </a:pPr>
            <a:endParaRPr lang="en-US" dirty="0">
              <a:ln>
                <a:solidFill>
                  <a:schemeClr val="bg1">
                    <a:lumMod val="75000"/>
                    <a:lumOff val="25000"/>
                    <a:alpha val="10000"/>
                  </a:schemeClr>
                </a:solidFill>
              </a:ln>
              <a:effectLst>
                <a:outerShdw blurRad="9525" dist="25400" dir="14640000" algn="tl" rotWithShape="0">
                  <a:schemeClr val="bg1">
                    <a:alpha val="30000"/>
                  </a:schemeClr>
                </a:outerShdw>
              </a:effectLst>
              <a:ea typeface="Lato" panose="020F0502020204030203" pitchFamily="34" charset="0"/>
              <a:cs typeface="Lato" panose="020F0502020204030203" pitchFamily="34" charset="0"/>
            </a:endParaRPr>
          </a:p>
          <a:p>
            <a:pPr marL="0" indent="0">
              <a:buNone/>
            </a:pPr>
            <a:endParaRPr lang="en-US" sz="2800" dirty="0">
              <a:ln>
                <a:solidFill>
                  <a:schemeClr val="bg1">
                    <a:lumMod val="75000"/>
                    <a:lumOff val="25000"/>
                    <a:alpha val="10000"/>
                  </a:schemeClr>
                </a:solidFill>
              </a:ln>
              <a:effectLst>
                <a:outerShdw blurRad="9525" dist="25400" dir="14640000" algn="tl" rotWithShape="0">
                  <a:schemeClr val="bg1">
                    <a:alpha val="30000"/>
                  </a:schemeClr>
                </a:outerShdw>
              </a:effectLst>
              <a:ea typeface="Lato" panose="020F0502020204030203" pitchFamily="34" charset="0"/>
              <a:cs typeface="Lato" panose="020F0502020204030203" pitchFamily="34" charset="0"/>
            </a:endParaRPr>
          </a:p>
        </p:txBody>
      </p:sp>
      <p:pic>
        <p:nvPicPr>
          <p:cNvPr id="5" name="Picture 4" descr="A person in a suit&#10;&#10;Description automatically generated with low confidence">
            <a:extLst>
              <a:ext uri="{FF2B5EF4-FFF2-40B4-BE49-F238E27FC236}">
                <a16:creationId xmlns:a16="http://schemas.microsoft.com/office/drawing/2014/main" id="{AAB752C5-DE35-4944-B80F-9053F4BEE4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 b="8434"/>
          <a:stretch/>
        </p:blipFill>
        <p:spPr>
          <a:xfrm>
            <a:off x="12459728" y="2190963"/>
            <a:ext cx="5142470" cy="7081053"/>
          </a:xfrm>
          <a:prstGeom prst="rect">
            <a:avLst/>
          </a:prstGeom>
        </p:spPr>
      </p:pic>
      <p:sp>
        <p:nvSpPr>
          <p:cNvPr id="2" name="TextBox 7">
            <a:extLst>
              <a:ext uri="{FF2B5EF4-FFF2-40B4-BE49-F238E27FC236}">
                <a16:creationId xmlns:a16="http://schemas.microsoft.com/office/drawing/2014/main" id="{81DA6E64-4A8F-2BD0-A308-28DA8D68E89C}"/>
              </a:ext>
            </a:extLst>
          </p:cNvPr>
          <p:cNvSpPr txBox="1"/>
          <p:nvPr/>
        </p:nvSpPr>
        <p:spPr>
          <a:xfrm>
            <a:off x="904500" y="294019"/>
            <a:ext cx="14126463" cy="2335896"/>
          </a:xfrm>
          <a:prstGeom prst="rect">
            <a:avLst/>
          </a:prstGeom>
        </p:spPr>
        <p:txBody>
          <a:bodyPr lIns="0" tIns="0" rIns="0" bIns="0" rtlCol="0" anchor="t">
            <a:spAutoFit/>
          </a:bodyPr>
          <a:lstStyle/>
          <a:p>
            <a:pPr marL="0" lvl="0" indent="0">
              <a:lnSpc>
                <a:spcPts val="18853"/>
              </a:lnSpc>
              <a:spcBef>
                <a:spcPct val="0"/>
              </a:spcBef>
            </a:pPr>
            <a:r>
              <a:rPr lang="en-US" sz="13466" spc="296" dirty="0">
                <a:solidFill>
                  <a:srgbClr val="000000"/>
                </a:solidFill>
                <a:latin typeface="Peace Sans"/>
              </a:rPr>
              <a:t>Who am I?</a:t>
            </a:r>
          </a:p>
        </p:txBody>
      </p:sp>
    </p:spTree>
    <p:extLst>
      <p:ext uri="{BB962C8B-B14F-4D97-AF65-F5344CB8AC3E}">
        <p14:creationId xmlns:p14="http://schemas.microsoft.com/office/powerpoint/2010/main" val="421201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CE282D62-919D-41F1-BB18-5528C3676F95}"/>
              </a:ext>
            </a:extLst>
          </p:cNvPr>
          <p:cNvSpPr>
            <a:spLocks noGrp="1"/>
          </p:cNvSpPr>
          <p:nvPr>
            <p:ph idx="1"/>
          </p:nvPr>
        </p:nvSpPr>
        <p:spPr>
          <a:xfrm>
            <a:off x="609600" y="2882398"/>
            <a:ext cx="10329597" cy="6178758"/>
          </a:xfrm>
        </p:spPr>
        <p:txBody>
          <a:bodyPr vert="horz" lIns="102870" tIns="51435" rIns="102870" bIns="51435" rtlCol="0" anchor="t">
            <a:noAutofit/>
          </a:bodyPr>
          <a:lstStyle/>
          <a:p>
            <a:pPr marL="0" indent="0">
              <a:buNone/>
            </a:pPr>
            <a:r>
              <a:rPr lang="en-US" sz="2400" b="1">
                <a:latin typeface="Montserrat" panose="00000500000000000000" pitchFamily="2" charset="0"/>
                <a:cs typeface="Calibri"/>
              </a:rPr>
              <a:t>Social transitioning may or may not include*: </a:t>
            </a:r>
          </a:p>
          <a:p>
            <a:pPr marL="321470" indent="-321470"/>
            <a:r>
              <a:rPr lang="en-US" sz="2400">
                <a:latin typeface="Montserrat" panose="00000500000000000000" pitchFamily="2" charset="0"/>
                <a:cs typeface="Calibri"/>
              </a:rPr>
              <a:t>Coming out to others</a:t>
            </a:r>
          </a:p>
          <a:p>
            <a:pPr marL="321470" indent="-321470"/>
            <a:r>
              <a:rPr lang="en-US" sz="2400">
                <a:latin typeface="Montserrat" panose="00000500000000000000" pitchFamily="2" charset="0"/>
                <a:cs typeface="Calibri"/>
              </a:rPr>
              <a:t>Asking people to use the pronouns that match GI</a:t>
            </a:r>
          </a:p>
          <a:p>
            <a:pPr marL="321470" indent="-321470"/>
            <a:r>
              <a:rPr lang="en-US" sz="2400">
                <a:latin typeface="Montserrat" panose="00000500000000000000" pitchFamily="2" charset="0"/>
                <a:cs typeface="Calibri"/>
              </a:rPr>
              <a:t>Using a person’s name (chosen, authentic)</a:t>
            </a:r>
          </a:p>
          <a:p>
            <a:pPr marL="321470" indent="-321470"/>
            <a:r>
              <a:rPr lang="en-US" sz="2400">
                <a:latin typeface="Montserrat" panose="00000500000000000000" pitchFamily="2" charset="0"/>
                <a:cs typeface="Calibri"/>
              </a:rPr>
              <a:t>Dressing in a way that is congruent with GI</a:t>
            </a:r>
          </a:p>
          <a:p>
            <a:pPr marL="321470" indent="-321470"/>
            <a:r>
              <a:rPr lang="en-US" sz="2400">
                <a:latin typeface="Montserrat" panose="00000500000000000000" pitchFamily="2" charset="0"/>
                <a:cs typeface="Calibri"/>
              </a:rPr>
              <a:t>Hair, grooming, make-up </a:t>
            </a:r>
            <a:r>
              <a:rPr lang="en-US" sz="2400">
                <a:latin typeface="Montserrat" panose="00000500000000000000" pitchFamily="2" charset="0"/>
                <a:cs typeface="Calibri"/>
                <a:sym typeface="Wingdings" panose="05000000000000000000" pitchFamily="2" charset="2"/>
              </a:rPr>
              <a:t> in ways that are congruent with GI</a:t>
            </a:r>
          </a:p>
          <a:p>
            <a:pPr marL="321470" indent="-321470"/>
            <a:r>
              <a:rPr lang="en-US" sz="2400">
                <a:latin typeface="Montserrat" panose="00000500000000000000" pitchFamily="2" charset="0"/>
                <a:cs typeface="Calibri"/>
                <a:sym typeface="Wingdings" panose="05000000000000000000" pitchFamily="2" charset="2"/>
              </a:rPr>
              <a:t>Packing (masculine genital contour)</a:t>
            </a:r>
          </a:p>
          <a:p>
            <a:pPr marL="321470" indent="-321470"/>
            <a:r>
              <a:rPr lang="en-US" sz="2400">
                <a:latin typeface="Montserrat" panose="00000500000000000000" pitchFamily="2" charset="0"/>
                <a:cs typeface="Calibri"/>
                <a:sym typeface="Wingdings" panose="05000000000000000000" pitchFamily="2" charset="2"/>
              </a:rPr>
              <a:t>Tucking (feminine genital contour)</a:t>
            </a:r>
          </a:p>
          <a:p>
            <a:pPr marL="321470" indent="-321470"/>
            <a:r>
              <a:rPr lang="en-US" sz="2400">
                <a:latin typeface="Montserrat" panose="00000500000000000000" pitchFamily="2" charset="0"/>
                <a:cs typeface="Calibri"/>
                <a:sym typeface="Wingdings" panose="05000000000000000000" pitchFamily="2" charset="2"/>
              </a:rPr>
              <a:t>Binding (masculine chest contour)</a:t>
            </a:r>
          </a:p>
          <a:p>
            <a:pPr marL="321470" indent="-321470"/>
            <a:r>
              <a:rPr lang="en-US" sz="2400">
                <a:latin typeface="Montserrat" panose="00000500000000000000" pitchFamily="2" charset="0"/>
                <a:cs typeface="Calibri"/>
                <a:sym typeface="Wingdings" panose="05000000000000000000" pitchFamily="2" charset="2"/>
              </a:rPr>
              <a:t>Changing legal and educational documents </a:t>
            </a:r>
          </a:p>
          <a:p>
            <a:pPr marL="321470" indent="-321470"/>
            <a:r>
              <a:rPr lang="en-US" sz="2400">
                <a:latin typeface="Montserrat" panose="00000500000000000000" pitchFamily="2" charset="0"/>
                <a:cs typeface="Calibri"/>
                <a:sym typeface="Wingdings" panose="05000000000000000000" pitchFamily="2" charset="2"/>
              </a:rPr>
              <a:t>Speech/Voice Therapy </a:t>
            </a:r>
            <a:endParaRPr lang="en-US" sz="2400">
              <a:latin typeface="Montserrat" panose="00000500000000000000" pitchFamily="2" charset="0"/>
              <a:cs typeface="Calibri"/>
            </a:endParaRPr>
          </a:p>
          <a:p>
            <a:pPr marL="390050" indent="-321470"/>
            <a:endParaRPr lang="en-US" sz="2400">
              <a:latin typeface="Montserrat" panose="00000500000000000000" pitchFamily="2" charset="0"/>
              <a:cs typeface="Calibri"/>
            </a:endParaRPr>
          </a:p>
        </p:txBody>
      </p:sp>
      <p:pic>
        <p:nvPicPr>
          <p:cNvPr id="4" name="Picture 4" descr="A hand holding a toothbrush&#10;&#10;Description generated with high confidence">
            <a:extLst>
              <a:ext uri="{FF2B5EF4-FFF2-40B4-BE49-F238E27FC236}">
                <a16:creationId xmlns:a16="http://schemas.microsoft.com/office/drawing/2014/main" id="{ECF1C8B5-5385-4550-A930-5ABCCD13653C}"/>
              </a:ext>
            </a:extLst>
          </p:cNvPr>
          <p:cNvPicPr>
            <a:picLocks noChangeAspect="1"/>
          </p:cNvPicPr>
          <p:nvPr/>
        </p:nvPicPr>
        <p:blipFill rotWithShape="1">
          <a:blip r:embed="rId3"/>
          <a:srcRect l="35782" r="2" b="2"/>
          <a:stretch/>
        </p:blipFill>
        <p:spPr>
          <a:xfrm>
            <a:off x="11513487" y="3140964"/>
            <a:ext cx="5911596" cy="6144768"/>
          </a:xfrm>
          <a:prstGeom prst="rect">
            <a:avLst/>
          </a:prstGeom>
        </p:spPr>
      </p:pic>
      <p:sp>
        <p:nvSpPr>
          <p:cNvPr id="9" name="TextBox 8">
            <a:extLst>
              <a:ext uri="{FF2B5EF4-FFF2-40B4-BE49-F238E27FC236}">
                <a16:creationId xmlns:a16="http://schemas.microsoft.com/office/drawing/2014/main" id="{E6EDC1A1-A851-433F-BD66-9F419721E40F}"/>
              </a:ext>
            </a:extLst>
          </p:cNvPr>
          <p:cNvSpPr txBox="1"/>
          <p:nvPr/>
        </p:nvSpPr>
        <p:spPr>
          <a:xfrm>
            <a:off x="10820400" y="9618912"/>
            <a:ext cx="6858000" cy="323165"/>
          </a:xfrm>
          <a:prstGeom prst="rect">
            <a:avLst/>
          </a:prstGeom>
          <a:noFill/>
        </p:spPr>
        <p:txBody>
          <a:bodyPr wrap="square">
            <a:spAutoFit/>
          </a:bodyPr>
          <a:lstStyle/>
          <a:p>
            <a:pPr marL="480060" lvl="1" algn="r">
              <a:spcAft>
                <a:spcPts val="900"/>
              </a:spcAft>
            </a:pPr>
            <a:r>
              <a:rPr lang="en-US" sz="1500">
                <a:cs typeface="Calibri"/>
                <a:hlinkClick r:id="rId4"/>
              </a:rPr>
              <a:t>*World Professional Association for Transgender Health (WPATH), 2019</a:t>
            </a:r>
            <a:endParaRPr lang="en-US" sz="1500">
              <a:cs typeface="Calibri"/>
            </a:endParaRPr>
          </a:p>
        </p:txBody>
      </p:sp>
      <p:sp>
        <p:nvSpPr>
          <p:cNvPr id="6" name="TextBox 6">
            <a:extLst>
              <a:ext uri="{FF2B5EF4-FFF2-40B4-BE49-F238E27FC236}">
                <a16:creationId xmlns:a16="http://schemas.microsoft.com/office/drawing/2014/main" id="{29166CFE-590A-49D4-9B0D-27EC31095BED}"/>
              </a:ext>
            </a:extLst>
          </p:cNvPr>
          <p:cNvSpPr txBox="1"/>
          <p:nvPr/>
        </p:nvSpPr>
        <p:spPr>
          <a:xfrm>
            <a:off x="-152400" y="1225844"/>
            <a:ext cx="17526000" cy="1027269"/>
          </a:xfrm>
          <a:prstGeom prst="rect">
            <a:avLst/>
          </a:prstGeom>
        </p:spPr>
        <p:txBody>
          <a:bodyPr wrap="square" lIns="0" tIns="0" rIns="0" bIns="0" rtlCol="0" anchor="t">
            <a:spAutoFit/>
          </a:bodyPr>
          <a:lstStyle/>
          <a:p>
            <a:pPr algn="r">
              <a:lnSpc>
                <a:spcPts val="8121"/>
              </a:lnSpc>
            </a:pPr>
            <a:r>
              <a:rPr lang="en-US" sz="6600">
                <a:solidFill>
                  <a:srgbClr val="761CC3"/>
                </a:solidFill>
                <a:latin typeface="DM Serif Display"/>
              </a:rPr>
              <a:t>Overview of Social Transition/Affirmation</a:t>
            </a:r>
          </a:p>
        </p:txBody>
      </p:sp>
      <p:pic>
        <p:nvPicPr>
          <p:cNvPr id="2" name="Picture 14">
            <a:extLst>
              <a:ext uri="{FF2B5EF4-FFF2-40B4-BE49-F238E27FC236}">
                <a16:creationId xmlns:a16="http://schemas.microsoft.com/office/drawing/2014/main" id="{07C6BEB3-2F75-B004-0D20-25261BC3F20A}"/>
              </a:ext>
            </a:extLst>
          </p:cNvPr>
          <p:cNvPicPr>
            <a:picLocks noChangeAspect="1"/>
          </p:cNvPicPr>
          <p:nvPr/>
        </p:nvPicPr>
        <p:blipFill>
          <a:blip r:embed="rId5"/>
          <a:stretch>
            <a:fillRect/>
          </a:stretch>
        </p:blipFill>
        <p:spPr>
          <a:xfrm>
            <a:off x="14912009" y="488394"/>
            <a:ext cx="2925417" cy="994474"/>
          </a:xfrm>
          <a:prstGeom prst="rect">
            <a:avLst/>
          </a:prstGeom>
        </p:spPr>
      </p:pic>
    </p:spTree>
    <p:extLst>
      <p:ext uri="{BB962C8B-B14F-4D97-AF65-F5344CB8AC3E}">
        <p14:creationId xmlns:p14="http://schemas.microsoft.com/office/powerpoint/2010/main" val="3628449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CE282D62-919D-41F1-BB18-5528C3676F95}"/>
              </a:ext>
            </a:extLst>
          </p:cNvPr>
          <p:cNvSpPr>
            <a:spLocks noGrp="1"/>
          </p:cNvSpPr>
          <p:nvPr>
            <p:ph idx="1"/>
          </p:nvPr>
        </p:nvSpPr>
        <p:spPr>
          <a:xfrm>
            <a:off x="609600" y="2882398"/>
            <a:ext cx="10329597" cy="6178758"/>
          </a:xfrm>
        </p:spPr>
        <p:txBody>
          <a:bodyPr vert="horz" lIns="102870" tIns="51435" rIns="102870" bIns="51435" rtlCol="0" anchor="t">
            <a:noAutofit/>
          </a:bodyPr>
          <a:lstStyle/>
          <a:p>
            <a:pPr marL="0" indent="0">
              <a:buNone/>
            </a:pPr>
            <a:r>
              <a:rPr lang="en-US" sz="2400" b="1">
                <a:latin typeface="Montserrat" panose="00000500000000000000" pitchFamily="2" charset="0"/>
                <a:cs typeface="Calibri"/>
              </a:rPr>
              <a:t>Physical Interventions may or may not include*: </a:t>
            </a:r>
          </a:p>
          <a:p>
            <a:pPr marL="321470" indent="-321470"/>
            <a:r>
              <a:rPr lang="en-US" sz="2400">
                <a:latin typeface="Montserrat" panose="00000500000000000000" pitchFamily="2" charset="0"/>
                <a:cs typeface="Calibri"/>
              </a:rPr>
              <a:t>Puberty-suppressing hormones</a:t>
            </a:r>
          </a:p>
          <a:p>
            <a:pPr marL="835820" lvl="1" indent="-321470"/>
            <a:r>
              <a:rPr lang="en-US" sz="2400">
                <a:latin typeface="Montserrat" panose="00000500000000000000" pitchFamily="2" charset="0"/>
                <a:cs typeface="Calibri"/>
              </a:rPr>
              <a:t>May or may </a:t>
            </a:r>
            <a:r>
              <a:rPr lang="en-US" sz="2400" i="1">
                <a:latin typeface="Montserrat" panose="00000500000000000000" pitchFamily="2" charset="0"/>
                <a:cs typeface="Calibri"/>
              </a:rPr>
              <a:t>not </a:t>
            </a:r>
            <a:r>
              <a:rPr lang="en-US" sz="2400">
                <a:latin typeface="Montserrat" panose="00000500000000000000" pitchFamily="2" charset="0"/>
                <a:cs typeface="Calibri"/>
              </a:rPr>
              <a:t>lead to social transition or gender affirmation surgeries</a:t>
            </a:r>
          </a:p>
          <a:p>
            <a:pPr marL="835820" lvl="1" indent="-321470"/>
            <a:r>
              <a:rPr lang="en-US" sz="2400">
                <a:latin typeface="Montserrat" panose="00000500000000000000" pitchFamily="2" charset="0"/>
                <a:cs typeface="Calibri"/>
                <a:hlinkClick r:id="rId3"/>
              </a:rPr>
              <a:t>Letters for Hormones</a:t>
            </a:r>
            <a:endParaRPr lang="en-US" sz="2400">
              <a:latin typeface="Montserrat" panose="00000500000000000000" pitchFamily="2" charset="0"/>
              <a:cs typeface="Calibri"/>
            </a:endParaRPr>
          </a:p>
          <a:p>
            <a:pPr marL="321470" indent="-321470"/>
            <a:r>
              <a:rPr lang="en-US" sz="2400">
                <a:latin typeface="Montserrat" panose="00000500000000000000" pitchFamily="2" charset="0"/>
                <a:cs typeface="Calibri"/>
              </a:rPr>
              <a:t>Feminizing and/or Masculinizing hormone therapy</a:t>
            </a:r>
          </a:p>
          <a:p>
            <a:pPr marL="321470" indent="-321470"/>
            <a:r>
              <a:rPr lang="en-US" sz="2400">
                <a:latin typeface="Montserrat" panose="00000500000000000000" pitchFamily="2" charset="0"/>
                <a:cs typeface="Calibri"/>
              </a:rPr>
              <a:t>Transfeminine - Affirming Surgery: </a:t>
            </a:r>
          </a:p>
          <a:p>
            <a:pPr marL="835820" lvl="1" indent="-321470"/>
            <a:r>
              <a:rPr lang="en-US" sz="2400">
                <a:latin typeface="Montserrat" panose="00000500000000000000" pitchFamily="2" charset="0"/>
                <a:cs typeface="Calibri"/>
              </a:rPr>
              <a:t>Facial (FFS), Hair, 'tracheal shave', breast, other </a:t>
            </a:r>
            <a:r>
              <a:rPr lang="en-US" sz="2400" err="1">
                <a:latin typeface="Montserrat" panose="00000500000000000000" pitchFamily="2" charset="0"/>
                <a:cs typeface="Calibri"/>
              </a:rPr>
              <a:t>lipo</a:t>
            </a:r>
            <a:r>
              <a:rPr lang="en-US" sz="2400">
                <a:latin typeface="Montserrat" panose="00000500000000000000" pitchFamily="2" charset="0"/>
                <a:cs typeface="Calibri"/>
              </a:rPr>
              <a:t>, vaginoplasty</a:t>
            </a:r>
          </a:p>
          <a:p>
            <a:pPr marL="321470" indent="-321470"/>
            <a:r>
              <a:rPr lang="en-US" sz="2400">
                <a:latin typeface="Montserrat" panose="00000500000000000000" pitchFamily="2" charset="0"/>
                <a:cs typeface="Calibri"/>
              </a:rPr>
              <a:t>Transmasculine - Affirming Surgery: </a:t>
            </a:r>
          </a:p>
          <a:p>
            <a:pPr marL="835820" lvl="1" indent="-321470"/>
            <a:r>
              <a:rPr lang="en-US" sz="2400">
                <a:latin typeface="Montserrat" panose="00000500000000000000" pitchFamily="2" charset="0"/>
                <a:cs typeface="Calibri"/>
              </a:rPr>
              <a:t>Facial (FMS), Breast, Hysterectomy, Metoidioplasty, Phalloplasty, Muscular contour</a:t>
            </a:r>
          </a:p>
          <a:p>
            <a:pPr marL="390050" indent="-321470"/>
            <a:endParaRPr lang="en-US" sz="2400">
              <a:latin typeface="Montserrat" panose="00000500000000000000" pitchFamily="2" charset="0"/>
              <a:cs typeface="Calibri"/>
            </a:endParaRPr>
          </a:p>
        </p:txBody>
      </p:sp>
      <p:pic>
        <p:nvPicPr>
          <p:cNvPr id="4" name="Picture 4" descr="A hand holding a toothbrush&#10;&#10;Description generated with high confidence">
            <a:extLst>
              <a:ext uri="{FF2B5EF4-FFF2-40B4-BE49-F238E27FC236}">
                <a16:creationId xmlns:a16="http://schemas.microsoft.com/office/drawing/2014/main" id="{ECF1C8B5-5385-4550-A930-5ABCCD13653C}"/>
              </a:ext>
            </a:extLst>
          </p:cNvPr>
          <p:cNvPicPr>
            <a:picLocks noChangeAspect="1"/>
          </p:cNvPicPr>
          <p:nvPr/>
        </p:nvPicPr>
        <p:blipFill rotWithShape="1">
          <a:blip r:embed="rId4"/>
          <a:srcRect l="35782" r="2" b="2"/>
          <a:stretch/>
        </p:blipFill>
        <p:spPr>
          <a:xfrm>
            <a:off x="11513487" y="3140964"/>
            <a:ext cx="5911596" cy="6144768"/>
          </a:xfrm>
          <a:prstGeom prst="rect">
            <a:avLst/>
          </a:prstGeom>
        </p:spPr>
      </p:pic>
      <p:sp>
        <p:nvSpPr>
          <p:cNvPr id="9" name="TextBox 8">
            <a:extLst>
              <a:ext uri="{FF2B5EF4-FFF2-40B4-BE49-F238E27FC236}">
                <a16:creationId xmlns:a16="http://schemas.microsoft.com/office/drawing/2014/main" id="{E6EDC1A1-A851-433F-BD66-9F419721E40F}"/>
              </a:ext>
            </a:extLst>
          </p:cNvPr>
          <p:cNvSpPr txBox="1"/>
          <p:nvPr/>
        </p:nvSpPr>
        <p:spPr>
          <a:xfrm>
            <a:off x="10820400" y="9618912"/>
            <a:ext cx="6858000" cy="323165"/>
          </a:xfrm>
          <a:prstGeom prst="rect">
            <a:avLst/>
          </a:prstGeom>
          <a:noFill/>
        </p:spPr>
        <p:txBody>
          <a:bodyPr wrap="square">
            <a:spAutoFit/>
          </a:bodyPr>
          <a:lstStyle/>
          <a:p>
            <a:pPr marL="480060" lvl="1" algn="r">
              <a:spcAft>
                <a:spcPts val="900"/>
              </a:spcAft>
            </a:pPr>
            <a:r>
              <a:rPr lang="en-US" sz="1500">
                <a:cs typeface="Calibri"/>
                <a:hlinkClick r:id="rId5"/>
              </a:rPr>
              <a:t>*World Professional Association for Transgender Health (WPATH), 2019</a:t>
            </a:r>
            <a:endParaRPr lang="en-US" sz="1500">
              <a:cs typeface="Calibri"/>
            </a:endParaRPr>
          </a:p>
        </p:txBody>
      </p:sp>
      <p:sp>
        <p:nvSpPr>
          <p:cNvPr id="6" name="TextBox 6">
            <a:extLst>
              <a:ext uri="{FF2B5EF4-FFF2-40B4-BE49-F238E27FC236}">
                <a16:creationId xmlns:a16="http://schemas.microsoft.com/office/drawing/2014/main" id="{29166CFE-590A-49D4-9B0D-27EC31095BED}"/>
              </a:ext>
            </a:extLst>
          </p:cNvPr>
          <p:cNvSpPr txBox="1"/>
          <p:nvPr/>
        </p:nvSpPr>
        <p:spPr>
          <a:xfrm>
            <a:off x="-152400" y="1225844"/>
            <a:ext cx="17526000" cy="1072730"/>
          </a:xfrm>
          <a:prstGeom prst="rect">
            <a:avLst/>
          </a:prstGeom>
        </p:spPr>
        <p:txBody>
          <a:bodyPr wrap="square" lIns="0" tIns="0" rIns="0" bIns="0" rtlCol="0" anchor="t">
            <a:spAutoFit/>
          </a:bodyPr>
          <a:lstStyle/>
          <a:p>
            <a:pPr algn="r">
              <a:lnSpc>
                <a:spcPts val="8121"/>
              </a:lnSpc>
            </a:pPr>
            <a:r>
              <a:rPr lang="en-US" sz="7809">
                <a:solidFill>
                  <a:srgbClr val="761CC3"/>
                </a:solidFill>
                <a:latin typeface="DM Serif Display"/>
              </a:rPr>
              <a:t>Overview of Medical Interventions</a:t>
            </a:r>
          </a:p>
        </p:txBody>
      </p:sp>
      <p:pic>
        <p:nvPicPr>
          <p:cNvPr id="2" name="Picture 14">
            <a:extLst>
              <a:ext uri="{FF2B5EF4-FFF2-40B4-BE49-F238E27FC236}">
                <a16:creationId xmlns:a16="http://schemas.microsoft.com/office/drawing/2014/main" id="{4D222B0E-65A3-B6C2-C099-900FE9B797D4}"/>
              </a:ext>
            </a:extLst>
          </p:cNvPr>
          <p:cNvPicPr>
            <a:picLocks noChangeAspect="1"/>
          </p:cNvPicPr>
          <p:nvPr/>
        </p:nvPicPr>
        <p:blipFill>
          <a:blip r:embed="rId6"/>
          <a:stretch>
            <a:fillRect/>
          </a:stretch>
        </p:blipFill>
        <p:spPr>
          <a:xfrm>
            <a:off x="14912009" y="488394"/>
            <a:ext cx="2925417" cy="994474"/>
          </a:xfrm>
          <a:prstGeom prst="rect">
            <a:avLst/>
          </a:prstGeom>
        </p:spPr>
      </p:pic>
    </p:spTree>
    <p:extLst>
      <p:ext uri="{BB962C8B-B14F-4D97-AF65-F5344CB8AC3E}">
        <p14:creationId xmlns:p14="http://schemas.microsoft.com/office/powerpoint/2010/main" val="715628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6A28E629-6F25-5C46-FCC4-B65123149CFB}"/>
              </a:ext>
            </a:extLst>
          </p:cNvPr>
          <p:cNvGraphicFramePr>
            <a:graphicFrameLocks noGrp="1"/>
          </p:cNvGraphicFramePr>
          <p:nvPr/>
        </p:nvGraphicFramePr>
        <p:xfrm>
          <a:off x="1626174" y="1394460"/>
          <a:ext cx="15035652" cy="8778240"/>
        </p:xfrm>
        <a:graphic>
          <a:graphicData uri="http://schemas.openxmlformats.org/drawingml/2006/table">
            <a:tbl>
              <a:tblPr firstRow="1" bandRow="1">
                <a:tableStyleId>{5C22544A-7EE6-4342-B048-85BDC9FD1C3A}</a:tableStyleId>
              </a:tblPr>
              <a:tblGrid>
                <a:gridCol w="3198744">
                  <a:extLst>
                    <a:ext uri="{9D8B030D-6E8A-4147-A177-3AD203B41FA5}">
                      <a16:colId xmlns:a16="http://schemas.microsoft.com/office/drawing/2014/main" val="218101270"/>
                    </a:ext>
                  </a:extLst>
                </a:gridCol>
                <a:gridCol w="8641080">
                  <a:extLst>
                    <a:ext uri="{9D8B030D-6E8A-4147-A177-3AD203B41FA5}">
                      <a16:colId xmlns:a16="http://schemas.microsoft.com/office/drawing/2014/main" val="3471738340"/>
                    </a:ext>
                  </a:extLst>
                </a:gridCol>
                <a:gridCol w="3195828">
                  <a:extLst>
                    <a:ext uri="{9D8B030D-6E8A-4147-A177-3AD203B41FA5}">
                      <a16:colId xmlns:a16="http://schemas.microsoft.com/office/drawing/2014/main" val="1896647292"/>
                    </a:ext>
                  </a:extLst>
                </a:gridCol>
              </a:tblGrid>
              <a:tr h="685800">
                <a:tc>
                  <a:txBody>
                    <a:bodyPr/>
                    <a:lstStyle/>
                    <a:p>
                      <a:endParaRPr lang="en-US" sz="2100" dirty="0">
                        <a:latin typeface="Book Antiqua" panose="02040602050305030304" pitchFamily="18" charset="0"/>
                        <a:cs typeface="Calibri Light" panose="020F0302020204030204" pitchFamily="34"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100" dirty="0">
                          <a:solidFill>
                            <a:schemeClr val="tx1"/>
                          </a:solidFill>
                          <a:latin typeface="Book Antiqua" panose="02040602050305030304" pitchFamily="18" charset="0"/>
                          <a:cs typeface="Calibri Light" panose="020F0302020204030204" pitchFamily="34" charset="0"/>
                        </a:rPr>
                        <a:t>SEX</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2100" dirty="0">
                        <a:latin typeface="Book Antiqua" panose="02040602050305030304" pitchFamily="18" charset="0"/>
                        <a:cs typeface="Calibri Light" panose="020F0302020204030204" pitchFamily="34"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0620986"/>
                  </a:ext>
                </a:extLst>
              </a:tr>
              <a:tr h="548640">
                <a:tc>
                  <a:txBody>
                    <a:bodyPr/>
                    <a:lstStyle/>
                    <a:p>
                      <a:r>
                        <a:rPr lang="en-US" sz="2100" dirty="0">
                          <a:latin typeface="Book Antiqua" panose="02040602050305030304" pitchFamily="18" charset="0"/>
                          <a:cs typeface="Calibri Light" panose="020F0302020204030204" pitchFamily="34" charset="0"/>
                        </a:rPr>
                        <a:t>Femaleness</a:t>
                      </a:r>
                    </a:p>
                  </a:txBody>
                  <a:tcPr marL="137160" marR="137160" marT="68580" marB="6858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100" dirty="0">
                          <a:solidFill>
                            <a:schemeClr val="tx1"/>
                          </a:solidFill>
                          <a:latin typeface="Book Antiqua" panose="02040602050305030304" pitchFamily="18" charset="0"/>
                          <a:cs typeface="Calibri Light" panose="020F0302020204030204" pitchFamily="34" charset="0"/>
                        </a:rPr>
                        <a:t>Intersex</a:t>
                      </a:r>
                    </a:p>
                  </a:txBody>
                  <a:tcPr marL="137160" marR="137160" marT="68580" marB="6858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r"/>
                      <a:r>
                        <a:rPr lang="en-US" sz="2100" dirty="0">
                          <a:latin typeface="Book Antiqua" panose="02040602050305030304" pitchFamily="18" charset="0"/>
                          <a:cs typeface="Calibri Light" panose="020F0302020204030204" pitchFamily="34" charset="0"/>
                        </a:rPr>
                        <a:t>Maleness</a:t>
                      </a:r>
                    </a:p>
                  </a:txBody>
                  <a:tcPr marL="137160" marR="137160" marT="68580" marB="6858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0800010"/>
                  </a:ext>
                </a:extLst>
              </a:tr>
              <a:tr h="685800">
                <a:tc>
                  <a:txBody>
                    <a:bodyPr/>
                    <a:lstStyle/>
                    <a:p>
                      <a:endParaRPr lang="en-US" sz="2100" dirty="0">
                        <a:latin typeface="Book Antiqua" panose="02040602050305030304" pitchFamily="18" charset="0"/>
                        <a:cs typeface="Calibri Light" panose="020F0302020204030204" pitchFamily="34" charset="0"/>
                      </a:endParaRPr>
                    </a:p>
                  </a:txBody>
                  <a:tcPr marL="137160" marR="137160" marT="68580" marB="6858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100" b="1" dirty="0">
                          <a:solidFill>
                            <a:schemeClr val="tx1"/>
                          </a:solidFill>
                          <a:latin typeface="Book Antiqua" panose="02040602050305030304" pitchFamily="18" charset="0"/>
                          <a:cs typeface="Calibri Light" panose="020F0302020204030204" pitchFamily="34" charset="0"/>
                        </a:rPr>
                        <a:t>GENDER EXPRESSION</a:t>
                      </a:r>
                    </a:p>
                  </a:txBody>
                  <a:tcPr marL="137160" marR="137160" marT="68580" marB="6858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endParaRPr lang="en-US" sz="2100" dirty="0">
                        <a:latin typeface="Book Antiqua" panose="02040602050305030304" pitchFamily="18" charset="0"/>
                        <a:cs typeface="Calibri Light" panose="020F0302020204030204" pitchFamily="34" charset="0"/>
                      </a:endParaRPr>
                    </a:p>
                  </a:txBody>
                  <a:tcPr marL="137160" marR="137160" marT="68580" marB="6858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46178865"/>
                  </a:ext>
                </a:extLst>
              </a:tr>
              <a:tr h="548640">
                <a:tc>
                  <a:txBody>
                    <a:bodyPr/>
                    <a:lstStyle/>
                    <a:p>
                      <a:r>
                        <a:rPr lang="en-US" sz="2100" dirty="0">
                          <a:latin typeface="Book Antiqua" panose="02040602050305030304" pitchFamily="18" charset="0"/>
                          <a:cs typeface="Calibri Light" panose="020F0302020204030204" pitchFamily="34" charset="0"/>
                        </a:rPr>
                        <a:t>Feminine</a:t>
                      </a:r>
                    </a:p>
                  </a:txBody>
                  <a:tcPr marL="137160" marR="137160" marT="68580" marB="6858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100" dirty="0">
                          <a:solidFill>
                            <a:schemeClr val="tx1"/>
                          </a:solidFill>
                          <a:latin typeface="Book Antiqua" panose="02040602050305030304" pitchFamily="18" charset="0"/>
                          <a:cs typeface="Calibri Light" panose="020F0302020204030204" pitchFamily="34" charset="0"/>
                        </a:rPr>
                        <a:t>Androgynous</a:t>
                      </a:r>
                    </a:p>
                  </a:txBody>
                  <a:tcPr marL="137160" marR="137160" marT="68580" marB="6858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100" dirty="0">
                          <a:latin typeface="Book Antiqua" panose="02040602050305030304" pitchFamily="18" charset="0"/>
                          <a:cs typeface="Calibri Light" panose="020F0302020204030204" pitchFamily="34" charset="0"/>
                        </a:rPr>
                        <a:t>Masculine</a:t>
                      </a:r>
                    </a:p>
                  </a:txBody>
                  <a:tcPr marL="137160" marR="137160" marT="68580" marB="6858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2500031"/>
                  </a:ext>
                </a:extLst>
              </a:tr>
              <a:tr h="685800">
                <a:tc>
                  <a:txBody>
                    <a:bodyPr/>
                    <a:lstStyle/>
                    <a:p>
                      <a:endParaRPr lang="en-US" sz="2100" dirty="0">
                        <a:latin typeface="Book Antiqua" panose="02040602050305030304" pitchFamily="18" charset="0"/>
                        <a:cs typeface="Calibri Light" panose="020F0302020204030204" pitchFamily="34" charset="0"/>
                      </a:endParaRPr>
                    </a:p>
                  </a:txBody>
                  <a:tcPr marL="137160" marR="137160" marT="68580" marB="6858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100" b="1" dirty="0">
                          <a:solidFill>
                            <a:schemeClr val="tx1"/>
                          </a:solidFill>
                          <a:latin typeface="Book Antiqua" panose="02040602050305030304" pitchFamily="18" charset="0"/>
                          <a:cs typeface="Calibri Light" panose="020F0302020204030204" pitchFamily="34" charset="0"/>
                        </a:rPr>
                        <a:t>SEXUALITY</a:t>
                      </a:r>
                    </a:p>
                  </a:txBody>
                  <a:tcPr marL="137160" marR="137160" marT="68580" marB="6858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endParaRPr lang="en-US" sz="2100" dirty="0">
                        <a:latin typeface="Book Antiqua" panose="02040602050305030304" pitchFamily="18" charset="0"/>
                        <a:cs typeface="Calibri Light" panose="020F0302020204030204" pitchFamily="34" charset="0"/>
                      </a:endParaRPr>
                    </a:p>
                  </a:txBody>
                  <a:tcPr marL="137160" marR="137160" marT="68580" marB="6858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27710235"/>
                  </a:ext>
                </a:extLst>
              </a:tr>
              <a:tr h="548640">
                <a:tc>
                  <a:txBody>
                    <a:bodyPr/>
                    <a:lstStyle/>
                    <a:p>
                      <a:r>
                        <a:rPr lang="en-US" sz="2100" dirty="0">
                          <a:latin typeface="Book Antiqua" panose="02040602050305030304" pitchFamily="18" charset="0"/>
                          <a:cs typeface="Calibri Light" panose="020F0302020204030204" pitchFamily="34" charset="0"/>
                        </a:rPr>
                        <a:t>Allosexual</a:t>
                      </a:r>
                    </a:p>
                  </a:txBody>
                  <a:tcPr marL="137160" marR="137160" marT="68580" marB="6858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100" dirty="0">
                          <a:solidFill>
                            <a:schemeClr val="tx1"/>
                          </a:solidFill>
                          <a:latin typeface="Book Antiqua" panose="02040602050305030304" pitchFamily="18" charset="0"/>
                          <a:cs typeface="Calibri Light" panose="020F0302020204030204" pitchFamily="34" charset="0"/>
                        </a:rPr>
                        <a:t>Grey-A; A/sexual-</a:t>
                      </a:r>
                      <a:r>
                        <a:rPr lang="en-US" sz="2100" dirty="0" err="1">
                          <a:solidFill>
                            <a:schemeClr val="tx1"/>
                          </a:solidFill>
                          <a:latin typeface="Book Antiqua" panose="02040602050305030304" pitchFamily="18" charset="0"/>
                          <a:cs typeface="Calibri Light" panose="020F0302020204030204" pitchFamily="34" charset="0"/>
                        </a:rPr>
                        <a:t>ish</a:t>
                      </a:r>
                      <a:r>
                        <a:rPr lang="en-US" sz="2100" dirty="0">
                          <a:solidFill>
                            <a:schemeClr val="tx1"/>
                          </a:solidFill>
                          <a:latin typeface="Book Antiqua" panose="02040602050305030304" pitchFamily="18" charset="0"/>
                          <a:cs typeface="Calibri Light" panose="020F0302020204030204" pitchFamily="34" charset="0"/>
                        </a:rPr>
                        <a:t>; Demi-/Semi-sexual; Fray-/</a:t>
                      </a:r>
                      <a:r>
                        <a:rPr lang="en-US" sz="2100" dirty="0" err="1">
                          <a:solidFill>
                            <a:schemeClr val="tx1"/>
                          </a:solidFill>
                          <a:latin typeface="Book Antiqua" panose="02040602050305030304" pitchFamily="18" charset="0"/>
                          <a:cs typeface="Calibri Light" panose="020F0302020204030204" pitchFamily="34" charset="0"/>
                        </a:rPr>
                        <a:t>Ignota</a:t>
                      </a:r>
                      <a:r>
                        <a:rPr lang="en-US" sz="2100" dirty="0">
                          <a:solidFill>
                            <a:schemeClr val="tx1"/>
                          </a:solidFill>
                          <a:latin typeface="Book Antiqua" panose="02040602050305030304" pitchFamily="18" charset="0"/>
                          <a:cs typeface="Calibri Light" panose="020F0302020204030204" pitchFamily="34" charset="0"/>
                        </a:rPr>
                        <a:t>-sexual</a:t>
                      </a:r>
                    </a:p>
                  </a:txBody>
                  <a:tcPr marL="137160" marR="137160" marT="68580" marB="6858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100" dirty="0">
                          <a:latin typeface="Book Antiqua" panose="02040602050305030304" pitchFamily="18" charset="0"/>
                          <a:cs typeface="Calibri Light" panose="020F0302020204030204" pitchFamily="34" charset="0"/>
                        </a:rPr>
                        <a:t>Asexual</a:t>
                      </a:r>
                    </a:p>
                  </a:txBody>
                  <a:tcPr marL="137160" marR="137160" marT="68580" marB="6858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1702894"/>
                  </a:ext>
                </a:extLst>
              </a:tr>
              <a:tr h="685800">
                <a:tc>
                  <a:txBody>
                    <a:bodyPr/>
                    <a:lstStyle/>
                    <a:p>
                      <a:endParaRPr lang="en-US" sz="2100" dirty="0">
                        <a:latin typeface="Book Antiqua" panose="02040602050305030304" pitchFamily="18" charset="0"/>
                        <a:cs typeface="Calibri Light" panose="020F0302020204030204" pitchFamily="34" charset="0"/>
                      </a:endParaRPr>
                    </a:p>
                  </a:txBody>
                  <a:tcPr marL="137160" marR="137160" marT="68580" marB="6858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100" b="1" dirty="0">
                          <a:solidFill>
                            <a:schemeClr val="tx1"/>
                          </a:solidFill>
                          <a:latin typeface="Book Antiqua" panose="02040602050305030304" pitchFamily="18" charset="0"/>
                          <a:cs typeface="Calibri Light" panose="020F0302020204030204" pitchFamily="34" charset="0"/>
                        </a:rPr>
                        <a:t>GENDER IDENTITY</a:t>
                      </a:r>
                    </a:p>
                  </a:txBody>
                  <a:tcPr marL="137160" marR="137160" marT="68580" marB="6858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endParaRPr lang="en-US" sz="2100" dirty="0">
                        <a:latin typeface="Book Antiqua" panose="02040602050305030304" pitchFamily="18" charset="0"/>
                        <a:cs typeface="Calibri Light" panose="020F0302020204030204" pitchFamily="34" charset="0"/>
                      </a:endParaRPr>
                    </a:p>
                  </a:txBody>
                  <a:tcPr marL="137160" marR="137160" marT="68580" marB="6858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33481631"/>
                  </a:ext>
                </a:extLst>
              </a:tr>
              <a:tr h="548640">
                <a:tc>
                  <a:txBody>
                    <a:bodyPr/>
                    <a:lstStyle/>
                    <a:p>
                      <a:r>
                        <a:rPr lang="en-US" sz="2100" dirty="0">
                          <a:latin typeface="Book Antiqua" panose="02040602050305030304" pitchFamily="18" charset="0"/>
                          <a:cs typeface="Calibri Light" panose="020F0302020204030204" pitchFamily="34" charset="0"/>
                        </a:rPr>
                        <a:t>Woman</a:t>
                      </a:r>
                    </a:p>
                  </a:txBody>
                  <a:tcPr marL="137160" marR="137160" marT="68580" marB="6858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100" dirty="0">
                          <a:solidFill>
                            <a:schemeClr val="tx1"/>
                          </a:solidFill>
                          <a:latin typeface="Book Antiqua" panose="02040602050305030304" pitchFamily="18" charset="0"/>
                          <a:cs typeface="Calibri Light" panose="020F0302020204030204" pitchFamily="34" charset="0"/>
                        </a:rPr>
                        <a:t>Genderqueer; Agender; Non-binary</a:t>
                      </a:r>
                    </a:p>
                  </a:txBody>
                  <a:tcPr marL="137160" marR="137160" marT="68580" marB="6858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100" dirty="0">
                          <a:latin typeface="Book Antiqua" panose="02040602050305030304" pitchFamily="18" charset="0"/>
                          <a:cs typeface="Calibri Light" panose="020F0302020204030204" pitchFamily="34" charset="0"/>
                        </a:rPr>
                        <a:t>Man</a:t>
                      </a:r>
                    </a:p>
                  </a:txBody>
                  <a:tcPr marL="137160" marR="137160" marT="68580" marB="6858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8131817"/>
                  </a:ext>
                </a:extLst>
              </a:tr>
              <a:tr h="685800">
                <a:tc>
                  <a:txBody>
                    <a:bodyPr/>
                    <a:lstStyle/>
                    <a:p>
                      <a:endParaRPr lang="en-US" sz="2100" dirty="0">
                        <a:latin typeface="Book Antiqua" panose="02040602050305030304" pitchFamily="18" charset="0"/>
                        <a:cs typeface="Calibri Light" panose="020F0302020204030204" pitchFamily="34" charset="0"/>
                      </a:endParaRPr>
                    </a:p>
                  </a:txBody>
                  <a:tcPr marL="137160" marR="137160" marT="68580" marB="6858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100" b="1" dirty="0">
                          <a:solidFill>
                            <a:schemeClr val="tx1"/>
                          </a:solidFill>
                          <a:latin typeface="Book Antiqua" panose="02040602050305030304" pitchFamily="18" charset="0"/>
                          <a:cs typeface="Calibri Light" panose="020F0302020204030204" pitchFamily="34" charset="0"/>
                        </a:rPr>
                        <a:t>SEXUAL ORIENTATION</a:t>
                      </a:r>
                    </a:p>
                  </a:txBody>
                  <a:tcPr marL="137160" marR="137160" marT="68580" marB="6858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endParaRPr lang="en-US" sz="2100" dirty="0">
                        <a:latin typeface="Book Antiqua" panose="02040602050305030304" pitchFamily="18" charset="0"/>
                        <a:cs typeface="Calibri Light" panose="020F0302020204030204" pitchFamily="34" charset="0"/>
                      </a:endParaRPr>
                    </a:p>
                  </a:txBody>
                  <a:tcPr marL="137160" marR="137160" marT="68580" marB="6858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44986218"/>
                  </a:ext>
                </a:extLst>
              </a:tr>
              <a:tr h="548640">
                <a:tc>
                  <a:txBody>
                    <a:bodyPr/>
                    <a:lstStyle/>
                    <a:p>
                      <a:r>
                        <a:rPr lang="en-US" sz="2100" dirty="0">
                          <a:latin typeface="Book Antiqua" panose="02040602050305030304" pitchFamily="18" charset="0"/>
                          <a:cs typeface="Calibri Light" panose="020F0302020204030204" pitchFamily="34" charset="0"/>
                        </a:rPr>
                        <a:t>Heterosexual</a:t>
                      </a:r>
                    </a:p>
                  </a:txBody>
                  <a:tcPr marL="137160" marR="137160" marT="68580" marB="6858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100" dirty="0">
                          <a:solidFill>
                            <a:schemeClr val="tx1"/>
                          </a:solidFill>
                          <a:latin typeface="Book Antiqua" panose="02040602050305030304" pitchFamily="18" charset="0"/>
                          <a:cs typeface="Calibri Light" panose="020F0302020204030204" pitchFamily="34" charset="0"/>
                        </a:rPr>
                        <a:t>Bisexual; Pansexual; Queer</a:t>
                      </a:r>
                    </a:p>
                  </a:txBody>
                  <a:tcPr marL="137160" marR="137160" marT="68580" marB="6858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100" dirty="0">
                          <a:latin typeface="Book Antiqua" panose="02040602050305030304" pitchFamily="18" charset="0"/>
                          <a:cs typeface="Calibri Light" panose="020F0302020204030204" pitchFamily="34" charset="0"/>
                        </a:rPr>
                        <a:t>Homosexual</a:t>
                      </a:r>
                    </a:p>
                  </a:txBody>
                  <a:tcPr marL="137160" marR="137160" marT="68580" marB="6858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51698308"/>
                  </a:ext>
                </a:extLst>
              </a:tr>
              <a:tr h="685800">
                <a:tc>
                  <a:txBody>
                    <a:bodyPr/>
                    <a:lstStyle/>
                    <a:p>
                      <a:endParaRPr lang="en-US" sz="2100" dirty="0">
                        <a:latin typeface="Book Antiqua" panose="02040602050305030304" pitchFamily="18" charset="0"/>
                        <a:cs typeface="Calibri Light" panose="020F0302020204030204" pitchFamily="34" charset="0"/>
                      </a:endParaRPr>
                    </a:p>
                  </a:txBody>
                  <a:tcPr marL="137160" marR="137160" marT="68580" marB="6858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100" b="1" dirty="0">
                          <a:solidFill>
                            <a:schemeClr val="tx1"/>
                          </a:solidFill>
                          <a:latin typeface="Book Antiqua" panose="02040602050305030304" pitchFamily="18" charset="0"/>
                          <a:cs typeface="Calibri Light" panose="020F0302020204030204" pitchFamily="34" charset="0"/>
                        </a:rPr>
                        <a:t>ROMANTIC ORIENTATION</a:t>
                      </a:r>
                    </a:p>
                  </a:txBody>
                  <a:tcPr marL="137160" marR="137160" marT="68580" marB="6858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endParaRPr lang="en-US" sz="2100" dirty="0">
                        <a:latin typeface="Book Antiqua" panose="02040602050305030304" pitchFamily="18" charset="0"/>
                        <a:cs typeface="Calibri Light" panose="020F0302020204030204" pitchFamily="34" charset="0"/>
                      </a:endParaRPr>
                    </a:p>
                  </a:txBody>
                  <a:tcPr marL="137160" marR="137160" marT="68580" marB="6858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11418026"/>
                  </a:ext>
                </a:extLst>
              </a:tr>
              <a:tr h="548640">
                <a:tc>
                  <a:txBody>
                    <a:bodyPr/>
                    <a:lstStyle/>
                    <a:p>
                      <a:r>
                        <a:rPr lang="en-US" sz="2100" dirty="0">
                          <a:latin typeface="Book Antiqua" panose="02040602050305030304" pitchFamily="18" charset="0"/>
                          <a:cs typeface="Calibri Light" panose="020F0302020204030204" pitchFamily="34" charset="0"/>
                        </a:rPr>
                        <a:t>Heteroromantic</a:t>
                      </a:r>
                    </a:p>
                  </a:txBody>
                  <a:tcPr marL="137160" marR="137160" marT="68580" marB="6858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100" dirty="0" err="1">
                          <a:solidFill>
                            <a:schemeClr val="tx1"/>
                          </a:solidFill>
                          <a:latin typeface="Book Antiqua" panose="02040602050305030304" pitchFamily="18" charset="0"/>
                          <a:cs typeface="Calibri Light" panose="020F0302020204030204" pitchFamily="34" charset="0"/>
                        </a:rPr>
                        <a:t>Aromantic</a:t>
                      </a:r>
                      <a:r>
                        <a:rPr lang="en-US" sz="2100" dirty="0">
                          <a:solidFill>
                            <a:schemeClr val="tx1"/>
                          </a:solidFill>
                          <a:latin typeface="Book Antiqua" panose="02040602050305030304" pitchFamily="18" charset="0"/>
                          <a:cs typeface="Calibri Light" panose="020F0302020204030204" pitchFamily="34" charset="0"/>
                        </a:rPr>
                        <a:t>; Biromantic; Panromantic</a:t>
                      </a:r>
                    </a:p>
                  </a:txBody>
                  <a:tcPr marL="137160" marR="137160" marT="68580" marB="6858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100" dirty="0">
                          <a:latin typeface="Book Antiqua" panose="02040602050305030304" pitchFamily="18" charset="0"/>
                          <a:cs typeface="Calibri Light" panose="020F0302020204030204" pitchFamily="34" charset="0"/>
                        </a:rPr>
                        <a:t>Homoromantic</a:t>
                      </a:r>
                    </a:p>
                  </a:txBody>
                  <a:tcPr marL="137160" marR="137160" marT="68580" marB="6858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04614006"/>
                  </a:ext>
                </a:extLst>
              </a:tr>
              <a:tr h="685800">
                <a:tc>
                  <a:txBody>
                    <a:bodyPr/>
                    <a:lstStyle/>
                    <a:p>
                      <a:endParaRPr lang="en-US" sz="2100" dirty="0">
                        <a:latin typeface="Book Antiqua" panose="02040602050305030304" pitchFamily="18" charset="0"/>
                        <a:cs typeface="Calibri Light" panose="020F0302020204030204" pitchFamily="34" charset="0"/>
                      </a:endParaRPr>
                    </a:p>
                  </a:txBody>
                  <a:tcPr marL="137160" marR="137160" marT="68580" marB="6858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100" b="1" dirty="0">
                          <a:solidFill>
                            <a:schemeClr val="tx1"/>
                          </a:solidFill>
                          <a:latin typeface="Book Antiqua" panose="02040602050305030304" pitchFamily="18" charset="0"/>
                          <a:cs typeface="Calibri Light" panose="020F0302020204030204" pitchFamily="34" charset="0"/>
                        </a:rPr>
                        <a:t>AMOROUS ORIENTATION</a:t>
                      </a:r>
                    </a:p>
                  </a:txBody>
                  <a:tcPr marL="137160" marR="137160" marT="68580" marB="6858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endParaRPr lang="en-US" sz="2100" dirty="0">
                        <a:latin typeface="Book Antiqua" panose="02040602050305030304" pitchFamily="18" charset="0"/>
                        <a:cs typeface="Calibri Light" panose="020F0302020204030204" pitchFamily="34" charset="0"/>
                      </a:endParaRPr>
                    </a:p>
                  </a:txBody>
                  <a:tcPr marL="137160" marR="137160" marT="68580" marB="6858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52497525"/>
                  </a:ext>
                </a:extLst>
              </a:tr>
              <a:tr h="685800">
                <a:tc>
                  <a:txBody>
                    <a:bodyPr/>
                    <a:lstStyle/>
                    <a:p>
                      <a:r>
                        <a:rPr lang="en-US" sz="2100" dirty="0">
                          <a:latin typeface="Book Antiqua" panose="02040602050305030304" pitchFamily="18" charset="0"/>
                          <a:cs typeface="Calibri Light" panose="020F0302020204030204" pitchFamily="34" charset="0"/>
                        </a:rPr>
                        <a:t>Polyamorous</a:t>
                      </a:r>
                    </a:p>
                  </a:txBody>
                  <a:tcPr marL="137160" marR="137160" marT="68580" marB="6858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100" dirty="0">
                        <a:solidFill>
                          <a:schemeClr val="tx1"/>
                        </a:solidFill>
                        <a:latin typeface="Book Antiqua" panose="02040602050305030304" pitchFamily="18" charset="0"/>
                        <a:cs typeface="Calibri Light" panose="020F0302020204030204" pitchFamily="34" charset="0"/>
                      </a:endParaRPr>
                    </a:p>
                  </a:txBody>
                  <a:tcPr marL="137160" marR="137160" marT="68580" marB="6858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100" dirty="0">
                          <a:latin typeface="Book Antiqua" panose="02040602050305030304" pitchFamily="18" charset="0"/>
                          <a:cs typeface="Calibri Light" panose="020F0302020204030204" pitchFamily="34" charset="0"/>
                        </a:rPr>
                        <a:t>Monoamorous</a:t>
                      </a:r>
                    </a:p>
                  </a:txBody>
                  <a:tcPr marL="137160" marR="137160" marT="68580" marB="6858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68035331"/>
                  </a:ext>
                </a:extLst>
              </a:tr>
            </a:tbl>
          </a:graphicData>
        </a:graphic>
      </p:graphicFrame>
      <p:sp>
        <p:nvSpPr>
          <p:cNvPr id="3" name="Slide Number Placeholder 2">
            <a:extLst>
              <a:ext uri="{FF2B5EF4-FFF2-40B4-BE49-F238E27FC236}">
                <a16:creationId xmlns:a16="http://schemas.microsoft.com/office/drawing/2014/main" id="{0A060EBD-13C4-3DE2-94C3-630D7CC0F5C5}"/>
              </a:ext>
            </a:extLst>
          </p:cNvPr>
          <p:cNvSpPr>
            <a:spLocks noGrp="1"/>
          </p:cNvSpPr>
          <p:nvPr>
            <p:ph type="sldNum" sz="quarter" idx="12"/>
          </p:nvPr>
        </p:nvSpPr>
        <p:spPr/>
        <p:txBody>
          <a:bodyPr/>
          <a:lstStyle/>
          <a:p>
            <a:fld id="{DF28FB93-0A08-4E7D-8E63-9EFA29F1E093}" type="slidenum">
              <a:rPr lang="en-US" smtClean="0"/>
              <a:pPr/>
              <a:t>22</a:t>
            </a:fld>
            <a:endParaRPr lang="en-US" dirty="0"/>
          </a:p>
        </p:txBody>
      </p:sp>
      <p:grpSp>
        <p:nvGrpSpPr>
          <p:cNvPr id="16" name="Group 15">
            <a:extLst>
              <a:ext uri="{FF2B5EF4-FFF2-40B4-BE49-F238E27FC236}">
                <a16:creationId xmlns:a16="http://schemas.microsoft.com/office/drawing/2014/main" id="{85662467-D725-34AF-3838-0AFD7E5D8192}"/>
              </a:ext>
            </a:extLst>
          </p:cNvPr>
          <p:cNvGrpSpPr/>
          <p:nvPr/>
        </p:nvGrpSpPr>
        <p:grpSpPr>
          <a:xfrm>
            <a:off x="1626174" y="1714500"/>
            <a:ext cx="15035652" cy="7772400"/>
            <a:chOff x="1066800" y="671654"/>
            <a:chExt cx="10058400" cy="5223807"/>
          </a:xfrm>
        </p:grpSpPr>
        <p:sp>
          <p:nvSpPr>
            <p:cNvPr id="17" name="Left-Right Arrow 21">
              <a:extLst>
                <a:ext uri="{FF2B5EF4-FFF2-40B4-BE49-F238E27FC236}">
                  <a16:creationId xmlns:a16="http://schemas.microsoft.com/office/drawing/2014/main" id="{531173C9-6912-21DD-BC0E-74741D2C030C}"/>
                </a:ext>
              </a:extLst>
            </p:cNvPr>
            <p:cNvSpPr/>
            <p:nvPr/>
          </p:nvSpPr>
          <p:spPr>
            <a:xfrm>
              <a:off x="1066800" y="3971310"/>
              <a:ext cx="10058400" cy="274320"/>
            </a:xfrm>
            <a:prstGeom prst="leftRightArrow">
              <a:avLst/>
            </a:prstGeom>
            <a:gradFill flip="none" rotWithShape="1">
              <a:gsLst>
                <a:gs pos="0">
                  <a:srgbClr val="FF0000"/>
                </a:gs>
                <a:gs pos="49000">
                  <a:srgbClr val="1EFF14"/>
                </a:gs>
                <a:gs pos="30000">
                  <a:srgbClr val="FFFF00"/>
                </a:gs>
                <a:gs pos="74000">
                  <a:srgbClr val="3366FF"/>
                </a:gs>
                <a:gs pos="96000">
                  <a:srgbClr val="660066"/>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latin typeface="Calibri Light" panose="020F0302020204030204" pitchFamily="34" charset="0"/>
                <a:cs typeface="Calibri Light" panose="020F0302020204030204" pitchFamily="34" charset="0"/>
              </a:endParaRPr>
            </a:p>
          </p:txBody>
        </p:sp>
        <p:sp>
          <p:nvSpPr>
            <p:cNvPr id="18" name="Left-Right Arrow 3">
              <a:extLst>
                <a:ext uri="{FF2B5EF4-FFF2-40B4-BE49-F238E27FC236}">
                  <a16:creationId xmlns:a16="http://schemas.microsoft.com/office/drawing/2014/main" id="{F051A468-40F2-FB74-5AAD-69E54C4B59DF}"/>
                </a:ext>
              </a:extLst>
            </p:cNvPr>
            <p:cNvSpPr/>
            <p:nvPr/>
          </p:nvSpPr>
          <p:spPr>
            <a:xfrm>
              <a:off x="1066800" y="671654"/>
              <a:ext cx="10058400" cy="274320"/>
            </a:xfrm>
            <a:prstGeom prst="leftRightArrow">
              <a:avLst/>
            </a:prstGeom>
            <a:gradFill flip="none" rotWithShape="1">
              <a:gsLst>
                <a:gs pos="0">
                  <a:srgbClr val="FF5EB5"/>
                </a:gs>
                <a:gs pos="100000">
                  <a:srgbClr val="0000FF"/>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latin typeface="Calibri Light" panose="020F0302020204030204" pitchFamily="34" charset="0"/>
                <a:cs typeface="Calibri Light" panose="020F0302020204030204" pitchFamily="34" charset="0"/>
              </a:endParaRPr>
            </a:p>
          </p:txBody>
        </p:sp>
        <p:sp>
          <p:nvSpPr>
            <p:cNvPr id="19" name="Left-Right Arrow 11">
              <a:extLst>
                <a:ext uri="{FF2B5EF4-FFF2-40B4-BE49-F238E27FC236}">
                  <a16:creationId xmlns:a16="http://schemas.microsoft.com/office/drawing/2014/main" id="{2B53AA3F-D841-DF19-9F6B-12ED91A44219}"/>
                </a:ext>
              </a:extLst>
            </p:cNvPr>
            <p:cNvSpPr/>
            <p:nvPr/>
          </p:nvSpPr>
          <p:spPr>
            <a:xfrm rot="10800000">
              <a:off x="1066800" y="1496568"/>
              <a:ext cx="10058400" cy="274320"/>
            </a:xfrm>
            <a:prstGeom prst="leftRightArrow">
              <a:avLst/>
            </a:prstGeom>
            <a:gradFill flip="none" rotWithShape="1">
              <a:gsLst>
                <a:gs pos="100000">
                  <a:schemeClr val="bg1">
                    <a:lumMod val="85000"/>
                  </a:schemeClr>
                </a:gs>
                <a:gs pos="0">
                  <a:schemeClr val="tx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latin typeface="Calibri Light" panose="020F0302020204030204" pitchFamily="34" charset="0"/>
                <a:cs typeface="Calibri Light" panose="020F0302020204030204" pitchFamily="34" charset="0"/>
              </a:endParaRPr>
            </a:p>
          </p:txBody>
        </p:sp>
        <p:sp>
          <p:nvSpPr>
            <p:cNvPr id="20" name="Left-Right Arrow 17">
              <a:extLst>
                <a:ext uri="{FF2B5EF4-FFF2-40B4-BE49-F238E27FC236}">
                  <a16:creationId xmlns:a16="http://schemas.microsoft.com/office/drawing/2014/main" id="{45F8982C-A64E-0973-41BB-21EA0ECEA470}"/>
                </a:ext>
              </a:extLst>
            </p:cNvPr>
            <p:cNvSpPr/>
            <p:nvPr/>
          </p:nvSpPr>
          <p:spPr>
            <a:xfrm rot="10800000">
              <a:off x="1066800" y="3146396"/>
              <a:ext cx="10058400" cy="274320"/>
            </a:xfrm>
            <a:prstGeom prst="leftRightArrow">
              <a:avLst/>
            </a:prstGeom>
            <a:gradFill flip="none" rotWithShape="1">
              <a:gsLst>
                <a:gs pos="0">
                  <a:srgbClr val="3366FF"/>
                </a:gs>
                <a:gs pos="100000">
                  <a:srgbClr val="3366FF"/>
                </a:gs>
                <a:gs pos="25000">
                  <a:srgbClr val="FF79B6"/>
                </a:gs>
                <a:gs pos="55000">
                  <a:schemeClr val="bg1"/>
                </a:gs>
                <a:gs pos="78000">
                  <a:srgbClr val="FF79B6"/>
                </a:gs>
                <a:gs pos="44000">
                  <a:schemeClr val="bg1"/>
                </a:gs>
              </a:gsLst>
              <a:path path="circle">
                <a:fillToRect l="100000" t="100000"/>
              </a:path>
              <a:tileRect r="-100000" b="-10000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latin typeface="Calibri Light" panose="020F0302020204030204" pitchFamily="34" charset="0"/>
                <a:cs typeface="Calibri Light" panose="020F0302020204030204" pitchFamily="34" charset="0"/>
              </a:endParaRPr>
            </a:p>
          </p:txBody>
        </p:sp>
        <p:sp>
          <p:nvSpPr>
            <p:cNvPr id="21" name="Left-Right Arrow 23">
              <a:extLst>
                <a:ext uri="{FF2B5EF4-FFF2-40B4-BE49-F238E27FC236}">
                  <a16:creationId xmlns:a16="http://schemas.microsoft.com/office/drawing/2014/main" id="{B4366CDA-E4E4-A7DF-E285-9B30B8CCC917}"/>
                </a:ext>
              </a:extLst>
            </p:cNvPr>
            <p:cNvSpPr/>
            <p:nvPr/>
          </p:nvSpPr>
          <p:spPr>
            <a:xfrm>
              <a:off x="1066800" y="4796225"/>
              <a:ext cx="10058400" cy="274320"/>
            </a:xfrm>
            <a:prstGeom prst="leftRightArrow">
              <a:avLst/>
            </a:prstGeom>
            <a:gradFill flip="none" rotWithShape="1">
              <a:gsLst>
                <a:gs pos="0">
                  <a:srgbClr val="FFFF00"/>
                </a:gs>
                <a:gs pos="100000">
                  <a:srgbClr val="008000"/>
                </a:gs>
                <a:gs pos="5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latin typeface="Calibri Light" panose="020F0302020204030204" pitchFamily="34" charset="0"/>
                <a:cs typeface="Calibri Light" panose="020F0302020204030204" pitchFamily="34" charset="0"/>
              </a:endParaRPr>
            </a:p>
          </p:txBody>
        </p:sp>
        <p:sp>
          <p:nvSpPr>
            <p:cNvPr id="22" name="Left-Right Arrow 34">
              <a:extLst>
                <a:ext uri="{FF2B5EF4-FFF2-40B4-BE49-F238E27FC236}">
                  <a16:creationId xmlns:a16="http://schemas.microsoft.com/office/drawing/2014/main" id="{CA8DE03E-4FF6-EE3A-6414-521F00DC63D3}"/>
                </a:ext>
              </a:extLst>
            </p:cNvPr>
            <p:cNvSpPr/>
            <p:nvPr/>
          </p:nvSpPr>
          <p:spPr>
            <a:xfrm rot="10800000">
              <a:off x="1066800" y="2321482"/>
              <a:ext cx="10058400" cy="274320"/>
            </a:xfrm>
            <a:prstGeom prst="leftRightArrow">
              <a:avLst/>
            </a:prstGeom>
            <a:gradFill flip="none" rotWithShape="1">
              <a:gsLst>
                <a:gs pos="0">
                  <a:schemeClr val="bg1">
                    <a:lumMod val="65000"/>
                    <a:lumOff val="35000"/>
                  </a:schemeClr>
                </a:gs>
                <a:gs pos="100000">
                  <a:srgbClr val="7030A0"/>
                </a:gs>
                <a:gs pos="67000">
                  <a:schemeClr val="tx1"/>
                </a:gs>
                <a:gs pos="34000">
                  <a:schemeClr val="tx1">
                    <a:lumMod val="50000"/>
                  </a:schemeClr>
                </a:gs>
              </a:gsLst>
              <a:path path="circle">
                <a:fillToRect l="100000" t="100000"/>
              </a:path>
              <a:tileRect r="-100000" b="-10000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latin typeface="Calibri Light" panose="020F0302020204030204" pitchFamily="34" charset="0"/>
                <a:cs typeface="Calibri Light" panose="020F0302020204030204" pitchFamily="34" charset="0"/>
              </a:endParaRPr>
            </a:p>
          </p:txBody>
        </p:sp>
        <p:sp>
          <p:nvSpPr>
            <p:cNvPr id="23" name="Left-Right Arrow 3">
              <a:extLst>
                <a:ext uri="{FF2B5EF4-FFF2-40B4-BE49-F238E27FC236}">
                  <a16:creationId xmlns:a16="http://schemas.microsoft.com/office/drawing/2014/main" id="{A845C0B5-A928-049A-F489-03D8F9A089CA}"/>
                </a:ext>
              </a:extLst>
            </p:cNvPr>
            <p:cNvSpPr/>
            <p:nvPr/>
          </p:nvSpPr>
          <p:spPr>
            <a:xfrm>
              <a:off x="1066800" y="5621141"/>
              <a:ext cx="10058400" cy="274320"/>
            </a:xfrm>
            <a:prstGeom prst="leftRightArrow">
              <a:avLst/>
            </a:prstGeom>
            <a:gradFill flip="none" rotWithShape="1">
              <a:gsLst>
                <a:gs pos="0">
                  <a:schemeClr val="accent1"/>
                </a:gs>
                <a:gs pos="100000">
                  <a:schemeClr val="accent6"/>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latin typeface="Calibri Light" panose="020F0302020204030204" pitchFamily="34" charset="0"/>
                <a:cs typeface="Calibri Light" panose="020F0302020204030204" pitchFamily="34" charset="0"/>
              </a:endParaRPr>
            </a:p>
          </p:txBody>
        </p:sp>
      </p:grpSp>
      <p:sp>
        <p:nvSpPr>
          <p:cNvPr id="4" name="Footer Placeholder 5">
            <a:extLst>
              <a:ext uri="{FF2B5EF4-FFF2-40B4-BE49-F238E27FC236}">
                <a16:creationId xmlns:a16="http://schemas.microsoft.com/office/drawing/2014/main" id="{EB38C718-DEF9-5382-87BF-A4C35117FDE3}"/>
              </a:ext>
            </a:extLst>
          </p:cNvPr>
          <p:cNvSpPr>
            <a:spLocks noGrp="1"/>
          </p:cNvSpPr>
          <p:nvPr>
            <p:ph type="ftr" sz="quarter" idx="10"/>
          </p:nvPr>
        </p:nvSpPr>
        <p:spPr>
          <a:xfrm rot="5400000">
            <a:off x="16777050" y="8119872"/>
            <a:ext cx="1947672" cy="329184"/>
          </a:xfrm>
        </p:spPr>
        <p:txBody>
          <a:bodyPr/>
          <a:lstStyle/>
          <a:p>
            <a:r>
              <a:rPr lang="en-US" dirty="0"/>
              <a:t>Labels &amp; Latitude</a:t>
            </a:r>
          </a:p>
        </p:txBody>
      </p:sp>
      <p:grpSp>
        <p:nvGrpSpPr>
          <p:cNvPr id="7" name="Group 22">
            <a:extLst>
              <a:ext uri="{FF2B5EF4-FFF2-40B4-BE49-F238E27FC236}">
                <a16:creationId xmlns:a16="http://schemas.microsoft.com/office/drawing/2014/main" id="{5CF68F36-1D7F-FF9F-C016-6DEA93F8661C}"/>
              </a:ext>
            </a:extLst>
          </p:cNvPr>
          <p:cNvGrpSpPr/>
          <p:nvPr/>
        </p:nvGrpSpPr>
        <p:grpSpPr>
          <a:xfrm>
            <a:off x="1682159" y="393249"/>
            <a:ext cx="15174723" cy="607760"/>
            <a:chOff x="0" y="0"/>
            <a:chExt cx="3996635" cy="160068"/>
          </a:xfrm>
        </p:grpSpPr>
        <p:sp>
          <p:nvSpPr>
            <p:cNvPr id="8" name="Freeform 23">
              <a:extLst>
                <a:ext uri="{FF2B5EF4-FFF2-40B4-BE49-F238E27FC236}">
                  <a16:creationId xmlns:a16="http://schemas.microsoft.com/office/drawing/2014/main" id="{C4387340-5DD5-43E2-B194-3035550E1D25}"/>
                </a:ext>
              </a:extLst>
            </p:cNvPr>
            <p:cNvSpPr/>
            <p:nvPr/>
          </p:nvSpPr>
          <p:spPr>
            <a:xfrm>
              <a:off x="0" y="0"/>
              <a:ext cx="3996635" cy="160068"/>
            </a:xfrm>
            <a:custGeom>
              <a:avLst/>
              <a:gdLst/>
              <a:ahLst/>
              <a:cxnLst/>
              <a:rect l="l" t="t" r="r" b="b"/>
              <a:pathLst>
                <a:path w="3996635" h="160068">
                  <a:moveTo>
                    <a:pt x="26019" y="0"/>
                  </a:moveTo>
                  <a:lnTo>
                    <a:pt x="3970615" y="0"/>
                  </a:lnTo>
                  <a:cubicBezTo>
                    <a:pt x="3984985" y="0"/>
                    <a:pt x="3996635" y="11649"/>
                    <a:pt x="3996635" y="26019"/>
                  </a:cubicBezTo>
                  <a:lnTo>
                    <a:pt x="3996635" y="134049"/>
                  </a:lnTo>
                  <a:cubicBezTo>
                    <a:pt x="3996635" y="140950"/>
                    <a:pt x="3993893" y="147568"/>
                    <a:pt x="3989014" y="152447"/>
                  </a:cubicBezTo>
                  <a:cubicBezTo>
                    <a:pt x="3984134" y="157327"/>
                    <a:pt x="3977516" y="160068"/>
                    <a:pt x="3970615" y="160068"/>
                  </a:cubicBezTo>
                  <a:lnTo>
                    <a:pt x="26019" y="160068"/>
                  </a:lnTo>
                  <a:cubicBezTo>
                    <a:pt x="19119" y="160068"/>
                    <a:pt x="12501" y="157327"/>
                    <a:pt x="7621" y="152447"/>
                  </a:cubicBezTo>
                  <a:cubicBezTo>
                    <a:pt x="2741" y="147568"/>
                    <a:pt x="0" y="140950"/>
                    <a:pt x="0" y="134049"/>
                  </a:cubicBezTo>
                  <a:lnTo>
                    <a:pt x="0" y="26019"/>
                  </a:lnTo>
                  <a:cubicBezTo>
                    <a:pt x="0" y="19119"/>
                    <a:pt x="2741" y="12501"/>
                    <a:pt x="7621" y="7621"/>
                  </a:cubicBezTo>
                  <a:cubicBezTo>
                    <a:pt x="12501" y="2741"/>
                    <a:pt x="19119" y="0"/>
                    <a:pt x="26019" y="0"/>
                  </a:cubicBezTo>
                  <a:close/>
                </a:path>
              </a:pathLst>
            </a:custGeom>
            <a:solidFill>
              <a:srgbClr val="E9EA36"/>
            </a:solidFill>
          </p:spPr>
          <p:txBody>
            <a:bodyPr/>
            <a:lstStyle/>
            <a:p>
              <a:endParaRPr lang="en-US"/>
            </a:p>
          </p:txBody>
        </p:sp>
        <p:sp>
          <p:nvSpPr>
            <p:cNvPr id="9" name="TextBox 24">
              <a:extLst>
                <a:ext uri="{FF2B5EF4-FFF2-40B4-BE49-F238E27FC236}">
                  <a16:creationId xmlns:a16="http://schemas.microsoft.com/office/drawing/2014/main" id="{E5DB4FEB-8719-D60C-8512-E59991235E5F}"/>
                </a:ext>
              </a:extLst>
            </p:cNvPr>
            <p:cNvSpPr txBox="1"/>
            <p:nvPr/>
          </p:nvSpPr>
          <p:spPr>
            <a:xfrm>
              <a:off x="0" y="-38100"/>
              <a:ext cx="3996635" cy="198168"/>
            </a:xfrm>
            <a:prstGeom prst="rect">
              <a:avLst/>
            </a:prstGeom>
          </p:spPr>
          <p:txBody>
            <a:bodyPr lIns="50800" tIns="50800" rIns="50800" bIns="50800" rtlCol="0" anchor="ctr"/>
            <a:lstStyle/>
            <a:p>
              <a:pPr algn="ctr">
                <a:lnSpc>
                  <a:spcPts val="2659"/>
                </a:lnSpc>
                <a:spcBef>
                  <a:spcPct val="0"/>
                </a:spcBef>
              </a:pPr>
              <a:endParaRPr/>
            </a:p>
          </p:txBody>
        </p:sp>
      </p:grpSp>
      <p:sp>
        <p:nvSpPr>
          <p:cNvPr id="10" name="TextBox 25">
            <a:extLst>
              <a:ext uri="{FF2B5EF4-FFF2-40B4-BE49-F238E27FC236}">
                <a16:creationId xmlns:a16="http://schemas.microsoft.com/office/drawing/2014/main" id="{C8460244-9EB9-0921-D31D-579702BF01FF}"/>
              </a:ext>
            </a:extLst>
          </p:cNvPr>
          <p:cNvSpPr txBox="1"/>
          <p:nvPr/>
        </p:nvSpPr>
        <p:spPr>
          <a:xfrm>
            <a:off x="2151004" y="73773"/>
            <a:ext cx="14237031" cy="1348511"/>
          </a:xfrm>
          <a:prstGeom prst="rect">
            <a:avLst/>
          </a:prstGeom>
        </p:spPr>
        <p:txBody>
          <a:bodyPr lIns="0" tIns="0" rIns="0" bIns="0" rtlCol="0" anchor="t">
            <a:spAutoFit/>
          </a:bodyPr>
          <a:lstStyle/>
          <a:p>
            <a:pPr marL="0" lvl="0" indent="0" algn="ctr">
              <a:lnSpc>
                <a:spcPts val="10921"/>
              </a:lnSpc>
              <a:spcBef>
                <a:spcPct val="0"/>
              </a:spcBef>
            </a:pPr>
            <a:r>
              <a:rPr lang="en-US" sz="7801" spc="748" dirty="0">
                <a:solidFill>
                  <a:srgbClr val="000000"/>
                </a:solidFill>
                <a:latin typeface="Peace Sans"/>
              </a:rPr>
              <a:t>Identity Spectrums</a:t>
            </a:r>
          </a:p>
        </p:txBody>
      </p:sp>
    </p:spTree>
    <p:extLst>
      <p:ext uri="{BB962C8B-B14F-4D97-AF65-F5344CB8AC3E}">
        <p14:creationId xmlns:p14="http://schemas.microsoft.com/office/powerpoint/2010/main" val="4268426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9378E6-3EEC-E9C8-4F29-162A13693F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961456" flipH="1">
            <a:off x="-17215663" y="-6688716"/>
            <a:ext cx="21049840" cy="24951319"/>
          </a:xfrm>
          <a:prstGeom prst="rect">
            <a:avLst/>
          </a:prstGeom>
        </p:spPr>
      </p:pic>
      <p:sp>
        <p:nvSpPr>
          <p:cNvPr id="2" name="TextBox 2"/>
          <p:cNvSpPr txBox="1"/>
          <p:nvPr/>
        </p:nvSpPr>
        <p:spPr>
          <a:xfrm>
            <a:off x="843342" y="2565110"/>
            <a:ext cx="16216296" cy="7689156"/>
          </a:xfrm>
          <a:prstGeom prst="rect">
            <a:avLst/>
          </a:prstGeom>
        </p:spPr>
        <p:txBody>
          <a:bodyPr wrap="square" lIns="0" tIns="0" rIns="0" bIns="0" rtlCol="0" anchor="t">
            <a:spAutoFit/>
          </a:bodyPr>
          <a:lstStyle/>
          <a:p>
            <a:pPr marL="342900" indent="-342900">
              <a:lnSpc>
                <a:spcPct val="150000"/>
              </a:lnSpc>
              <a:spcBef>
                <a:spcPct val="0"/>
              </a:spcBef>
              <a:buFont typeface="Arial" panose="020B0604020202020204" pitchFamily="34" charset="0"/>
              <a:buChar char="•"/>
            </a:pPr>
            <a:r>
              <a:rPr lang="en-US" sz="2800" dirty="0">
                <a:latin typeface="IBM Plex Sans Hebrew Text"/>
              </a:rPr>
              <a:t>Queer and gender expansive people experience poverty at higher rates (21.6%) than cishet people, both in urban and rural settings (15.7%; </a:t>
            </a:r>
            <a:r>
              <a:rPr lang="en-US" sz="2800" dirty="0" err="1">
                <a:latin typeface="IBM Plex Sans Hebrew Text"/>
              </a:rPr>
              <a:t>Badgett</a:t>
            </a:r>
            <a:r>
              <a:rPr lang="en-US" sz="2800" dirty="0">
                <a:latin typeface="IBM Plex Sans Hebrew Text"/>
              </a:rPr>
              <a:t> et al., 2019)</a:t>
            </a:r>
          </a:p>
          <a:p>
            <a:pPr marL="800100" lvl="1" indent="-342900">
              <a:lnSpc>
                <a:spcPct val="150000"/>
              </a:lnSpc>
              <a:spcBef>
                <a:spcPct val="0"/>
              </a:spcBef>
              <a:buFont typeface="Arial" panose="020B0604020202020204" pitchFamily="34" charset="0"/>
              <a:buChar char="•"/>
            </a:pPr>
            <a:r>
              <a:rPr lang="en-US" sz="2800" dirty="0">
                <a:latin typeface="IBM Plex Sans Hebrew Text"/>
              </a:rPr>
              <a:t>Trans people and cis-bisexual women experience poverty at higher rates than other identities</a:t>
            </a:r>
          </a:p>
          <a:p>
            <a:pPr marL="800100" lvl="1" indent="-342900">
              <a:lnSpc>
                <a:spcPct val="150000"/>
              </a:lnSpc>
              <a:spcBef>
                <a:spcPct val="0"/>
              </a:spcBef>
              <a:buFont typeface="Arial" panose="020B0604020202020204" pitchFamily="34" charset="0"/>
              <a:buChar char="•"/>
            </a:pPr>
            <a:r>
              <a:rPr lang="en-US" sz="2800" dirty="0">
                <a:latin typeface="IBM Plex Sans Hebrew Text"/>
              </a:rPr>
              <a:t>Other intersections related to poverty: POC, youth, varying ability/disability statuses</a:t>
            </a:r>
          </a:p>
          <a:p>
            <a:pPr marL="342900" indent="-342900">
              <a:lnSpc>
                <a:spcPct val="150000"/>
              </a:lnSpc>
              <a:spcBef>
                <a:spcPct val="0"/>
              </a:spcBef>
              <a:buFont typeface="Arial" panose="020B0604020202020204" pitchFamily="34" charset="0"/>
              <a:buChar char="•"/>
            </a:pPr>
            <a:r>
              <a:rPr lang="en-US" sz="2800" dirty="0" err="1">
                <a:latin typeface="IBM Plex Sans Hebrew Text"/>
              </a:rPr>
              <a:t>Homomisia</a:t>
            </a:r>
            <a:r>
              <a:rPr lang="en-US" sz="2800" dirty="0">
                <a:latin typeface="IBM Plex Sans Hebrew Text"/>
              </a:rPr>
              <a:t>/</a:t>
            </a:r>
            <a:r>
              <a:rPr lang="en-US" sz="2800" dirty="0" err="1">
                <a:latin typeface="IBM Plex Sans Hebrew Text"/>
              </a:rPr>
              <a:t>transmisia</a:t>
            </a:r>
            <a:r>
              <a:rPr lang="en-US" sz="2800" dirty="0">
                <a:latin typeface="IBM Plex Sans Hebrew Text"/>
              </a:rPr>
              <a:t> contribute to poverty </a:t>
            </a:r>
          </a:p>
          <a:p>
            <a:pPr marL="800100" lvl="1" indent="-342900">
              <a:lnSpc>
                <a:spcPct val="150000"/>
              </a:lnSpc>
              <a:spcBef>
                <a:spcPct val="0"/>
              </a:spcBef>
              <a:buFont typeface="Arial" panose="020B0604020202020204" pitchFamily="34" charset="0"/>
              <a:buChar char="•"/>
            </a:pPr>
            <a:r>
              <a:rPr lang="en-US" sz="2800" dirty="0">
                <a:latin typeface="IBM Plex Sans Hebrew Text"/>
              </a:rPr>
              <a:t>Hatred of queer/GE people leads to challenges with educational (low grades, drop out) and occupational achievement (lack of advances, termination), impacting income and access to resources (</a:t>
            </a:r>
            <a:r>
              <a:rPr lang="en-US" sz="2800" dirty="0" err="1">
                <a:latin typeface="IBM Plex Sans Hebrew Text"/>
              </a:rPr>
              <a:t>ie</a:t>
            </a:r>
            <a:r>
              <a:rPr lang="en-US" sz="2800" dirty="0">
                <a:latin typeface="IBM Plex Sans Hebrew Text"/>
              </a:rPr>
              <a:t>., housing, healthcare; File &amp; Marshall, 2021). </a:t>
            </a:r>
          </a:p>
          <a:p>
            <a:pPr marL="800100" lvl="1" indent="-342900">
              <a:lnSpc>
                <a:spcPct val="150000"/>
              </a:lnSpc>
              <a:spcBef>
                <a:spcPct val="0"/>
              </a:spcBef>
              <a:buFont typeface="Arial" panose="020B0604020202020204" pitchFamily="34" charset="0"/>
              <a:buChar char="•"/>
            </a:pPr>
            <a:r>
              <a:rPr lang="en-US" sz="2800" dirty="0">
                <a:latin typeface="IBM Plex Sans Hebrew Text"/>
              </a:rPr>
              <a:t>Queer and gender expansive youth have higher rates of being unhoused compared to non-queer and non-gender expansive youth</a:t>
            </a:r>
          </a:p>
          <a:p>
            <a:pPr marL="342900" indent="-342900">
              <a:lnSpc>
                <a:spcPct val="150000"/>
              </a:lnSpc>
              <a:spcBef>
                <a:spcPct val="0"/>
              </a:spcBef>
              <a:buFont typeface="Arial" panose="020B0604020202020204" pitchFamily="34" charset="0"/>
              <a:buChar char="•"/>
            </a:pPr>
            <a:r>
              <a:rPr lang="en-US" sz="2800" dirty="0">
                <a:latin typeface="IBM Plex Sans Hebrew Text"/>
              </a:rPr>
              <a:t>Clear relationship between being queer and/or gender expansive and experiencing social class oppression</a:t>
            </a:r>
          </a:p>
          <a:p>
            <a:pPr marL="342900" indent="-342900">
              <a:lnSpc>
                <a:spcPct val="150000"/>
              </a:lnSpc>
              <a:spcBef>
                <a:spcPct val="0"/>
              </a:spcBef>
              <a:buFont typeface="Arial" panose="020B0604020202020204" pitchFamily="34" charset="0"/>
              <a:buChar char="•"/>
            </a:pPr>
            <a:r>
              <a:rPr lang="en-US" sz="2800" dirty="0">
                <a:latin typeface="IBM Plex Sans Hebrew Text"/>
              </a:rPr>
              <a:t>Exacerbated by COVID-19 Pandemic </a:t>
            </a:r>
          </a:p>
        </p:txBody>
      </p:sp>
      <p:sp>
        <p:nvSpPr>
          <p:cNvPr id="4" name="TextBox 4"/>
          <p:cNvSpPr txBox="1"/>
          <p:nvPr/>
        </p:nvSpPr>
        <p:spPr>
          <a:xfrm>
            <a:off x="1690704" y="321232"/>
            <a:ext cx="8592894" cy="1654299"/>
          </a:xfrm>
          <a:prstGeom prst="rect">
            <a:avLst/>
          </a:prstGeom>
        </p:spPr>
        <p:txBody>
          <a:bodyPr lIns="0" tIns="0" rIns="0" bIns="0" rtlCol="0" anchor="t">
            <a:spAutoFit/>
          </a:bodyPr>
          <a:lstStyle/>
          <a:p>
            <a:pPr>
              <a:lnSpc>
                <a:spcPts val="14192"/>
              </a:lnSpc>
            </a:pPr>
            <a:r>
              <a:rPr lang="en-US" sz="7500" dirty="0">
                <a:solidFill>
                  <a:srgbClr val="000000"/>
                </a:solidFill>
                <a:latin typeface="Peace Sans Bold"/>
              </a:rPr>
              <a:t>Intersections </a:t>
            </a:r>
          </a:p>
        </p:txBody>
      </p:sp>
      <p:sp>
        <p:nvSpPr>
          <p:cNvPr id="6" name="TextBox 6"/>
          <p:cNvSpPr txBox="1"/>
          <p:nvPr/>
        </p:nvSpPr>
        <p:spPr>
          <a:xfrm>
            <a:off x="1681542" y="1923909"/>
            <a:ext cx="14539896" cy="641201"/>
          </a:xfrm>
          <a:prstGeom prst="rect">
            <a:avLst/>
          </a:prstGeom>
        </p:spPr>
        <p:txBody>
          <a:bodyPr wrap="square" lIns="0" tIns="0" rIns="0" bIns="0" rtlCol="0" anchor="t">
            <a:spAutoFit/>
          </a:bodyPr>
          <a:lstStyle/>
          <a:p>
            <a:pPr>
              <a:lnSpc>
                <a:spcPts val="5040"/>
              </a:lnSpc>
            </a:pPr>
            <a:r>
              <a:rPr lang="en-US" sz="4200" dirty="0">
                <a:solidFill>
                  <a:srgbClr val="F57A30"/>
                </a:solidFill>
                <a:latin typeface="Belleza Bold"/>
              </a:rPr>
              <a:t>Social Class and Queer and Gender-Expansive Issues  </a:t>
            </a:r>
          </a:p>
        </p:txBody>
      </p:sp>
    </p:spTree>
    <p:extLst>
      <p:ext uri="{BB962C8B-B14F-4D97-AF65-F5344CB8AC3E}">
        <p14:creationId xmlns:p14="http://schemas.microsoft.com/office/powerpoint/2010/main" val="4467756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498493">
            <a:off x="9913914" y="-10130599"/>
            <a:ext cx="21049840" cy="24951319"/>
          </a:xfrm>
          <a:prstGeom prst="rect">
            <a:avLst/>
          </a:prstGeom>
        </p:spPr>
      </p:pic>
      <p:grpSp>
        <p:nvGrpSpPr>
          <p:cNvPr id="3" name="Group 3"/>
          <p:cNvGrpSpPr/>
          <p:nvPr/>
        </p:nvGrpSpPr>
        <p:grpSpPr>
          <a:xfrm>
            <a:off x="1663287" y="1636013"/>
            <a:ext cx="14186313" cy="3939471"/>
            <a:chOff x="0" y="114300"/>
            <a:chExt cx="13559775" cy="5252628"/>
          </a:xfrm>
        </p:grpSpPr>
        <p:sp>
          <p:nvSpPr>
            <p:cNvPr id="4" name="TextBox 4"/>
            <p:cNvSpPr txBox="1"/>
            <p:nvPr/>
          </p:nvSpPr>
          <p:spPr>
            <a:xfrm>
              <a:off x="0" y="114300"/>
              <a:ext cx="13559775" cy="1109621"/>
            </a:xfrm>
            <a:prstGeom prst="rect">
              <a:avLst/>
            </a:prstGeom>
          </p:spPr>
          <p:txBody>
            <a:bodyPr lIns="0" tIns="0" rIns="0" bIns="0" rtlCol="0" anchor="t">
              <a:spAutoFit/>
            </a:bodyPr>
            <a:lstStyle/>
            <a:p>
              <a:pPr>
                <a:lnSpc>
                  <a:spcPts val="6400"/>
                </a:lnSpc>
              </a:pPr>
              <a:r>
                <a:rPr lang="en-US" sz="6400" dirty="0">
                  <a:solidFill>
                    <a:srgbClr val="FF9367"/>
                  </a:solidFill>
                  <a:latin typeface="Belleza Bold Italics"/>
                </a:rPr>
                <a:t>Multiple Minority Stress </a:t>
              </a:r>
            </a:p>
          </p:txBody>
        </p:sp>
        <p:sp>
          <p:nvSpPr>
            <p:cNvPr id="5" name="TextBox 5"/>
            <p:cNvSpPr txBox="1"/>
            <p:nvPr/>
          </p:nvSpPr>
          <p:spPr>
            <a:xfrm>
              <a:off x="0" y="733181"/>
              <a:ext cx="13559775" cy="4633747"/>
            </a:xfrm>
            <a:prstGeom prst="rect">
              <a:avLst/>
            </a:prstGeom>
          </p:spPr>
          <p:txBody>
            <a:bodyPr lIns="0" tIns="0" rIns="0" bIns="0" rtlCol="0" anchor="t">
              <a:spAutoFit/>
            </a:bodyPr>
            <a:lstStyle/>
            <a:p>
              <a:pPr>
                <a:lnSpc>
                  <a:spcPts val="14238"/>
                </a:lnSpc>
              </a:pPr>
              <a:r>
                <a:rPr lang="en-US" sz="7500" dirty="0">
                  <a:solidFill>
                    <a:srgbClr val="000000"/>
                  </a:solidFill>
                  <a:latin typeface="Peace Sans Bold"/>
                </a:rPr>
                <a:t>Living at Intersections</a:t>
              </a:r>
            </a:p>
          </p:txBody>
        </p:sp>
      </p:gr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032119" y="2705100"/>
            <a:ext cx="5255881" cy="5464526"/>
          </a:xfrm>
          <a:prstGeom prst="rect">
            <a:avLst/>
          </a:prstGeom>
        </p:spPr>
      </p:pic>
      <p:sp>
        <p:nvSpPr>
          <p:cNvPr id="7" name="TextBox 7"/>
          <p:cNvSpPr txBox="1"/>
          <p:nvPr/>
        </p:nvSpPr>
        <p:spPr>
          <a:xfrm>
            <a:off x="533400" y="4387033"/>
            <a:ext cx="13106400" cy="4332404"/>
          </a:xfrm>
          <a:prstGeom prst="rect">
            <a:avLst/>
          </a:prstGeom>
        </p:spPr>
        <p:txBody>
          <a:bodyPr wrap="square" lIns="0" tIns="0" rIns="0" bIns="0" rtlCol="0" anchor="t">
            <a:spAutoFit/>
          </a:bodyPr>
          <a:lstStyle/>
          <a:p>
            <a:pPr marL="342900" indent="-342900">
              <a:lnSpc>
                <a:spcPts val="3359"/>
              </a:lnSpc>
              <a:spcBef>
                <a:spcPct val="0"/>
              </a:spcBef>
              <a:buFont typeface="Arial" panose="020B0604020202020204" pitchFamily="34" charset="0"/>
              <a:buChar char="•"/>
            </a:pPr>
            <a:r>
              <a:rPr lang="en-US" sz="2400" dirty="0">
                <a:latin typeface="IBM Plex Sans Hebrew Text"/>
              </a:rPr>
              <a:t>Individuals living at intersections (e.g., being queer and experiencing poverty) may experience multiple minority stress</a:t>
            </a:r>
          </a:p>
          <a:p>
            <a:pPr marL="342900" indent="-342900">
              <a:lnSpc>
                <a:spcPts val="3359"/>
              </a:lnSpc>
              <a:spcBef>
                <a:spcPct val="0"/>
              </a:spcBef>
              <a:buFont typeface="Arial" panose="020B0604020202020204" pitchFamily="34" charset="0"/>
              <a:buChar char="•"/>
            </a:pPr>
            <a:r>
              <a:rPr lang="en-US" sz="2400" dirty="0">
                <a:latin typeface="IBM Plex Sans Hebrew Text"/>
              </a:rPr>
              <a:t>Involves many levels of harmful and stressful social environments based on one’s intersecting, minoritized identities</a:t>
            </a:r>
          </a:p>
          <a:p>
            <a:pPr marL="342900" indent="-342900">
              <a:lnSpc>
                <a:spcPts val="3359"/>
              </a:lnSpc>
              <a:spcBef>
                <a:spcPct val="0"/>
              </a:spcBef>
              <a:buFont typeface="Arial" panose="020B0604020202020204" pitchFamily="34" charset="0"/>
              <a:buChar char="•"/>
            </a:pPr>
            <a:r>
              <a:rPr lang="en-US" sz="2400" dirty="0">
                <a:latin typeface="IBM Plex Sans Hebrew Text"/>
              </a:rPr>
              <a:t>Queer and GE clients experiencing poverty may have increased mental health concerns, such as depression, anxiety, and suicidality</a:t>
            </a:r>
          </a:p>
          <a:p>
            <a:pPr marL="342900" indent="-342900">
              <a:lnSpc>
                <a:spcPts val="3359"/>
              </a:lnSpc>
              <a:spcBef>
                <a:spcPct val="0"/>
              </a:spcBef>
              <a:buFont typeface="Arial" panose="020B0604020202020204" pitchFamily="34" charset="0"/>
              <a:buChar char="•"/>
            </a:pPr>
            <a:r>
              <a:rPr lang="en-US" sz="2400" dirty="0">
                <a:latin typeface="IBM Plex Sans Hebrew Text"/>
              </a:rPr>
              <a:t>It is important for counselors to understand the social class factors that impact queer and GE clients and/or how the client’s “queerness” intersects with their social class</a:t>
            </a:r>
          </a:p>
          <a:p>
            <a:pPr marL="342900" indent="-342900">
              <a:lnSpc>
                <a:spcPts val="3359"/>
              </a:lnSpc>
              <a:spcBef>
                <a:spcPct val="0"/>
              </a:spcBef>
              <a:buFont typeface="Arial" panose="020B0604020202020204" pitchFamily="34" charset="0"/>
              <a:buChar char="•"/>
            </a:pPr>
            <a:r>
              <a:rPr lang="en-US" sz="2400" dirty="0">
                <a:latin typeface="IBM Plex Sans Hebrew Text"/>
              </a:rPr>
              <a:t>As suggested by Hope et al., 2022, we may start to use the term </a:t>
            </a:r>
            <a:r>
              <a:rPr lang="en-US" sz="2400" i="1" dirty="0">
                <a:latin typeface="IBM Plex Sans Hebrew Text"/>
              </a:rPr>
              <a:t>marginalization stress </a:t>
            </a:r>
            <a:r>
              <a:rPr lang="en-US" sz="2400" dirty="0">
                <a:latin typeface="IBM Plex Sans Hebrew Text"/>
              </a:rPr>
              <a:t>to denote the location of the problem in the marginalization experience itself and not in the person</a:t>
            </a:r>
          </a:p>
        </p:txBody>
      </p:sp>
    </p:spTree>
    <p:extLst>
      <p:ext uri="{BB962C8B-B14F-4D97-AF65-F5344CB8AC3E}">
        <p14:creationId xmlns:p14="http://schemas.microsoft.com/office/powerpoint/2010/main" val="288767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498493">
            <a:off x="9913914" y="-10130599"/>
            <a:ext cx="21049840" cy="24951319"/>
          </a:xfrm>
          <a:prstGeom prst="rect">
            <a:avLst/>
          </a:prstGeom>
        </p:spPr>
      </p:pic>
      <p:grpSp>
        <p:nvGrpSpPr>
          <p:cNvPr id="3" name="Group 3"/>
          <p:cNvGrpSpPr/>
          <p:nvPr/>
        </p:nvGrpSpPr>
        <p:grpSpPr>
          <a:xfrm>
            <a:off x="1663287" y="1636013"/>
            <a:ext cx="12586113" cy="3939471"/>
            <a:chOff x="0" y="114300"/>
            <a:chExt cx="13559775" cy="5252628"/>
          </a:xfrm>
        </p:grpSpPr>
        <p:sp>
          <p:nvSpPr>
            <p:cNvPr id="4" name="TextBox 4"/>
            <p:cNvSpPr txBox="1"/>
            <p:nvPr/>
          </p:nvSpPr>
          <p:spPr>
            <a:xfrm>
              <a:off x="0" y="114300"/>
              <a:ext cx="13559775" cy="1109621"/>
            </a:xfrm>
            <a:prstGeom prst="rect">
              <a:avLst/>
            </a:prstGeom>
          </p:spPr>
          <p:txBody>
            <a:bodyPr lIns="0" tIns="0" rIns="0" bIns="0" rtlCol="0" anchor="t">
              <a:spAutoFit/>
            </a:bodyPr>
            <a:lstStyle/>
            <a:p>
              <a:pPr>
                <a:lnSpc>
                  <a:spcPts val="6400"/>
                </a:lnSpc>
              </a:pPr>
              <a:r>
                <a:rPr lang="en-US" sz="6400" dirty="0">
                  <a:solidFill>
                    <a:srgbClr val="FF9367"/>
                  </a:solidFill>
                  <a:latin typeface="Belleza Bold Italics"/>
                </a:rPr>
                <a:t>Multiple Minority Stress </a:t>
              </a:r>
            </a:p>
          </p:txBody>
        </p:sp>
        <p:sp>
          <p:nvSpPr>
            <p:cNvPr id="5" name="TextBox 5"/>
            <p:cNvSpPr txBox="1"/>
            <p:nvPr/>
          </p:nvSpPr>
          <p:spPr>
            <a:xfrm>
              <a:off x="0" y="733181"/>
              <a:ext cx="13559775" cy="4633747"/>
            </a:xfrm>
            <a:prstGeom prst="rect">
              <a:avLst/>
            </a:prstGeom>
          </p:spPr>
          <p:txBody>
            <a:bodyPr lIns="0" tIns="0" rIns="0" bIns="0" rtlCol="0" anchor="t">
              <a:spAutoFit/>
            </a:bodyPr>
            <a:lstStyle/>
            <a:p>
              <a:pPr>
                <a:lnSpc>
                  <a:spcPts val="14238"/>
                </a:lnSpc>
              </a:pPr>
              <a:r>
                <a:rPr lang="en-US" sz="7500" dirty="0">
                  <a:solidFill>
                    <a:srgbClr val="000000"/>
                  </a:solidFill>
                  <a:latin typeface="Peace Sans Bold"/>
                </a:rPr>
                <a:t>Living at Intersections</a:t>
              </a:r>
            </a:p>
          </p:txBody>
        </p:sp>
      </p:gr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032119" y="2705100"/>
            <a:ext cx="5255881" cy="5464526"/>
          </a:xfrm>
          <a:prstGeom prst="rect">
            <a:avLst/>
          </a:prstGeom>
        </p:spPr>
      </p:pic>
      <p:sp>
        <p:nvSpPr>
          <p:cNvPr id="7" name="TextBox 7"/>
          <p:cNvSpPr txBox="1"/>
          <p:nvPr/>
        </p:nvSpPr>
        <p:spPr>
          <a:xfrm>
            <a:off x="533400" y="4387033"/>
            <a:ext cx="11887200" cy="3909917"/>
          </a:xfrm>
          <a:prstGeom prst="rect">
            <a:avLst/>
          </a:prstGeom>
        </p:spPr>
        <p:txBody>
          <a:bodyPr wrap="square" lIns="0" tIns="0" rIns="0" bIns="0" rtlCol="0" anchor="t">
            <a:spAutoFit/>
          </a:bodyPr>
          <a:lstStyle/>
          <a:p>
            <a:pPr marL="342900" indent="-342900">
              <a:lnSpc>
                <a:spcPts val="3359"/>
              </a:lnSpc>
              <a:spcBef>
                <a:spcPct val="0"/>
              </a:spcBef>
              <a:buFont typeface="Arial" panose="020B0604020202020204" pitchFamily="34" charset="0"/>
              <a:buChar char="•"/>
            </a:pPr>
            <a:r>
              <a:rPr lang="en-US" sz="2800" dirty="0">
                <a:latin typeface="IBM Plex Sans Hebrew Text"/>
              </a:rPr>
              <a:t>When examining </a:t>
            </a:r>
            <a:r>
              <a:rPr lang="en-US" sz="2800" i="1" dirty="0">
                <a:latin typeface="IBM Plex Sans Hebrew Text"/>
              </a:rPr>
              <a:t>within </a:t>
            </a:r>
            <a:r>
              <a:rPr lang="en-US" sz="2800" dirty="0">
                <a:latin typeface="IBM Plex Sans Hebrew Text"/>
              </a:rPr>
              <a:t>LGBTQ+ Populations (</a:t>
            </a:r>
            <a:r>
              <a:rPr lang="en-US" sz="2800" dirty="0" err="1">
                <a:latin typeface="IBM Plex Sans Hebrew Text"/>
              </a:rPr>
              <a:t>Badgett</a:t>
            </a:r>
            <a:r>
              <a:rPr lang="en-US" sz="2800" dirty="0">
                <a:latin typeface="IBM Plex Sans Hebrew Text"/>
              </a:rPr>
              <a:t> et al., 2019): </a:t>
            </a:r>
          </a:p>
          <a:p>
            <a:pPr marL="342900" indent="-342900">
              <a:lnSpc>
                <a:spcPts val="3359"/>
              </a:lnSpc>
              <a:spcBef>
                <a:spcPct val="0"/>
              </a:spcBef>
              <a:buFont typeface="Arial" panose="020B0604020202020204" pitchFamily="34" charset="0"/>
              <a:buChar char="•"/>
            </a:pPr>
            <a:endParaRPr lang="en-US" sz="2800" dirty="0">
              <a:latin typeface="IBM Plex Sans Hebrew Text"/>
            </a:endParaRPr>
          </a:p>
          <a:p>
            <a:pPr marL="800100" lvl="1" indent="-342900">
              <a:lnSpc>
                <a:spcPts val="3359"/>
              </a:lnSpc>
              <a:spcBef>
                <a:spcPct val="0"/>
              </a:spcBef>
              <a:buFont typeface="Arial" panose="020B0604020202020204" pitchFamily="34" charset="0"/>
              <a:buChar char="•"/>
            </a:pPr>
            <a:r>
              <a:rPr lang="en-US" sz="2800" dirty="0">
                <a:latin typeface="IBM Plex Sans Hebrew Text"/>
              </a:rPr>
              <a:t>Cis gay and bisexual men</a:t>
            </a:r>
          </a:p>
          <a:p>
            <a:pPr marL="1257300" lvl="2" indent="-342900">
              <a:lnSpc>
                <a:spcPts val="3359"/>
              </a:lnSpc>
              <a:spcBef>
                <a:spcPct val="0"/>
              </a:spcBef>
              <a:buFont typeface="Arial" panose="020B0604020202020204" pitchFamily="34" charset="0"/>
              <a:buChar char="•"/>
            </a:pPr>
            <a:r>
              <a:rPr lang="en-US" sz="2800" dirty="0">
                <a:latin typeface="IBM Plex Sans Hebrew Text"/>
              </a:rPr>
              <a:t>Higher levels of education and fewer children (protective factors)</a:t>
            </a:r>
          </a:p>
          <a:p>
            <a:pPr marL="1257300" lvl="2" indent="-342900">
              <a:lnSpc>
                <a:spcPts val="3359"/>
              </a:lnSpc>
              <a:spcBef>
                <a:spcPct val="0"/>
              </a:spcBef>
              <a:buFont typeface="Arial" panose="020B0604020202020204" pitchFamily="34" charset="0"/>
              <a:buChar char="•"/>
            </a:pPr>
            <a:r>
              <a:rPr lang="en-US" sz="2800" dirty="0">
                <a:latin typeface="IBM Plex Sans Hebrew Text"/>
              </a:rPr>
              <a:t>Less likely to be partnered, employed, and/or in good health (risk factors) </a:t>
            </a:r>
          </a:p>
          <a:p>
            <a:pPr marL="800100" lvl="1" indent="-342900">
              <a:lnSpc>
                <a:spcPts val="3359"/>
              </a:lnSpc>
              <a:spcBef>
                <a:spcPct val="0"/>
              </a:spcBef>
              <a:buFont typeface="Arial" panose="020B0604020202020204" pitchFamily="34" charset="0"/>
              <a:buChar char="•"/>
            </a:pPr>
            <a:r>
              <a:rPr lang="en-US" sz="2800" dirty="0">
                <a:latin typeface="IBM Plex Sans Hebrew Text"/>
              </a:rPr>
              <a:t>Cis lesbian and bisexual women</a:t>
            </a:r>
          </a:p>
          <a:p>
            <a:pPr marL="1257300" lvl="2" indent="-342900">
              <a:lnSpc>
                <a:spcPts val="3359"/>
              </a:lnSpc>
              <a:spcBef>
                <a:spcPct val="0"/>
              </a:spcBef>
              <a:buFont typeface="Arial" panose="020B0604020202020204" pitchFamily="34" charset="0"/>
              <a:buChar char="•"/>
            </a:pPr>
            <a:r>
              <a:rPr lang="en-US" sz="2800" dirty="0">
                <a:latin typeface="IBM Plex Sans Hebrew Text"/>
              </a:rPr>
              <a:t>Higher levels of employment (protective factors)</a:t>
            </a:r>
          </a:p>
          <a:p>
            <a:pPr marL="1257300" lvl="2" indent="-342900">
              <a:lnSpc>
                <a:spcPts val="3359"/>
              </a:lnSpc>
              <a:spcBef>
                <a:spcPct val="0"/>
              </a:spcBef>
              <a:buFont typeface="Arial" panose="020B0604020202020204" pitchFamily="34" charset="0"/>
              <a:buChar char="•"/>
            </a:pPr>
            <a:r>
              <a:rPr lang="en-US" sz="2800" dirty="0">
                <a:latin typeface="IBM Plex Sans Hebrew Text"/>
              </a:rPr>
              <a:t>Less education (for bisexual women), poorer health, and lower partnership rates (risk factors) </a:t>
            </a:r>
          </a:p>
        </p:txBody>
      </p:sp>
    </p:spTree>
    <p:extLst>
      <p:ext uri="{BB962C8B-B14F-4D97-AF65-F5344CB8AC3E}">
        <p14:creationId xmlns:p14="http://schemas.microsoft.com/office/powerpoint/2010/main" val="24090073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at a table in front of a window&#10;&#10;Description automatically generated">
            <a:extLst>
              <a:ext uri="{FF2B5EF4-FFF2-40B4-BE49-F238E27FC236}">
                <a16:creationId xmlns:a16="http://schemas.microsoft.com/office/drawing/2014/main" id="{B970E225-4450-4E02-BD70-1EB1AB11C6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9563" b="9091"/>
          <a:stretch/>
        </p:blipFill>
        <p:spPr>
          <a:xfrm>
            <a:off x="5285232" y="15"/>
            <a:ext cx="13002768" cy="10286985"/>
          </a:xfrm>
          <a:prstGeom prst="rect">
            <a:avLst/>
          </a:prstGeom>
        </p:spPr>
      </p:pic>
      <p:sp>
        <p:nvSpPr>
          <p:cNvPr id="8" name="TextBox 8">
            <a:extLst>
              <a:ext uri="{FF2B5EF4-FFF2-40B4-BE49-F238E27FC236}">
                <a16:creationId xmlns:a16="http://schemas.microsoft.com/office/drawing/2014/main" id="{003CD749-0173-2018-2BBA-0BF602183307}"/>
              </a:ext>
            </a:extLst>
          </p:cNvPr>
          <p:cNvSpPr txBox="1"/>
          <p:nvPr/>
        </p:nvSpPr>
        <p:spPr>
          <a:xfrm>
            <a:off x="381000" y="190500"/>
            <a:ext cx="4776216" cy="9418476"/>
          </a:xfrm>
          <a:prstGeom prst="rect">
            <a:avLst/>
          </a:prstGeom>
        </p:spPr>
        <p:txBody>
          <a:bodyPr wrap="square" lIns="0" tIns="0" rIns="0" bIns="0" rtlCol="0" anchor="t">
            <a:spAutoFit/>
          </a:bodyPr>
          <a:lstStyle/>
          <a:p>
            <a:pPr marL="0" lvl="0" indent="0" algn="l">
              <a:lnSpc>
                <a:spcPts val="4084"/>
              </a:lnSpc>
              <a:spcBef>
                <a:spcPct val="0"/>
              </a:spcBef>
            </a:pPr>
            <a:endParaRPr lang="en-US" sz="3142" dirty="0">
              <a:solidFill>
                <a:srgbClr val="11100E"/>
              </a:solidFill>
              <a:latin typeface="Lato" panose="020F0502020204030203" pitchFamily="34" charset="0"/>
              <a:ea typeface="Lato" panose="020F0502020204030203" pitchFamily="34" charset="0"/>
              <a:cs typeface="Lato" panose="020F0502020204030203" pitchFamily="34" charset="0"/>
            </a:endParaRPr>
          </a:p>
          <a:p>
            <a:pPr marL="0" lvl="0" indent="0" algn="l">
              <a:lnSpc>
                <a:spcPts val="4084"/>
              </a:lnSpc>
              <a:spcBef>
                <a:spcPct val="0"/>
              </a:spcBef>
            </a:pPr>
            <a:r>
              <a:rPr lang="en-US" sz="3142" dirty="0">
                <a:solidFill>
                  <a:srgbClr val="11100E"/>
                </a:solidFill>
                <a:latin typeface="Lato" panose="020F0502020204030203" pitchFamily="34" charset="0"/>
                <a:ea typeface="Lato" panose="020F0502020204030203" pitchFamily="34" charset="0"/>
                <a:cs typeface="Lato" panose="020F0502020204030203" pitchFamily="34" charset="0"/>
              </a:rPr>
              <a:t>Consider the diverse range of identities presented in the graphic. Reflect on your own understanding and positioning within these spectrums. </a:t>
            </a:r>
          </a:p>
          <a:p>
            <a:pPr marL="0" lvl="0" indent="0" algn="l">
              <a:lnSpc>
                <a:spcPts val="4084"/>
              </a:lnSpc>
              <a:spcBef>
                <a:spcPct val="0"/>
              </a:spcBef>
            </a:pPr>
            <a:endParaRPr lang="en-US" sz="3142" dirty="0">
              <a:solidFill>
                <a:srgbClr val="11100E"/>
              </a:solidFill>
              <a:latin typeface="Lato" panose="020F0502020204030203" pitchFamily="34" charset="0"/>
              <a:ea typeface="Lato" panose="020F0502020204030203" pitchFamily="34" charset="0"/>
              <a:cs typeface="Lato" panose="020F0502020204030203" pitchFamily="34" charset="0"/>
            </a:endParaRPr>
          </a:p>
          <a:p>
            <a:pPr marL="0" lvl="0" indent="0" algn="l">
              <a:lnSpc>
                <a:spcPts val="4084"/>
              </a:lnSpc>
              <a:spcBef>
                <a:spcPct val="0"/>
              </a:spcBef>
            </a:pPr>
            <a:r>
              <a:rPr lang="en-US" sz="3142" dirty="0">
                <a:solidFill>
                  <a:srgbClr val="11100E"/>
                </a:solidFill>
                <a:latin typeface="Lato" panose="020F0502020204030203" pitchFamily="34" charset="0"/>
                <a:ea typeface="Lato" panose="020F0502020204030203" pitchFamily="34" charset="0"/>
                <a:cs typeface="Lato" panose="020F0502020204030203" pitchFamily="34" charset="0"/>
              </a:rPr>
              <a:t>How does visualizing identity as a spectrum challenge or reinforce your prior beliefs? </a:t>
            </a:r>
          </a:p>
          <a:p>
            <a:pPr marL="0" lvl="0" indent="0" algn="l">
              <a:lnSpc>
                <a:spcPts val="4084"/>
              </a:lnSpc>
              <a:spcBef>
                <a:spcPct val="0"/>
              </a:spcBef>
            </a:pPr>
            <a:endParaRPr lang="en-US" sz="3142" dirty="0">
              <a:solidFill>
                <a:srgbClr val="11100E"/>
              </a:solidFill>
              <a:latin typeface="Lato" panose="020F0502020204030203" pitchFamily="34" charset="0"/>
              <a:ea typeface="Lato" panose="020F0502020204030203" pitchFamily="34" charset="0"/>
              <a:cs typeface="Lato" panose="020F0502020204030203" pitchFamily="34" charset="0"/>
            </a:endParaRPr>
          </a:p>
          <a:p>
            <a:pPr marL="0" lvl="0" indent="0" algn="l">
              <a:lnSpc>
                <a:spcPts val="4084"/>
              </a:lnSpc>
              <a:spcBef>
                <a:spcPct val="0"/>
              </a:spcBef>
            </a:pPr>
            <a:r>
              <a:rPr lang="en-US" sz="3142" dirty="0">
                <a:solidFill>
                  <a:srgbClr val="11100E"/>
                </a:solidFill>
                <a:latin typeface="Lato" panose="020F0502020204030203" pitchFamily="34" charset="0"/>
                <a:ea typeface="Lato" panose="020F0502020204030203" pitchFamily="34" charset="0"/>
                <a:cs typeface="Lato" panose="020F0502020204030203" pitchFamily="34" charset="0"/>
              </a:rPr>
              <a:t>What does the interplay of these various identity dimensions reveal about the complexity and fluidity of human experience?</a:t>
            </a:r>
          </a:p>
        </p:txBody>
      </p:sp>
    </p:spTree>
    <p:extLst>
      <p:ext uri="{BB962C8B-B14F-4D97-AF65-F5344CB8AC3E}">
        <p14:creationId xmlns:p14="http://schemas.microsoft.com/office/powerpoint/2010/main" val="321860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19400" y="-5856473"/>
            <a:ext cx="16230600" cy="8115300"/>
          </a:xfrm>
          <a:custGeom>
            <a:avLst/>
            <a:gdLst/>
            <a:ahLst/>
            <a:cxnLst/>
            <a:rect l="l" t="t" r="r" b="b"/>
            <a:pathLst>
              <a:path w="16230600" h="8115300">
                <a:moveTo>
                  <a:pt x="0" y="0"/>
                </a:moveTo>
                <a:lnTo>
                  <a:pt x="16230600" y="0"/>
                </a:lnTo>
                <a:lnTo>
                  <a:pt x="16230600" y="8115300"/>
                </a:lnTo>
                <a:lnTo>
                  <a:pt x="0" y="81153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496904" y="742045"/>
            <a:ext cx="11128204" cy="1981312"/>
            <a:chOff x="0" y="0"/>
            <a:chExt cx="4194135" cy="216732"/>
          </a:xfrm>
        </p:grpSpPr>
        <p:sp>
          <p:nvSpPr>
            <p:cNvPr id="4" name="Freeform 4"/>
            <p:cNvSpPr/>
            <p:nvPr/>
          </p:nvSpPr>
          <p:spPr>
            <a:xfrm>
              <a:off x="0" y="0"/>
              <a:ext cx="4194135" cy="216732"/>
            </a:xfrm>
            <a:custGeom>
              <a:avLst/>
              <a:gdLst/>
              <a:ahLst/>
              <a:cxnLst/>
              <a:rect l="l" t="t" r="r" b="b"/>
              <a:pathLst>
                <a:path w="4194135" h="216732">
                  <a:moveTo>
                    <a:pt x="24794" y="0"/>
                  </a:moveTo>
                  <a:lnTo>
                    <a:pt x="4169341" y="0"/>
                  </a:lnTo>
                  <a:cubicBezTo>
                    <a:pt x="4175917" y="0"/>
                    <a:pt x="4182223" y="2612"/>
                    <a:pt x="4186873" y="7262"/>
                  </a:cubicBezTo>
                  <a:cubicBezTo>
                    <a:pt x="4191523" y="11912"/>
                    <a:pt x="4194135" y="18218"/>
                    <a:pt x="4194135" y="24794"/>
                  </a:cubicBezTo>
                  <a:lnTo>
                    <a:pt x="4194135" y="191938"/>
                  </a:lnTo>
                  <a:cubicBezTo>
                    <a:pt x="4194135" y="198514"/>
                    <a:pt x="4191523" y="204820"/>
                    <a:pt x="4186873" y="209470"/>
                  </a:cubicBezTo>
                  <a:cubicBezTo>
                    <a:pt x="4182223" y="214120"/>
                    <a:pt x="4175917" y="216732"/>
                    <a:pt x="4169341" y="216732"/>
                  </a:cubicBezTo>
                  <a:lnTo>
                    <a:pt x="24794" y="216732"/>
                  </a:lnTo>
                  <a:cubicBezTo>
                    <a:pt x="18218" y="216732"/>
                    <a:pt x="11912" y="214120"/>
                    <a:pt x="7262" y="209470"/>
                  </a:cubicBezTo>
                  <a:cubicBezTo>
                    <a:pt x="2612" y="204820"/>
                    <a:pt x="0" y="198514"/>
                    <a:pt x="0" y="191938"/>
                  </a:cubicBezTo>
                  <a:lnTo>
                    <a:pt x="0" y="24794"/>
                  </a:lnTo>
                  <a:cubicBezTo>
                    <a:pt x="0" y="18218"/>
                    <a:pt x="2612" y="11912"/>
                    <a:pt x="7262" y="7262"/>
                  </a:cubicBezTo>
                  <a:cubicBezTo>
                    <a:pt x="11912" y="2612"/>
                    <a:pt x="18218" y="0"/>
                    <a:pt x="24794" y="0"/>
                  </a:cubicBezTo>
                  <a:close/>
                </a:path>
              </a:pathLst>
            </a:custGeom>
            <a:solidFill>
              <a:srgbClr val="FFCDD5"/>
            </a:solidFill>
          </p:spPr>
          <p:txBody>
            <a:bodyPr/>
            <a:lstStyle/>
            <a:p>
              <a:endParaRPr lang="en-US"/>
            </a:p>
          </p:txBody>
        </p:sp>
        <p:sp>
          <p:nvSpPr>
            <p:cNvPr id="5" name="TextBox 5"/>
            <p:cNvSpPr txBox="1"/>
            <p:nvPr/>
          </p:nvSpPr>
          <p:spPr>
            <a:xfrm>
              <a:off x="0" y="-38100"/>
              <a:ext cx="4194135" cy="254832"/>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022818" y="277515"/>
            <a:ext cx="10076376" cy="1981312"/>
          </a:xfrm>
          <a:prstGeom prst="rect">
            <a:avLst/>
          </a:prstGeom>
        </p:spPr>
        <p:txBody>
          <a:bodyPr wrap="square" lIns="0" tIns="0" rIns="0" bIns="0" rtlCol="0" anchor="t">
            <a:spAutoFit/>
          </a:bodyPr>
          <a:lstStyle/>
          <a:p>
            <a:pPr marL="0" lvl="0" indent="0" algn="ctr">
              <a:lnSpc>
                <a:spcPts val="18200"/>
              </a:lnSpc>
              <a:spcBef>
                <a:spcPct val="0"/>
              </a:spcBef>
            </a:pPr>
            <a:r>
              <a:rPr lang="en-US" sz="6000" spc="1209" dirty="0">
                <a:solidFill>
                  <a:srgbClr val="000000"/>
                </a:solidFill>
                <a:latin typeface="Peace Sans"/>
              </a:rPr>
              <a:t>Jordan Lee’s Story </a:t>
            </a:r>
          </a:p>
        </p:txBody>
      </p:sp>
      <p:sp>
        <p:nvSpPr>
          <p:cNvPr id="13" name="Content Placeholder 2">
            <a:extLst>
              <a:ext uri="{FF2B5EF4-FFF2-40B4-BE49-F238E27FC236}">
                <a16:creationId xmlns:a16="http://schemas.microsoft.com/office/drawing/2014/main" id="{FD6A357D-E0F7-CCD0-1607-3A0452515E02}"/>
              </a:ext>
            </a:extLst>
          </p:cNvPr>
          <p:cNvSpPr txBox="1">
            <a:spLocks/>
          </p:cNvSpPr>
          <p:nvPr/>
        </p:nvSpPr>
        <p:spPr>
          <a:xfrm>
            <a:off x="496904" y="3071658"/>
            <a:ext cx="12497201" cy="6246203"/>
          </a:xfrm>
          <a:prstGeom prst="rect">
            <a:avLst/>
          </a:prstGeom>
        </p:spPr>
        <p:txBody>
          <a:bodyPr vert="horz" lIns="102870" tIns="51435" rIns="102870" bIns="51435"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800" dirty="0">
                <a:ln>
                  <a:solidFill>
                    <a:srgbClr val="000000">
                      <a:lumMod val="75000"/>
                      <a:lumOff val="25000"/>
                      <a:alpha val="10000"/>
                    </a:srgbClr>
                  </a:solidFill>
                </a:ln>
                <a:ea typeface="+mn-lt"/>
                <a:cs typeface="+mn-lt"/>
              </a:rPr>
              <a:t>Jordan Lee (they/them), a 28-year-old graphic designer, has recently embarked on a journey of self-discovery and comes to counseling seeking guidance in navigating various aspects of their identity.</a:t>
            </a:r>
          </a:p>
          <a:p>
            <a:pPr marL="0" indent="0">
              <a:buNone/>
            </a:pPr>
            <a:endParaRPr lang="en-US" sz="3800" dirty="0">
              <a:ln>
                <a:solidFill>
                  <a:srgbClr val="000000">
                    <a:lumMod val="75000"/>
                    <a:lumOff val="25000"/>
                    <a:alpha val="10000"/>
                  </a:srgbClr>
                </a:solidFill>
              </a:ln>
              <a:ea typeface="+mn-lt"/>
              <a:cs typeface="+mn-lt"/>
            </a:endParaRPr>
          </a:p>
          <a:p>
            <a:pPr marL="0" indent="0">
              <a:buNone/>
            </a:pPr>
            <a:r>
              <a:rPr lang="en-US" sz="3800" dirty="0">
                <a:ln>
                  <a:solidFill>
                    <a:srgbClr val="000000">
                      <a:lumMod val="75000"/>
                      <a:lumOff val="25000"/>
                      <a:alpha val="10000"/>
                    </a:srgbClr>
                  </a:solidFill>
                </a:ln>
                <a:ea typeface="+mn-lt"/>
                <a:cs typeface="+mn-lt"/>
              </a:rPr>
              <a:t>Jordan starts by sharing their experience with gender identity. "It's like a kaleidoscope," Jordan describes, conveying a sense of fluidity in their gender expression that doesn't align with traditional binary definitions. Their gender experience is rich and multifaceted, not confined to a single point but rather spanning the spectrum in a non-binary fashion.</a:t>
            </a:r>
          </a:p>
        </p:txBody>
      </p:sp>
      <p:pic>
        <p:nvPicPr>
          <p:cNvPr id="8" name="Picture 7" descr="A person holding a potted plant&#10;&#10;Description automatically generated">
            <a:extLst>
              <a:ext uri="{FF2B5EF4-FFF2-40B4-BE49-F238E27FC236}">
                <a16:creationId xmlns:a16="http://schemas.microsoft.com/office/drawing/2014/main" id="{E9E7E00D-6A0E-2B51-E063-84AFC3EF38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21520" y="248500"/>
            <a:ext cx="4461555" cy="6692333"/>
          </a:xfrm>
          <a:prstGeom prst="rect">
            <a:avLst/>
          </a:prstGeom>
        </p:spPr>
      </p:pic>
    </p:spTree>
    <p:extLst>
      <p:ext uri="{BB962C8B-B14F-4D97-AF65-F5344CB8AC3E}">
        <p14:creationId xmlns:p14="http://schemas.microsoft.com/office/powerpoint/2010/main" val="18890007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75703" y="-4399500"/>
            <a:ext cx="16230600" cy="8115300"/>
          </a:xfrm>
          <a:custGeom>
            <a:avLst/>
            <a:gdLst/>
            <a:ahLst/>
            <a:cxnLst/>
            <a:rect l="l" t="t" r="r" b="b"/>
            <a:pathLst>
              <a:path w="16230600" h="8115300">
                <a:moveTo>
                  <a:pt x="0" y="0"/>
                </a:moveTo>
                <a:lnTo>
                  <a:pt x="16230600" y="0"/>
                </a:lnTo>
                <a:lnTo>
                  <a:pt x="16230600" y="8115300"/>
                </a:lnTo>
                <a:lnTo>
                  <a:pt x="0" y="81153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225597" y="1271580"/>
            <a:ext cx="11128204" cy="1981312"/>
            <a:chOff x="0" y="0"/>
            <a:chExt cx="4194135" cy="216732"/>
          </a:xfrm>
        </p:grpSpPr>
        <p:sp>
          <p:nvSpPr>
            <p:cNvPr id="4" name="Freeform 4"/>
            <p:cNvSpPr/>
            <p:nvPr/>
          </p:nvSpPr>
          <p:spPr>
            <a:xfrm>
              <a:off x="0" y="0"/>
              <a:ext cx="4194135" cy="216732"/>
            </a:xfrm>
            <a:custGeom>
              <a:avLst/>
              <a:gdLst/>
              <a:ahLst/>
              <a:cxnLst/>
              <a:rect l="l" t="t" r="r" b="b"/>
              <a:pathLst>
                <a:path w="4194135" h="216732">
                  <a:moveTo>
                    <a:pt x="24794" y="0"/>
                  </a:moveTo>
                  <a:lnTo>
                    <a:pt x="4169341" y="0"/>
                  </a:lnTo>
                  <a:cubicBezTo>
                    <a:pt x="4175917" y="0"/>
                    <a:pt x="4182223" y="2612"/>
                    <a:pt x="4186873" y="7262"/>
                  </a:cubicBezTo>
                  <a:cubicBezTo>
                    <a:pt x="4191523" y="11912"/>
                    <a:pt x="4194135" y="18218"/>
                    <a:pt x="4194135" y="24794"/>
                  </a:cubicBezTo>
                  <a:lnTo>
                    <a:pt x="4194135" y="191938"/>
                  </a:lnTo>
                  <a:cubicBezTo>
                    <a:pt x="4194135" y="198514"/>
                    <a:pt x="4191523" y="204820"/>
                    <a:pt x="4186873" y="209470"/>
                  </a:cubicBezTo>
                  <a:cubicBezTo>
                    <a:pt x="4182223" y="214120"/>
                    <a:pt x="4175917" y="216732"/>
                    <a:pt x="4169341" y="216732"/>
                  </a:cubicBezTo>
                  <a:lnTo>
                    <a:pt x="24794" y="216732"/>
                  </a:lnTo>
                  <a:cubicBezTo>
                    <a:pt x="18218" y="216732"/>
                    <a:pt x="11912" y="214120"/>
                    <a:pt x="7262" y="209470"/>
                  </a:cubicBezTo>
                  <a:cubicBezTo>
                    <a:pt x="2612" y="204820"/>
                    <a:pt x="0" y="198514"/>
                    <a:pt x="0" y="191938"/>
                  </a:cubicBezTo>
                  <a:lnTo>
                    <a:pt x="0" y="24794"/>
                  </a:lnTo>
                  <a:cubicBezTo>
                    <a:pt x="0" y="18218"/>
                    <a:pt x="2612" y="11912"/>
                    <a:pt x="7262" y="7262"/>
                  </a:cubicBezTo>
                  <a:cubicBezTo>
                    <a:pt x="11912" y="2612"/>
                    <a:pt x="18218" y="0"/>
                    <a:pt x="24794" y="0"/>
                  </a:cubicBezTo>
                  <a:close/>
                </a:path>
              </a:pathLst>
            </a:custGeom>
            <a:solidFill>
              <a:srgbClr val="FFCDD5"/>
            </a:solidFill>
          </p:spPr>
          <p:txBody>
            <a:bodyPr/>
            <a:lstStyle/>
            <a:p>
              <a:endParaRPr lang="en-US"/>
            </a:p>
          </p:txBody>
        </p:sp>
        <p:sp>
          <p:nvSpPr>
            <p:cNvPr id="5" name="TextBox 5"/>
            <p:cNvSpPr txBox="1"/>
            <p:nvPr/>
          </p:nvSpPr>
          <p:spPr>
            <a:xfrm>
              <a:off x="0" y="-38100"/>
              <a:ext cx="4194135" cy="254832"/>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839608" y="1172935"/>
            <a:ext cx="10076376" cy="1981312"/>
          </a:xfrm>
          <a:prstGeom prst="rect">
            <a:avLst/>
          </a:prstGeom>
        </p:spPr>
        <p:txBody>
          <a:bodyPr wrap="square" lIns="0" tIns="0" rIns="0" bIns="0" rtlCol="0" anchor="t">
            <a:spAutoFit/>
          </a:bodyPr>
          <a:lstStyle/>
          <a:p>
            <a:pPr marL="0" lvl="0" indent="0" algn="ctr">
              <a:lnSpc>
                <a:spcPts val="18200"/>
              </a:lnSpc>
              <a:spcBef>
                <a:spcPct val="0"/>
              </a:spcBef>
            </a:pPr>
            <a:r>
              <a:rPr lang="en-US" sz="6000" spc="1209" dirty="0">
                <a:solidFill>
                  <a:srgbClr val="000000"/>
                </a:solidFill>
                <a:latin typeface="Peace Sans"/>
              </a:rPr>
              <a:t>Jordan Lee’s Story </a:t>
            </a:r>
          </a:p>
        </p:txBody>
      </p:sp>
      <p:sp>
        <p:nvSpPr>
          <p:cNvPr id="13" name="Content Placeholder 2">
            <a:extLst>
              <a:ext uri="{FF2B5EF4-FFF2-40B4-BE49-F238E27FC236}">
                <a16:creationId xmlns:a16="http://schemas.microsoft.com/office/drawing/2014/main" id="{FD6A357D-E0F7-CCD0-1607-3A0452515E02}"/>
              </a:ext>
            </a:extLst>
          </p:cNvPr>
          <p:cNvSpPr txBox="1">
            <a:spLocks/>
          </p:cNvSpPr>
          <p:nvPr/>
        </p:nvSpPr>
        <p:spPr>
          <a:xfrm>
            <a:off x="499266" y="3697896"/>
            <a:ext cx="17179134" cy="6340604"/>
          </a:xfrm>
          <a:prstGeom prst="rect">
            <a:avLst/>
          </a:prstGeom>
        </p:spPr>
        <p:txBody>
          <a:bodyPr vert="horz" lIns="102870" tIns="51435" rIns="102870" bIns="51435"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000" dirty="0">
                <a:ln>
                  <a:solidFill>
                    <a:srgbClr val="000000">
                      <a:lumMod val="75000"/>
                      <a:lumOff val="25000"/>
                      <a:alpha val="10000"/>
                    </a:srgbClr>
                  </a:solidFill>
                </a:ln>
                <a:ea typeface="+mn-lt"/>
                <a:cs typeface="+mn-lt"/>
              </a:rPr>
              <a:t>Next, Jordan discusses their sexuality, which has been evolving over time. Previously identifying as “straight”, Jordan now finds that this label no longer fits. They are exploring their attractions that span across the spectrum, embracing a fluidity that allows for connections with individuals regardless of gender.</a:t>
            </a:r>
          </a:p>
          <a:p>
            <a:pPr marL="0" indent="0">
              <a:buNone/>
            </a:pPr>
            <a:endParaRPr lang="en-US" sz="4000" dirty="0">
              <a:ln>
                <a:solidFill>
                  <a:srgbClr val="000000">
                    <a:lumMod val="75000"/>
                    <a:lumOff val="25000"/>
                    <a:alpha val="10000"/>
                  </a:srgbClr>
                </a:solidFill>
              </a:ln>
              <a:ea typeface="+mn-lt"/>
              <a:cs typeface="+mn-lt"/>
            </a:endParaRPr>
          </a:p>
          <a:p>
            <a:pPr marL="0" indent="0">
              <a:buNone/>
            </a:pPr>
            <a:r>
              <a:rPr lang="en-US" sz="4000" dirty="0">
                <a:ln>
                  <a:solidFill>
                    <a:srgbClr val="000000">
                      <a:lumMod val="75000"/>
                      <a:lumOff val="25000"/>
                      <a:alpha val="10000"/>
                    </a:srgbClr>
                  </a:solidFill>
                </a:ln>
                <a:ea typeface="+mn-lt"/>
                <a:cs typeface="+mn-lt"/>
              </a:rPr>
              <a:t>When talking about romantic orientation, Jordan reveals that their emotional connections do not necessarily align with their sexual attractions. They resonate with the term 'biromantic,' acknowledging their capacity for deep romantic bonds that are not predicated on physical attraction alone.</a:t>
            </a:r>
          </a:p>
        </p:txBody>
      </p:sp>
    </p:spTree>
    <p:extLst>
      <p:ext uri="{BB962C8B-B14F-4D97-AF65-F5344CB8AC3E}">
        <p14:creationId xmlns:p14="http://schemas.microsoft.com/office/powerpoint/2010/main" val="765766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75703" y="-4399500"/>
            <a:ext cx="16230600" cy="8115300"/>
          </a:xfrm>
          <a:custGeom>
            <a:avLst/>
            <a:gdLst/>
            <a:ahLst/>
            <a:cxnLst/>
            <a:rect l="l" t="t" r="r" b="b"/>
            <a:pathLst>
              <a:path w="16230600" h="8115300">
                <a:moveTo>
                  <a:pt x="0" y="0"/>
                </a:moveTo>
                <a:lnTo>
                  <a:pt x="16230600" y="0"/>
                </a:lnTo>
                <a:lnTo>
                  <a:pt x="16230600" y="8115300"/>
                </a:lnTo>
                <a:lnTo>
                  <a:pt x="0" y="81153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225597" y="1271580"/>
            <a:ext cx="11128204" cy="1981312"/>
            <a:chOff x="0" y="0"/>
            <a:chExt cx="4194135" cy="216732"/>
          </a:xfrm>
        </p:grpSpPr>
        <p:sp>
          <p:nvSpPr>
            <p:cNvPr id="4" name="Freeform 4"/>
            <p:cNvSpPr/>
            <p:nvPr/>
          </p:nvSpPr>
          <p:spPr>
            <a:xfrm>
              <a:off x="0" y="0"/>
              <a:ext cx="4194135" cy="216732"/>
            </a:xfrm>
            <a:custGeom>
              <a:avLst/>
              <a:gdLst/>
              <a:ahLst/>
              <a:cxnLst/>
              <a:rect l="l" t="t" r="r" b="b"/>
              <a:pathLst>
                <a:path w="4194135" h="216732">
                  <a:moveTo>
                    <a:pt x="24794" y="0"/>
                  </a:moveTo>
                  <a:lnTo>
                    <a:pt x="4169341" y="0"/>
                  </a:lnTo>
                  <a:cubicBezTo>
                    <a:pt x="4175917" y="0"/>
                    <a:pt x="4182223" y="2612"/>
                    <a:pt x="4186873" y="7262"/>
                  </a:cubicBezTo>
                  <a:cubicBezTo>
                    <a:pt x="4191523" y="11912"/>
                    <a:pt x="4194135" y="18218"/>
                    <a:pt x="4194135" y="24794"/>
                  </a:cubicBezTo>
                  <a:lnTo>
                    <a:pt x="4194135" y="191938"/>
                  </a:lnTo>
                  <a:cubicBezTo>
                    <a:pt x="4194135" y="198514"/>
                    <a:pt x="4191523" y="204820"/>
                    <a:pt x="4186873" y="209470"/>
                  </a:cubicBezTo>
                  <a:cubicBezTo>
                    <a:pt x="4182223" y="214120"/>
                    <a:pt x="4175917" y="216732"/>
                    <a:pt x="4169341" y="216732"/>
                  </a:cubicBezTo>
                  <a:lnTo>
                    <a:pt x="24794" y="216732"/>
                  </a:lnTo>
                  <a:cubicBezTo>
                    <a:pt x="18218" y="216732"/>
                    <a:pt x="11912" y="214120"/>
                    <a:pt x="7262" y="209470"/>
                  </a:cubicBezTo>
                  <a:cubicBezTo>
                    <a:pt x="2612" y="204820"/>
                    <a:pt x="0" y="198514"/>
                    <a:pt x="0" y="191938"/>
                  </a:cubicBezTo>
                  <a:lnTo>
                    <a:pt x="0" y="24794"/>
                  </a:lnTo>
                  <a:cubicBezTo>
                    <a:pt x="0" y="18218"/>
                    <a:pt x="2612" y="11912"/>
                    <a:pt x="7262" y="7262"/>
                  </a:cubicBezTo>
                  <a:cubicBezTo>
                    <a:pt x="11912" y="2612"/>
                    <a:pt x="18218" y="0"/>
                    <a:pt x="24794" y="0"/>
                  </a:cubicBezTo>
                  <a:close/>
                </a:path>
              </a:pathLst>
            </a:custGeom>
            <a:solidFill>
              <a:srgbClr val="FFCDD5"/>
            </a:solidFill>
          </p:spPr>
          <p:txBody>
            <a:bodyPr/>
            <a:lstStyle/>
            <a:p>
              <a:endParaRPr lang="en-US"/>
            </a:p>
          </p:txBody>
        </p:sp>
        <p:sp>
          <p:nvSpPr>
            <p:cNvPr id="5" name="TextBox 5"/>
            <p:cNvSpPr txBox="1"/>
            <p:nvPr/>
          </p:nvSpPr>
          <p:spPr>
            <a:xfrm>
              <a:off x="0" y="-38100"/>
              <a:ext cx="4194135" cy="254832"/>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839608" y="1172935"/>
            <a:ext cx="10076376" cy="1981312"/>
          </a:xfrm>
          <a:prstGeom prst="rect">
            <a:avLst/>
          </a:prstGeom>
        </p:spPr>
        <p:txBody>
          <a:bodyPr wrap="square" lIns="0" tIns="0" rIns="0" bIns="0" rtlCol="0" anchor="t">
            <a:spAutoFit/>
          </a:bodyPr>
          <a:lstStyle/>
          <a:p>
            <a:pPr marL="0" lvl="0" indent="0" algn="ctr">
              <a:lnSpc>
                <a:spcPts val="18200"/>
              </a:lnSpc>
              <a:spcBef>
                <a:spcPct val="0"/>
              </a:spcBef>
            </a:pPr>
            <a:r>
              <a:rPr lang="en-US" sz="6000" spc="1209" dirty="0">
                <a:solidFill>
                  <a:srgbClr val="000000"/>
                </a:solidFill>
                <a:latin typeface="Peace Sans"/>
              </a:rPr>
              <a:t>Jordan Lee’s Story </a:t>
            </a:r>
          </a:p>
        </p:txBody>
      </p:sp>
      <p:sp>
        <p:nvSpPr>
          <p:cNvPr id="13" name="Content Placeholder 2">
            <a:extLst>
              <a:ext uri="{FF2B5EF4-FFF2-40B4-BE49-F238E27FC236}">
                <a16:creationId xmlns:a16="http://schemas.microsoft.com/office/drawing/2014/main" id="{FD6A357D-E0F7-CCD0-1607-3A0452515E02}"/>
              </a:ext>
            </a:extLst>
          </p:cNvPr>
          <p:cNvSpPr txBox="1">
            <a:spLocks/>
          </p:cNvSpPr>
          <p:nvPr/>
        </p:nvSpPr>
        <p:spPr>
          <a:xfrm>
            <a:off x="499266" y="3697896"/>
            <a:ext cx="17179134" cy="6340604"/>
          </a:xfrm>
          <a:prstGeom prst="rect">
            <a:avLst/>
          </a:prstGeom>
        </p:spPr>
        <p:txBody>
          <a:bodyPr vert="horz" lIns="102870" tIns="51435" rIns="102870" bIns="51435"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000" dirty="0">
                <a:ln>
                  <a:solidFill>
                    <a:srgbClr val="000000">
                      <a:lumMod val="75000"/>
                      <a:lumOff val="25000"/>
                      <a:alpha val="10000"/>
                    </a:srgbClr>
                  </a:solidFill>
                </a:ln>
                <a:ea typeface="+mn-lt"/>
                <a:cs typeface="+mn-lt"/>
              </a:rPr>
              <a:t>Jordan’s cultural identity is also a topic of exploration. As the child of immigrants, Jordan feels the interplay between the rich heritage of their parents and the contemporary culture of the city. The cultural identity spectrum for Jordan stretches from the traditions of their family's origin to their own unique cultural experiences and expressions.</a:t>
            </a:r>
          </a:p>
          <a:p>
            <a:pPr marL="0" indent="0">
              <a:buNone/>
            </a:pPr>
            <a:endParaRPr lang="en-US" sz="4000" dirty="0">
              <a:ln>
                <a:solidFill>
                  <a:srgbClr val="000000">
                    <a:lumMod val="75000"/>
                    <a:lumOff val="25000"/>
                    <a:alpha val="10000"/>
                  </a:srgbClr>
                </a:solidFill>
              </a:ln>
              <a:ea typeface="+mn-lt"/>
              <a:cs typeface="+mn-lt"/>
            </a:endParaRPr>
          </a:p>
          <a:p>
            <a:pPr marL="0" indent="0">
              <a:buNone/>
            </a:pPr>
            <a:r>
              <a:rPr lang="en-US" sz="4000" dirty="0">
                <a:ln>
                  <a:solidFill>
                    <a:srgbClr val="000000">
                      <a:lumMod val="75000"/>
                      <a:lumOff val="25000"/>
                      <a:alpha val="10000"/>
                    </a:srgbClr>
                  </a:solidFill>
                </a:ln>
                <a:ea typeface="+mn-lt"/>
                <a:cs typeface="+mn-lt"/>
              </a:rPr>
              <a:t>Lastly, Jordan is contemplating their professional identity. Their work as a graphic designer has been a significant part of their self-definition, but they've been considering a shift that better aligns with their personal values. This spectrum is one of creative expression versus personal fulfillment and societal impact.</a:t>
            </a:r>
          </a:p>
        </p:txBody>
      </p:sp>
    </p:spTree>
    <p:extLst>
      <p:ext uri="{BB962C8B-B14F-4D97-AF65-F5344CB8AC3E}">
        <p14:creationId xmlns:p14="http://schemas.microsoft.com/office/powerpoint/2010/main" val="3066188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Freeform 2"/>
          <p:cNvSpPr/>
          <p:nvPr/>
        </p:nvSpPr>
        <p:spPr>
          <a:xfrm rot="-3097971" flipH="1">
            <a:off x="-4955846" y="-547832"/>
            <a:ext cx="14343529" cy="8229600"/>
          </a:xfrm>
          <a:custGeom>
            <a:avLst/>
            <a:gdLst/>
            <a:ahLst/>
            <a:cxnLst/>
            <a:rect l="l" t="t" r="r" b="b"/>
            <a:pathLst>
              <a:path w="14343529" h="8229600">
                <a:moveTo>
                  <a:pt x="14343529" y="0"/>
                </a:moveTo>
                <a:lnTo>
                  <a:pt x="0" y="0"/>
                </a:lnTo>
                <a:lnTo>
                  <a:pt x="0" y="8229600"/>
                </a:lnTo>
                <a:lnTo>
                  <a:pt x="14343529" y="8229600"/>
                </a:lnTo>
                <a:lnTo>
                  <a:pt x="14343529" y="0"/>
                </a:lnTo>
                <a:close/>
              </a:path>
            </a:pathLst>
          </a:custGeom>
          <a:blipFill>
            <a:blip r:embed="rId3"/>
            <a:stretch>
              <a:fillRect/>
            </a:stretch>
          </a:blipFill>
        </p:spPr>
        <p:txBody>
          <a:bodyPr/>
          <a:lstStyle/>
          <a:p>
            <a:endParaRPr lang="en-US"/>
          </a:p>
        </p:txBody>
      </p:sp>
      <p:grpSp>
        <p:nvGrpSpPr>
          <p:cNvPr id="3" name="Group 3"/>
          <p:cNvGrpSpPr/>
          <p:nvPr/>
        </p:nvGrpSpPr>
        <p:grpSpPr>
          <a:xfrm>
            <a:off x="2943470" y="1220756"/>
            <a:ext cx="13900318" cy="1511816"/>
            <a:chOff x="0" y="0"/>
            <a:chExt cx="3660989" cy="216732"/>
          </a:xfrm>
        </p:grpSpPr>
        <p:sp>
          <p:nvSpPr>
            <p:cNvPr id="4" name="Freeform 4"/>
            <p:cNvSpPr/>
            <p:nvPr/>
          </p:nvSpPr>
          <p:spPr>
            <a:xfrm>
              <a:off x="0" y="0"/>
              <a:ext cx="3660989" cy="216732"/>
            </a:xfrm>
            <a:custGeom>
              <a:avLst/>
              <a:gdLst/>
              <a:ahLst/>
              <a:cxnLst/>
              <a:rect l="l" t="t" r="r" b="b"/>
              <a:pathLst>
                <a:path w="3660989" h="216732">
                  <a:moveTo>
                    <a:pt x="28405" y="0"/>
                  </a:moveTo>
                  <a:lnTo>
                    <a:pt x="3632584" y="0"/>
                  </a:lnTo>
                  <a:cubicBezTo>
                    <a:pt x="3648271" y="0"/>
                    <a:pt x="3660989" y="12717"/>
                    <a:pt x="3660989" y="28405"/>
                  </a:cubicBezTo>
                  <a:lnTo>
                    <a:pt x="3660989" y="188327"/>
                  </a:lnTo>
                  <a:cubicBezTo>
                    <a:pt x="3660989" y="204015"/>
                    <a:pt x="3648271" y="216732"/>
                    <a:pt x="3632584" y="216732"/>
                  </a:cubicBezTo>
                  <a:lnTo>
                    <a:pt x="28405" y="216732"/>
                  </a:lnTo>
                  <a:cubicBezTo>
                    <a:pt x="12717" y="216732"/>
                    <a:pt x="0" y="204015"/>
                    <a:pt x="0" y="188327"/>
                  </a:cubicBezTo>
                  <a:lnTo>
                    <a:pt x="0" y="28405"/>
                  </a:lnTo>
                  <a:cubicBezTo>
                    <a:pt x="0" y="12717"/>
                    <a:pt x="12717" y="0"/>
                    <a:pt x="28405" y="0"/>
                  </a:cubicBezTo>
                  <a:close/>
                </a:path>
              </a:pathLst>
            </a:custGeom>
            <a:solidFill>
              <a:srgbClr val="FFAF85"/>
            </a:solidFill>
          </p:spPr>
          <p:txBody>
            <a:bodyPr/>
            <a:lstStyle/>
            <a:p>
              <a:endParaRPr lang="en-US"/>
            </a:p>
          </p:txBody>
        </p:sp>
        <p:sp>
          <p:nvSpPr>
            <p:cNvPr id="5" name="TextBox 5"/>
            <p:cNvSpPr txBox="1"/>
            <p:nvPr/>
          </p:nvSpPr>
          <p:spPr>
            <a:xfrm>
              <a:off x="0" y="-38100"/>
              <a:ext cx="3660989" cy="254832"/>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2649214" y="1361111"/>
            <a:ext cx="14488830" cy="1231106"/>
          </a:xfrm>
          <a:prstGeom prst="rect">
            <a:avLst/>
          </a:prstGeom>
        </p:spPr>
        <p:txBody>
          <a:bodyPr wrap="square" lIns="0" tIns="0" rIns="0" bIns="0" rtlCol="0" anchor="t">
            <a:spAutoFit/>
          </a:bodyPr>
          <a:lstStyle/>
          <a:p>
            <a:pPr algn="ctr">
              <a:spcBef>
                <a:spcPct val="0"/>
              </a:spcBef>
            </a:pPr>
            <a:r>
              <a:rPr lang="en-US" sz="8000" spc="1156" dirty="0">
                <a:solidFill>
                  <a:srgbClr val="000000"/>
                </a:solidFill>
                <a:latin typeface="Peace Sans Bold"/>
              </a:rPr>
              <a:t>Learning Objectives</a:t>
            </a:r>
          </a:p>
        </p:txBody>
      </p:sp>
      <p:sp>
        <p:nvSpPr>
          <p:cNvPr id="7" name="TextBox 7"/>
          <p:cNvSpPr txBox="1"/>
          <p:nvPr/>
        </p:nvSpPr>
        <p:spPr>
          <a:xfrm>
            <a:off x="5105400" y="2998339"/>
            <a:ext cx="12801600" cy="6771084"/>
          </a:xfrm>
          <a:prstGeom prst="rect">
            <a:avLst/>
          </a:prstGeom>
        </p:spPr>
        <p:txBody>
          <a:bodyPr wrap="square" lIns="0" tIns="0" rIns="0" bIns="0" rtlCol="0" anchor="t">
            <a:spAutoFit/>
          </a:bodyPr>
          <a:lstStyle/>
          <a:p>
            <a:pPr>
              <a:spcBef>
                <a:spcPct val="0"/>
              </a:spcBef>
            </a:pPr>
            <a:r>
              <a:rPr lang="en-US" sz="4000" dirty="0">
                <a:solidFill>
                  <a:srgbClr val="000000"/>
                </a:solidFill>
                <a:ea typeface="Lato" panose="020F0502020204030203" pitchFamily="34" charset="0"/>
                <a:cs typeface="Lato" panose="020F0502020204030203" pitchFamily="34" charset="0"/>
              </a:rPr>
              <a:t>• Attendees will obtain a deeper understanding of the diverse challenges experienced by gender expansive clients.  </a:t>
            </a:r>
          </a:p>
          <a:p>
            <a:pPr>
              <a:spcBef>
                <a:spcPct val="0"/>
              </a:spcBef>
            </a:pPr>
            <a:endParaRPr lang="en-US" sz="4000" dirty="0">
              <a:solidFill>
                <a:srgbClr val="000000"/>
              </a:solidFill>
              <a:ea typeface="Lato" panose="020F0502020204030203" pitchFamily="34" charset="0"/>
              <a:cs typeface="Lato" panose="020F0502020204030203" pitchFamily="34" charset="0"/>
            </a:endParaRPr>
          </a:p>
          <a:p>
            <a:pPr>
              <a:spcBef>
                <a:spcPct val="0"/>
              </a:spcBef>
            </a:pPr>
            <a:r>
              <a:rPr lang="en-US" sz="4000" dirty="0">
                <a:solidFill>
                  <a:srgbClr val="000000"/>
                </a:solidFill>
                <a:ea typeface="Lato" panose="020F0502020204030203" pitchFamily="34" charset="0"/>
                <a:cs typeface="Lato" panose="020F0502020204030203" pitchFamily="34" charset="0"/>
              </a:rPr>
              <a:t>• Attendees will be provided with evidence based and affirming approaches that promote resilience and strength in gender expansive clients</a:t>
            </a:r>
          </a:p>
          <a:p>
            <a:pPr>
              <a:spcBef>
                <a:spcPct val="0"/>
              </a:spcBef>
            </a:pPr>
            <a:endParaRPr lang="en-US" sz="4000" dirty="0">
              <a:solidFill>
                <a:srgbClr val="000000"/>
              </a:solidFill>
              <a:ea typeface="Lato" panose="020F0502020204030203" pitchFamily="34" charset="0"/>
              <a:cs typeface="Lato" panose="020F0502020204030203" pitchFamily="34" charset="0"/>
            </a:endParaRPr>
          </a:p>
          <a:p>
            <a:pPr>
              <a:spcBef>
                <a:spcPct val="0"/>
              </a:spcBef>
            </a:pPr>
            <a:r>
              <a:rPr lang="en-US" sz="4000" dirty="0">
                <a:solidFill>
                  <a:srgbClr val="000000"/>
                </a:solidFill>
                <a:ea typeface="Lato" panose="020F0502020204030203" pitchFamily="34" charset="0"/>
                <a:cs typeface="Lato" panose="020F0502020204030203" pitchFamily="34" charset="0"/>
              </a:rPr>
              <a:t>• Attendees will learn strategies to support gender expansive clients, in advocating for policies, practices, and curricula that support positive social, emotional, and educational development.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73533" y="-6164067"/>
            <a:ext cx="16230600" cy="8115300"/>
          </a:xfrm>
          <a:custGeom>
            <a:avLst/>
            <a:gdLst/>
            <a:ahLst/>
            <a:cxnLst/>
            <a:rect l="l" t="t" r="r" b="b"/>
            <a:pathLst>
              <a:path w="16230600" h="8115300">
                <a:moveTo>
                  <a:pt x="0" y="0"/>
                </a:moveTo>
                <a:lnTo>
                  <a:pt x="16230600" y="0"/>
                </a:lnTo>
                <a:lnTo>
                  <a:pt x="16230600" y="8115300"/>
                </a:lnTo>
                <a:lnTo>
                  <a:pt x="0" y="81153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20053" y="-30079"/>
            <a:ext cx="18291003" cy="1981312"/>
            <a:chOff x="0" y="0"/>
            <a:chExt cx="4194135" cy="216732"/>
          </a:xfrm>
        </p:grpSpPr>
        <p:sp>
          <p:nvSpPr>
            <p:cNvPr id="4" name="Freeform 4"/>
            <p:cNvSpPr/>
            <p:nvPr/>
          </p:nvSpPr>
          <p:spPr>
            <a:xfrm>
              <a:off x="0" y="0"/>
              <a:ext cx="4194135" cy="216732"/>
            </a:xfrm>
            <a:custGeom>
              <a:avLst/>
              <a:gdLst/>
              <a:ahLst/>
              <a:cxnLst/>
              <a:rect l="l" t="t" r="r" b="b"/>
              <a:pathLst>
                <a:path w="4194135" h="216732">
                  <a:moveTo>
                    <a:pt x="24794" y="0"/>
                  </a:moveTo>
                  <a:lnTo>
                    <a:pt x="4169341" y="0"/>
                  </a:lnTo>
                  <a:cubicBezTo>
                    <a:pt x="4175917" y="0"/>
                    <a:pt x="4182223" y="2612"/>
                    <a:pt x="4186873" y="7262"/>
                  </a:cubicBezTo>
                  <a:cubicBezTo>
                    <a:pt x="4191523" y="11912"/>
                    <a:pt x="4194135" y="18218"/>
                    <a:pt x="4194135" y="24794"/>
                  </a:cubicBezTo>
                  <a:lnTo>
                    <a:pt x="4194135" y="191938"/>
                  </a:lnTo>
                  <a:cubicBezTo>
                    <a:pt x="4194135" y="198514"/>
                    <a:pt x="4191523" y="204820"/>
                    <a:pt x="4186873" y="209470"/>
                  </a:cubicBezTo>
                  <a:cubicBezTo>
                    <a:pt x="4182223" y="214120"/>
                    <a:pt x="4175917" y="216732"/>
                    <a:pt x="4169341" y="216732"/>
                  </a:cubicBezTo>
                  <a:lnTo>
                    <a:pt x="24794" y="216732"/>
                  </a:lnTo>
                  <a:cubicBezTo>
                    <a:pt x="18218" y="216732"/>
                    <a:pt x="11912" y="214120"/>
                    <a:pt x="7262" y="209470"/>
                  </a:cubicBezTo>
                  <a:cubicBezTo>
                    <a:pt x="2612" y="204820"/>
                    <a:pt x="0" y="198514"/>
                    <a:pt x="0" y="191938"/>
                  </a:cubicBezTo>
                  <a:lnTo>
                    <a:pt x="0" y="24794"/>
                  </a:lnTo>
                  <a:cubicBezTo>
                    <a:pt x="0" y="18218"/>
                    <a:pt x="2612" y="11912"/>
                    <a:pt x="7262" y="7262"/>
                  </a:cubicBezTo>
                  <a:cubicBezTo>
                    <a:pt x="11912" y="2612"/>
                    <a:pt x="18218" y="0"/>
                    <a:pt x="24794" y="0"/>
                  </a:cubicBezTo>
                  <a:close/>
                </a:path>
              </a:pathLst>
            </a:custGeom>
            <a:solidFill>
              <a:srgbClr val="FFCDD5"/>
            </a:solidFill>
          </p:spPr>
          <p:txBody>
            <a:bodyPr/>
            <a:lstStyle/>
            <a:p>
              <a:endParaRPr lang="en-US"/>
            </a:p>
          </p:txBody>
        </p:sp>
        <p:sp>
          <p:nvSpPr>
            <p:cNvPr id="5" name="TextBox 5"/>
            <p:cNvSpPr txBox="1"/>
            <p:nvPr/>
          </p:nvSpPr>
          <p:spPr>
            <a:xfrm>
              <a:off x="0" y="-38100"/>
              <a:ext cx="4194135" cy="254832"/>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704658" y="-509197"/>
            <a:ext cx="16572689" cy="1962076"/>
          </a:xfrm>
          <a:prstGeom prst="rect">
            <a:avLst/>
          </a:prstGeom>
        </p:spPr>
        <p:txBody>
          <a:bodyPr wrap="square" lIns="0" tIns="0" rIns="0" bIns="0" rtlCol="0" anchor="t">
            <a:spAutoFit/>
          </a:bodyPr>
          <a:lstStyle/>
          <a:p>
            <a:pPr marL="0" lvl="0" indent="0" algn="ctr">
              <a:lnSpc>
                <a:spcPts val="18200"/>
              </a:lnSpc>
              <a:spcBef>
                <a:spcPct val="0"/>
              </a:spcBef>
            </a:pPr>
            <a:r>
              <a:rPr lang="en-US" sz="5500" spc="1209" dirty="0">
                <a:solidFill>
                  <a:srgbClr val="000000"/>
                </a:solidFill>
                <a:latin typeface="Peace Sans"/>
              </a:rPr>
              <a:t>Questions &amp; Discussion</a:t>
            </a:r>
          </a:p>
        </p:txBody>
      </p:sp>
      <p:sp>
        <p:nvSpPr>
          <p:cNvPr id="13" name="Content Placeholder 2">
            <a:extLst>
              <a:ext uri="{FF2B5EF4-FFF2-40B4-BE49-F238E27FC236}">
                <a16:creationId xmlns:a16="http://schemas.microsoft.com/office/drawing/2014/main" id="{FD6A357D-E0F7-CCD0-1607-3A0452515E02}"/>
              </a:ext>
            </a:extLst>
          </p:cNvPr>
          <p:cNvSpPr txBox="1">
            <a:spLocks/>
          </p:cNvSpPr>
          <p:nvPr/>
        </p:nvSpPr>
        <p:spPr>
          <a:xfrm>
            <a:off x="499266" y="3697896"/>
            <a:ext cx="17179134" cy="6340604"/>
          </a:xfrm>
          <a:prstGeom prst="rect">
            <a:avLst/>
          </a:prstGeom>
        </p:spPr>
        <p:txBody>
          <a:bodyPr vert="horz" lIns="102870" tIns="51435" rIns="102870" bIns="51435"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3600" dirty="0">
              <a:ln>
                <a:solidFill>
                  <a:srgbClr val="000000">
                    <a:lumMod val="75000"/>
                    <a:lumOff val="25000"/>
                    <a:alpha val="10000"/>
                  </a:srgbClr>
                </a:solidFill>
              </a:ln>
              <a:ea typeface="+mn-lt"/>
              <a:cs typeface="+mn-lt"/>
            </a:endParaRPr>
          </a:p>
        </p:txBody>
      </p:sp>
      <p:sp>
        <p:nvSpPr>
          <p:cNvPr id="7" name="Content Placeholder 2">
            <a:extLst>
              <a:ext uri="{FF2B5EF4-FFF2-40B4-BE49-F238E27FC236}">
                <a16:creationId xmlns:a16="http://schemas.microsoft.com/office/drawing/2014/main" id="{B7320DD3-5CC4-24A3-526A-107832D8F535}"/>
              </a:ext>
            </a:extLst>
          </p:cNvPr>
          <p:cNvSpPr txBox="1">
            <a:spLocks/>
          </p:cNvSpPr>
          <p:nvPr/>
        </p:nvSpPr>
        <p:spPr>
          <a:xfrm>
            <a:off x="401435" y="1883306"/>
            <a:ext cx="17179134" cy="6340604"/>
          </a:xfrm>
          <a:prstGeom prst="rect">
            <a:avLst/>
          </a:prstGeom>
        </p:spPr>
        <p:txBody>
          <a:bodyPr vert="horz" lIns="102870" tIns="51435" rIns="102870" bIns="51435"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800" dirty="0">
              <a:ln>
                <a:solidFill>
                  <a:srgbClr val="000000">
                    <a:lumMod val="75000"/>
                    <a:lumOff val="25000"/>
                    <a:alpha val="10000"/>
                  </a:srgbClr>
                </a:solidFill>
              </a:ln>
              <a:ea typeface="+mn-lt"/>
              <a:cs typeface="+mn-lt"/>
            </a:endParaRPr>
          </a:p>
          <a:p>
            <a:r>
              <a:rPr lang="en-US" sz="3800" dirty="0">
                <a:ln>
                  <a:solidFill>
                    <a:srgbClr val="000000">
                      <a:lumMod val="75000"/>
                      <a:lumOff val="25000"/>
                      <a:alpha val="10000"/>
                    </a:srgbClr>
                  </a:solidFill>
                </a:ln>
                <a:ea typeface="+mn-lt"/>
                <a:cs typeface="+mn-lt"/>
              </a:rPr>
              <a:t>How can you acknowledge and respect the unique interplay between Jordan's cultural heritage and their personal identity formation?</a:t>
            </a:r>
          </a:p>
          <a:p>
            <a:r>
              <a:rPr lang="en-US" sz="3800" dirty="0">
                <a:ln>
                  <a:solidFill>
                    <a:srgbClr val="000000">
                      <a:lumMod val="75000"/>
                      <a:lumOff val="25000"/>
                      <a:alpha val="10000"/>
                    </a:srgbClr>
                  </a:solidFill>
                </a:ln>
                <a:ea typeface="+mn-lt"/>
                <a:cs typeface="+mn-lt"/>
              </a:rPr>
              <a:t>In what ways might societal perceptions of gender fluidity impact Jordan's experience and self-concept, and how can you as a counselor advocate for a space that validates their gender identity?</a:t>
            </a:r>
          </a:p>
          <a:p>
            <a:r>
              <a:rPr lang="en-US" sz="3800" dirty="0">
                <a:ln>
                  <a:solidFill>
                    <a:srgbClr val="000000">
                      <a:lumMod val="75000"/>
                      <a:lumOff val="25000"/>
                      <a:alpha val="10000"/>
                    </a:srgbClr>
                  </a:solidFill>
                </a:ln>
                <a:ea typeface="+mn-lt"/>
                <a:cs typeface="+mn-lt"/>
              </a:rPr>
              <a:t>How would you support Jordan in navigating the potential cultural and societal challenges they may face when reconsidering their professional identity, especially in a field that may have its own set of cultural norms and biases?</a:t>
            </a:r>
          </a:p>
          <a:p>
            <a:r>
              <a:rPr lang="en-US" sz="3800" dirty="0">
                <a:ln>
                  <a:solidFill>
                    <a:srgbClr val="000000">
                      <a:lumMod val="75000"/>
                      <a:lumOff val="25000"/>
                      <a:alpha val="10000"/>
                    </a:srgbClr>
                  </a:solidFill>
                </a:ln>
                <a:ea typeface="+mn-lt"/>
                <a:cs typeface="+mn-lt"/>
              </a:rPr>
              <a:t>How can you assist Jordan in developing resilience and a positive self-concept that incorporates their fluid identity, while also being mindful of the cultural and critical dimensions that influence their process of self-discovery?</a:t>
            </a:r>
          </a:p>
        </p:txBody>
      </p:sp>
    </p:spTree>
    <p:extLst>
      <p:ext uri="{BB962C8B-B14F-4D97-AF65-F5344CB8AC3E}">
        <p14:creationId xmlns:p14="http://schemas.microsoft.com/office/powerpoint/2010/main" val="1341427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220954">
            <a:off x="5562329" y="-1483919"/>
            <a:ext cx="10022322" cy="14091138"/>
          </a:xfrm>
          <a:custGeom>
            <a:avLst/>
            <a:gdLst/>
            <a:ahLst/>
            <a:cxnLst/>
            <a:rect l="l" t="t" r="r" b="b"/>
            <a:pathLst>
              <a:path w="10022322" h="14091138">
                <a:moveTo>
                  <a:pt x="0" y="0"/>
                </a:moveTo>
                <a:lnTo>
                  <a:pt x="10022322" y="0"/>
                </a:lnTo>
                <a:lnTo>
                  <a:pt x="10022322" y="14091138"/>
                </a:lnTo>
                <a:lnTo>
                  <a:pt x="0" y="14091138"/>
                </a:lnTo>
                <a:lnTo>
                  <a:pt x="0" y="0"/>
                </a:lnTo>
                <a:close/>
              </a:path>
            </a:pathLst>
          </a:custGeom>
          <a:blipFill>
            <a:blip r:embed="rId2"/>
            <a:stretch>
              <a:fillRect/>
            </a:stretch>
          </a:blipFill>
        </p:spPr>
        <p:txBody>
          <a:bodyPr/>
          <a:lstStyle/>
          <a:p>
            <a:endParaRPr lang="en-US"/>
          </a:p>
        </p:txBody>
      </p:sp>
      <p:grpSp>
        <p:nvGrpSpPr>
          <p:cNvPr id="12" name="Group 12"/>
          <p:cNvGrpSpPr/>
          <p:nvPr/>
        </p:nvGrpSpPr>
        <p:grpSpPr>
          <a:xfrm>
            <a:off x="2601905" y="2226074"/>
            <a:ext cx="13084190" cy="2841226"/>
            <a:chOff x="0" y="0"/>
            <a:chExt cx="3446042" cy="216732"/>
          </a:xfrm>
        </p:grpSpPr>
        <p:sp>
          <p:nvSpPr>
            <p:cNvPr id="13" name="Freeform 13"/>
            <p:cNvSpPr/>
            <p:nvPr/>
          </p:nvSpPr>
          <p:spPr>
            <a:xfrm>
              <a:off x="0" y="0"/>
              <a:ext cx="3446042" cy="216732"/>
            </a:xfrm>
            <a:custGeom>
              <a:avLst/>
              <a:gdLst/>
              <a:ahLst/>
              <a:cxnLst/>
              <a:rect l="l" t="t" r="r" b="b"/>
              <a:pathLst>
                <a:path w="3446042" h="216732">
                  <a:moveTo>
                    <a:pt x="30177" y="0"/>
                  </a:moveTo>
                  <a:lnTo>
                    <a:pt x="3415865" y="0"/>
                  </a:lnTo>
                  <a:cubicBezTo>
                    <a:pt x="3423868" y="0"/>
                    <a:pt x="3431544" y="3179"/>
                    <a:pt x="3437203" y="8839"/>
                  </a:cubicBezTo>
                  <a:cubicBezTo>
                    <a:pt x="3442862" y="14498"/>
                    <a:pt x="3446042" y="22173"/>
                    <a:pt x="3446042" y="30177"/>
                  </a:cubicBezTo>
                  <a:lnTo>
                    <a:pt x="3446042" y="186555"/>
                  </a:lnTo>
                  <a:cubicBezTo>
                    <a:pt x="3446042" y="194559"/>
                    <a:pt x="3442862" y="202234"/>
                    <a:pt x="3437203" y="207894"/>
                  </a:cubicBezTo>
                  <a:cubicBezTo>
                    <a:pt x="3431544" y="213553"/>
                    <a:pt x="3423868" y="216732"/>
                    <a:pt x="3415865" y="216732"/>
                  </a:cubicBezTo>
                  <a:lnTo>
                    <a:pt x="30177" y="216732"/>
                  </a:lnTo>
                  <a:cubicBezTo>
                    <a:pt x="22173" y="216732"/>
                    <a:pt x="14498" y="213553"/>
                    <a:pt x="8839" y="207894"/>
                  </a:cubicBezTo>
                  <a:cubicBezTo>
                    <a:pt x="3179" y="202234"/>
                    <a:pt x="0" y="194559"/>
                    <a:pt x="0" y="186555"/>
                  </a:cubicBezTo>
                  <a:lnTo>
                    <a:pt x="0" y="30177"/>
                  </a:lnTo>
                  <a:cubicBezTo>
                    <a:pt x="0" y="22173"/>
                    <a:pt x="3179" y="14498"/>
                    <a:pt x="8839" y="8839"/>
                  </a:cubicBezTo>
                  <a:cubicBezTo>
                    <a:pt x="14498" y="3179"/>
                    <a:pt x="22173" y="0"/>
                    <a:pt x="30177" y="0"/>
                  </a:cubicBezTo>
                  <a:close/>
                </a:path>
              </a:pathLst>
            </a:custGeom>
            <a:solidFill>
              <a:srgbClr val="E9EA36"/>
            </a:solidFill>
          </p:spPr>
          <p:txBody>
            <a:bodyPr/>
            <a:lstStyle/>
            <a:p>
              <a:endParaRPr lang="en-US"/>
            </a:p>
          </p:txBody>
        </p:sp>
        <p:sp>
          <p:nvSpPr>
            <p:cNvPr id="14" name="TextBox 14"/>
            <p:cNvSpPr txBox="1"/>
            <p:nvPr/>
          </p:nvSpPr>
          <p:spPr>
            <a:xfrm>
              <a:off x="0" y="-38100"/>
              <a:ext cx="3446042" cy="254832"/>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752600" y="2019300"/>
            <a:ext cx="15468599" cy="3693319"/>
          </a:xfrm>
          <a:prstGeom prst="rect">
            <a:avLst/>
          </a:prstGeom>
        </p:spPr>
        <p:txBody>
          <a:bodyPr wrap="square" lIns="0" tIns="0" rIns="0" bIns="0" rtlCol="0" anchor="t">
            <a:spAutoFit/>
          </a:bodyPr>
          <a:lstStyle/>
          <a:p>
            <a:pPr marL="0" lvl="0" indent="0" algn="ctr">
              <a:spcBef>
                <a:spcPct val="0"/>
              </a:spcBef>
            </a:pPr>
            <a:r>
              <a:rPr lang="en-US" sz="8000" spc="1754" dirty="0">
                <a:solidFill>
                  <a:srgbClr val="000000"/>
                </a:solidFill>
                <a:latin typeface="Peace Sans"/>
              </a:rPr>
              <a:t>3. Deconstruct,</a:t>
            </a:r>
          </a:p>
          <a:p>
            <a:pPr marL="0" lvl="0" indent="0" algn="ctr">
              <a:spcBef>
                <a:spcPct val="0"/>
              </a:spcBef>
            </a:pPr>
            <a:r>
              <a:rPr lang="en-US" sz="8000" spc="1754" dirty="0">
                <a:solidFill>
                  <a:srgbClr val="000000"/>
                </a:solidFill>
                <a:latin typeface="Peace Sans"/>
              </a:rPr>
              <a:t>Challenge, </a:t>
            </a:r>
          </a:p>
          <a:p>
            <a:pPr marL="0" lvl="0" indent="0" algn="ctr">
              <a:spcBef>
                <a:spcPct val="0"/>
              </a:spcBef>
            </a:pPr>
            <a:r>
              <a:rPr lang="en-US" sz="8000" spc="1754" dirty="0">
                <a:solidFill>
                  <a:srgbClr val="000000"/>
                </a:solidFill>
                <a:latin typeface="Peace Sans"/>
              </a:rPr>
              <a:t>&amp; Intervene</a:t>
            </a:r>
          </a:p>
        </p:txBody>
      </p:sp>
    </p:spTree>
    <p:extLst>
      <p:ext uri="{BB962C8B-B14F-4D97-AF65-F5344CB8AC3E}">
        <p14:creationId xmlns:p14="http://schemas.microsoft.com/office/powerpoint/2010/main" val="6553956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220954">
            <a:off x="3581130" y="-1102918"/>
            <a:ext cx="10022322" cy="14091138"/>
          </a:xfrm>
          <a:custGeom>
            <a:avLst/>
            <a:gdLst/>
            <a:ahLst/>
            <a:cxnLst/>
            <a:rect l="l" t="t" r="r" b="b"/>
            <a:pathLst>
              <a:path w="10022322" h="14091138">
                <a:moveTo>
                  <a:pt x="0" y="0"/>
                </a:moveTo>
                <a:lnTo>
                  <a:pt x="10022322" y="0"/>
                </a:lnTo>
                <a:lnTo>
                  <a:pt x="10022322" y="14091138"/>
                </a:lnTo>
                <a:lnTo>
                  <a:pt x="0" y="14091138"/>
                </a:lnTo>
                <a:lnTo>
                  <a:pt x="0" y="0"/>
                </a:lnTo>
                <a:close/>
              </a:path>
            </a:pathLst>
          </a:custGeom>
          <a:blipFill>
            <a:blip r:embed="rId2"/>
            <a:stretch>
              <a:fillRect/>
            </a:stretch>
          </a:blipFill>
        </p:spPr>
        <p:txBody>
          <a:bodyPr/>
          <a:lstStyle/>
          <a:p>
            <a:endParaRPr lang="en-US"/>
          </a:p>
        </p:txBody>
      </p:sp>
      <p:grpSp>
        <p:nvGrpSpPr>
          <p:cNvPr id="12" name="Group 12"/>
          <p:cNvGrpSpPr/>
          <p:nvPr/>
        </p:nvGrpSpPr>
        <p:grpSpPr>
          <a:xfrm>
            <a:off x="2601905" y="2226074"/>
            <a:ext cx="13084190" cy="822905"/>
            <a:chOff x="0" y="0"/>
            <a:chExt cx="3446042" cy="216732"/>
          </a:xfrm>
        </p:grpSpPr>
        <p:sp>
          <p:nvSpPr>
            <p:cNvPr id="13" name="Freeform 13"/>
            <p:cNvSpPr/>
            <p:nvPr/>
          </p:nvSpPr>
          <p:spPr>
            <a:xfrm>
              <a:off x="0" y="0"/>
              <a:ext cx="3446042" cy="216732"/>
            </a:xfrm>
            <a:custGeom>
              <a:avLst/>
              <a:gdLst/>
              <a:ahLst/>
              <a:cxnLst/>
              <a:rect l="l" t="t" r="r" b="b"/>
              <a:pathLst>
                <a:path w="3446042" h="216732">
                  <a:moveTo>
                    <a:pt x="30177" y="0"/>
                  </a:moveTo>
                  <a:lnTo>
                    <a:pt x="3415865" y="0"/>
                  </a:lnTo>
                  <a:cubicBezTo>
                    <a:pt x="3423868" y="0"/>
                    <a:pt x="3431544" y="3179"/>
                    <a:pt x="3437203" y="8839"/>
                  </a:cubicBezTo>
                  <a:cubicBezTo>
                    <a:pt x="3442862" y="14498"/>
                    <a:pt x="3446042" y="22173"/>
                    <a:pt x="3446042" y="30177"/>
                  </a:cubicBezTo>
                  <a:lnTo>
                    <a:pt x="3446042" y="186555"/>
                  </a:lnTo>
                  <a:cubicBezTo>
                    <a:pt x="3446042" y="194559"/>
                    <a:pt x="3442862" y="202234"/>
                    <a:pt x="3437203" y="207894"/>
                  </a:cubicBezTo>
                  <a:cubicBezTo>
                    <a:pt x="3431544" y="213553"/>
                    <a:pt x="3423868" y="216732"/>
                    <a:pt x="3415865" y="216732"/>
                  </a:cubicBezTo>
                  <a:lnTo>
                    <a:pt x="30177" y="216732"/>
                  </a:lnTo>
                  <a:cubicBezTo>
                    <a:pt x="22173" y="216732"/>
                    <a:pt x="14498" y="213553"/>
                    <a:pt x="8839" y="207894"/>
                  </a:cubicBezTo>
                  <a:cubicBezTo>
                    <a:pt x="3179" y="202234"/>
                    <a:pt x="0" y="194559"/>
                    <a:pt x="0" y="186555"/>
                  </a:cubicBezTo>
                  <a:lnTo>
                    <a:pt x="0" y="30177"/>
                  </a:lnTo>
                  <a:cubicBezTo>
                    <a:pt x="0" y="22173"/>
                    <a:pt x="3179" y="14498"/>
                    <a:pt x="8839" y="8839"/>
                  </a:cubicBezTo>
                  <a:cubicBezTo>
                    <a:pt x="14498" y="3179"/>
                    <a:pt x="22173" y="0"/>
                    <a:pt x="30177" y="0"/>
                  </a:cubicBezTo>
                  <a:close/>
                </a:path>
              </a:pathLst>
            </a:custGeom>
            <a:solidFill>
              <a:srgbClr val="E9EA36"/>
            </a:solidFill>
          </p:spPr>
          <p:txBody>
            <a:bodyPr/>
            <a:lstStyle/>
            <a:p>
              <a:endParaRPr lang="en-US"/>
            </a:p>
          </p:txBody>
        </p:sp>
        <p:sp>
          <p:nvSpPr>
            <p:cNvPr id="14" name="TextBox 14"/>
            <p:cNvSpPr txBox="1"/>
            <p:nvPr/>
          </p:nvSpPr>
          <p:spPr>
            <a:xfrm>
              <a:off x="0" y="-38100"/>
              <a:ext cx="3446042" cy="254832"/>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3204006" y="2429783"/>
            <a:ext cx="11879987" cy="4258217"/>
          </a:xfrm>
          <a:prstGeom prst="rect">
            <a:avLst/>
          </a:prstGeom>
        </p:spPr>
        <p:txBody>
          <a:bodyPr wrap="square" lIns="0" tIns="0" rIns="0" bIns="0" rtlCol="0" anchor="t">
            <a:spAutoFit/>
          </a:bodyPr>
          <a:lstStyle/>
          <a:p>
            <a:pPr marL="0" lvl="0" indent="0" algn="ctr">
              <a:lnSpc>
                <a:spcPts val="16939"/>
              </a:lnSpc>
              <a:spcBef>
                <a:spcPct val="0"/>
              </a:spcBef>
            </a:pPr>
            <a:r>
              <a:rPr lang="en-US" sz="12099" spc="1754" dirty="0">
                <a:solidFill>
                  <a:srgbClr val="000000"/>
                </a:solidFill>
                <a:latin typeface="Peace Sans"/>
              </a:rPr>
              <a:t>Societal Stigma</a:t>
            </a:r>
          </a:p>
        </p:txBody>
      </p:sp>
    </p:spTree>
    <p:extLst>
      <p:ext uri="{BB962C8B-B14F-4D97-AF65-F5344CB8AC3E}">
        <p14:creationId xmlns:p14="http://schemas.microsoft.com/office/powerpoint/2010/main" val="33409888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868400" y="-2711897"/>
            <a:ext cx="6574155" cy="10668000"/>
          </a:xfrm>
          <a:custGeom>
            <a:avLst/>
            <a:gdLst/>
            <a:ahLst/>
            <a:cxnLst/>
            <a:rect l="l" t="t" r="r" b="b"/>
            <a:pathLst>
              <a:path w="6574155" h="10668000">
                <a:moveTo>
                  <a:pt x="0" y="0"/>
                </a:moveTo>
                <a:lnTo>
                  <a:pt x="6574155" y="0"/>
                </a:lnTo>
                <a:lnTo>
                  <a:pt x="6574155" y="10668000"/>
                </a:lnTo>
                <a:lnTo>
                  <a:pt x="0" y="10668000"/>
                </a:lnTo>
                <a:lnTo>
                  <a:pt x="0" y="0"/>
                </a:lnTo>
                <a:close/>
              </a:path>
            </a:pathLst>
          </a:custGeom>
          <a:blipFill>
            <a:blip r:embed="rId2"/>
            <a:stretch>
              <a:fillRect/>
            </a:stretch>
          </a:blipFill>
        </p:spPr>
        <p:txBody>
          <a:bodyPr/>
          <a:lstStyle/>
          <a:p>
            <a:endParaRPr lang="en-US"/>
          </a:p>
        </p:txBody>
      </p:sp>
      <p:grpSp>
        <p:nvGrpSpPr>
          <p:cNvPr id="4" name="Group 4"/>
          <p:cNvGrpSpPr/>
          <p:nvPr/>
        </p:nvGrpSpPr>
        <p:grpSpPr>
          <a:xfrm>
            <a:off x="961200" y="955482"/>
            <a:ext cx="13900318" cy="822905"/>
            <a:chOff x="0" y="0"/>
            <a:chExt cx="3660989" cy="216732"/>
          </a:xfrm>
        </p:grpSpPr>
        <p:sp>
          <p:nvSpPr>
            <p:cNvPr id="5" name="Freeform 5"/>
            <p:cNvSpPr/>
            <p:nvPr/>
          </p:nvSpPr>
          <p:spPr>
            <a:xfrm>
              <a:off x="0" y="0"/>
              <a:ext cx="3660989" cy="216732"/>
            </a:xfrm>
            <a:custGeom>
              <a:avLst/>
              <a:gdLst/>
              <a:ahLst/>
              <a:cxnLst/>
              <a:rect l="l" t="t" r="r" b="b"/>
              <a:pathLst>
                <a:path w="3660989" h="216732">
                  <a:moveTo>
                    <a:pt x="28405" y="0"/>
                  </a:moveTo>
                  <a:lnTo>
                    <a:pt x="3632584" y="0"/>
                  </a:lnTo>
                  <a:cubicBezTo>
                    <a:pt x="3648271" y="0"/>
                    <a:pt x="3660989" y="12717"/>
                    <a:pt x="3660989" y="28405"/>
                  </a:cubicBezTo>
                  <a:lnTo>
                    <a:pt x="3660989" y="188327"/>
                  </a:lnTo>
                  <a:cubicBezTo>
                    <a:pt x="3660989" y="204015"/>
                    <a:pt x="3648271" y="216732"/>
                    <a:pt x="3632584" y="216732"/>
                  </a:cubicBezTo>
                  <a:lnTo>
                    <a:pt x="28405" y="216732"/>
                  </a:lnTo>
                  <a:cubicBezTo>
                    <a:pt x="12717" y="216732"/>
                    <a:pt x="0" y="204015"/>
                    <a:pt x="0" y="188327"/>
                  </a:cubicBezTo>
                  <a:lnTo>
                    <a:pt x="0" y="28405"/>
                  </a:lnTo>
                  <a:cubicBezTo>
                    <a:pt x="0" y="12717"/>
                    <a:pt x="12717" y="0"/>
                    <a:pt x="28405" y="0"/>
                  </a:cubicBezTo>
                  <a:close/>
                </a:path>
              </a:pathLst>
            </a:custGeom>
            <a:solidFill>
              <a:srgbClr val="2088F5"/>
            </a:solidFill>
          </p:spPr>
          <p:txBody>
            <a:bodyPr/>
            <a:lstStyle/>
            <a:p>
              <a:endParaRPr lang="en-US"/>
            </a:p>
          </p:txBody>
        </p:sp>
        <p:sp>
          <p:nvSpPr>
            <p:cNvPr id="6" name="TextBox 6"/>
            <p:cNvSpPr txBox="1"/>
            <p:nvPr/>
          </p:nvSpPr>
          <p:spPr>
            <a:xfrm>
              <a:off x="0" y="-38100"/>
              <a:ext cx="3660989" cy="254832"/>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1433068" y="-109083"/>
            <a:ext cx="14126463" cy="2187137"/>
          </a:xfrm>
          <a:prstGeom prst="rect">
            <a:avLst/>
          </a:prstGeom>
        </p:spPr>
        <p:txBody>
          <a:bodyPr lIns="0" tIns="0" rIns="0" bIns="0" rtlCol="0" anchor="t">
            <a:spAutoFit/>
          </a:bodyPr>
          <a:lstStyle/>
          <a:p>
            <a:pPr marL="0" lvl="0" indent="0">
              <a:lnSpc>
                <a:spcPts val="18853"/>
              </a:lnSpc>
              <a:spcBef>
                <a:spcPct val="0"/>
              </a:spcBef>
            </a:pPr>
            <a:r>
              <a:rPr lang="en-US" sz="9600" spc="296" dirty="0">
                <a:solidFill>
                  <a:srgbClr val="000000"/>
                </a:solidFill>
                <a:latin typeface="Peace Sans"/>
              </a:rPr>
              <a:t>Societal Framework</a:t>
            </a:r>
          </a:p>
        </p:txBody>
      </p:sp>
      <p:sp>
        <p:nvSpPr>
          <p:cNvPr id="10" name="TextBox 9">
            <a:extLst>
              <a:ext uri="{FF2B5EF4-FFF2-40B4-BE49-F238E27FC236}">
                <a16:creationId xmlns:a16="http://schemas.microsoft.com/office/drawing/2014/main" id="{17A45639-4665-E125-D7AF-BD887B8292DA}"/>
              </a:ext>
            </a:extLst>
          </p:cNvPr>
          <p:cNvSpPr txBox="1"/>
          <p:nvPr/>
        </p:nvSpPr>
        <p:spPr>
          <a:xfrm>
            <a:off x="38100" y="2453815"/>
            <a:ext cx="6172200" cy="8125301"/>
          </a:xfrm>
          <a:prstGeom prst="rect">
            <a:avLst/>
          </a:prstGeom>
        </p:spPr>
        <p:txBody>
          <a:bodyPr wrap="square" lIns="0" tIns="0" rIns="0" bIns="0" rtlCol="0" anchor="t">
            <a:spAutoFit/>
          </a:bodyPr>
          <a:lstStyle/>
          <a:p>
            <a:pPr algn="ctr">
              <a:spcBef>
                <a:spcPct val="0"/>
              </a:spcBef>
            </a:pPr>
            <a:r>
              <a:rPr lang="en-US" sz="8800" dirty="0">
                <a:solidFill>
                  <a:srgbClr val="0B0A07"/>
                </a:solidFill>
                <a:latin typeface="Marykate"/>
              </a:rPr>
              <a:t>Feudalism</a:t>
            </a:r>
          </a:p>
          <a:p>
            <a:pPr algn="ctr">
              <a:spcBef>
                <a:spcPct val="0"/>
              </a:spcBef>
            </a:pPr>
            <a:r>
              <a:rPr lang="en-US" sz="8800" dirty="0">
                <a:solidFill>
                  <a:srgbClr val="0B0A07"/>
                </a:solidFill>
                <a:latin typeface="Marykate"/>
              </a:rPr>
              <a:t>Oligarchy</a:t>
            </a:r>
          </a:p>
          <a:p>
            <a:pPr algn="ctr">
              <a:spcBef>
                <a:spcPct val="0"/>
              </a:spcBef>
            </a:pPr>
            <a:r>
              <a:rPr lang="en-US" sz="8800" dirty="0">
                <a:solidFill>
                  <a:srgbClr val="0B0A07"/>
                </a:solidFill>
                <a:latin typeface="Marykate"/>
              </a:rPr>
              <a:t>Imperialism</a:t>
            </a:r>
          </a:p>
          <a:p>
            <a:pPr algn="ctr">
              <a:spcBef>
                <a:spcPct val="0"/>
              </a:spcBef>
            </a:pPr>
            <a:r>
              <a:rPr lang="en-US" sz="8800" dirty="0">
                <a:solidFill>
                  <a:srgbClr val="0B0A07"/>
                </a:solidFill>
                <a:latin typeface="Marykate"/>
              </a:rPr>
              <a:t>Matriarchy</a:t>
            </a:r>
          </a:p>
          <a:p>
            <a:pPr algn="ctr">
              <a:spcBef>
                <a:spcPct val="0"/>
              </a:spcBef>
            </a:pPr>
            <a:r>
              <a:rPr lang="en-US" sz="8800" dirty="0">
                <a:solidFill>
                  <a:srgbClr val="0B0A07"/>
                </a:solidFill>
                <a:latin typeface="Marykate"/>
              </a:rPr>
              <a:t>Monarchy</a:t>
            </a:r>
          </a:p>
          <a:p>
            <a:pPr algn="ctr">
              <a:spcBef>
                <a:spcPct val="0"/>
              </a:spcBef>
            </a:pPr>
            <a:endParaRPr lang="en-US" sz="8800" dirty="0">
              <a:solidFill>
                <a:srgbClr val="0B0A07"/>
              </a:solidFill>
              <a:latin typeface="Marykate"/>
            </a:endParaRPr>
          </a:p>
        </p:txBody>
      </p:sp>
      <p:sp>
        <p:nvSpPr>
          <p:cNvPr id="11" name="TextBox 10">
            <a:extLst>
              <a:ext uri="{FF2B5EF4-FFF2-40B4-BE49-F238E27FC236}">
                <a16:creationId xmlns:a16="http://schemas.microsoft.com/office/drawing/2014/main" id="{E4020186-1E7F-41A1-1F5F-AC19502A241F}"/>
              </a:ext>
            </a:extLst>
          </p:cNvPr>
          <p:cNvSpPr txBox="1"/>
          <p:nvPr/>
        </p:nvSpPr>
        <p:spPr>
          <a:xfrm>
            <a:off x="5516064" y="2371474"/>
            <a:ext cx="6172200" cy="8125301"/>
          </a:xfrm>
          <a:prstGeom prst="rect">
            <a:avLst/>
          </a:prstGeom>
        </p:spPr>
        <p:txBody>
          <a:bodyPr wrap="square" lIns="0" tIns="0" rIns="0" bIns="0" rtlCol="0" anchor="t">
            <a:spAutoFit/>
          </a:bodyPr>
          <a:lstStyle/>
          <a:p>
            <a:pPr algn="ctr">
              <a:spcBef>
                <a:spcPct val="0"/>
              </a:spcBef>
            </a:pPr>
            <a:r>
              <a:rPr lang="en-US" sz="8800" dirty="0">
                <a:solidFill>
                  <a:srgbClr val="0B0A07"/>
                </a:solidFill>
                <a:latin typeface="Marykate"/>
              </a:rPr>
              <a:t>Fascism</a:t>
            </a:r>
          </a:p>
          <a:p>
            <a:pPr algn="ctr">
              <a:spcBef>
                <a:spcPct val="0"/>
              </a:spcBef>
            </a:pPr>
            <a:r>
              <a:rPr lang="en-US" sz="8800" dirty="0">
                <a:solidFill>
                  <a:srgbClr val="0B0A07"/>
                </a:solidFill>
                <a:latin typeface="Marykate"/>
              </a:rPr>
              <a:t>Totalitarianism</a:t>
            </a:r>
          </a:p>
          <a:p>
            <a:pPr algn="ctr">
              <a:spcBef>
                <a:spcPct val="0"/>
              </a:spcBef>
            </a:pPr>
            <a:r>
              <a:rPr lang="en-US" sz="8800" dirty="0">
                <a:solidFill>
                  <a:srgbClr val="0B0A07"/>
                </a:solidFill>
                <a:latin typeface="Marykate"/>
              </a:rPr>
              <a:t>Neocolonialism</a:t>
            </a:r>
          </a:p>
          <a:p>
            <a:pPr algn="ctr">
              <a:spcBef>
                <a:spcPct val="0"/>
              </a:spcBef>
            </a:pPr>
            <a:r>
              <a:rPr lang="en-US" sz="8800" dirty="0">
                <a:solidFill>
                  <a:srgbClr val="0B0A07"/>
                </a:solidFill>
                <a:latin typeface="Marykate"/>
              </a:rPr>
              <a:t>Eurocentrism</a:t>
            </a:r>
          </a:p>
          <a:p>
            <a:pPr algn="ctr">
              <a:spcBef>
                <a:spcPct val="0"/>
              </a:spcBef>
            </a:pPr>
            <a:r>
              <a:rPr lang="en-US" sz="8800" dirty="0">
                <a:solidFill>
                  <a:srgbClr val="0B0A07"/>
                </a:solidFill>
                <a:latin typeface="Marykate"/>
              </a:rPr>
              <a:t>Racism</a:t>
            </a:r>
          </a:p>
          <a:p>
            <a:pPr algn="ctr">
              <a:spcBef>
                <a:spcPct val="0"/>
              </a:spcBef>
            </a:pPr>
            <a:endParaRPr lang="en-US" sz="8800" dirty="0">
              <a:solidFill>
                <a:srgbClr val="0B0A07"/>
              </a:solidFill>
              <a:latin typeface="Marykate"/>
            </a:endParaRPr>
          </a:p>
        </p:txBody>
      </p:sp>
      <p:sp>
        <p:nvSpPr>
          <p:cNvPr id="12" name="TextBox 11">
            <a:extLst>
              <a:ext uri="{FF2B5EF4-FFF2-40B4-BE49-F238E27FC236}">
                <a16:creationId xmlns:a16="http://schemas.microsoft.com/office/drawing/2014/main" id="{D03E1E80-31BA-82F7-92DA-E2779C253AB8}"/>
              </a:ext>
            </a:extLst>
          </p:cNvPr>
          <p:cNvSpPr txBox="1"/>
          <p:nvPr/>
        </p:nvSpPr>
        <p:spPr>
          <a:xfrm>
            <a:off x="11353800" y="2289133"/>
            <a:ext cx="6574155" cy="6771084"/>
          </a:xfrm>
          <a:prstGeom prst="rect">
            <a:avLst/>
          </a:prstGeom>
        </p:spPr>
        <p:txBody>
          <a:bodyPr wrap="square" lIns="0" tIns="0" rIns="0" bIns="0" rtlCol="0" anchor="t">
            <a:spAutoFit/>
          </a:bodyPr>
          <a:lstStyle/>
          <a:p>
            <a:pPr algn="ctr">
              <a:spcBef>
                <a:spcPct val="0"/>
              </a:spcBef>
            </a:pPr>
            <a:r>
              <a:rPr lang="en-US" sz="8800" dirty="0">
                <a:solidFill>
                  <a:srgbClr val="0B0A07"/>
                </a:solidFill>
                <a:latin typeface="Marykate"/>
              </a:rPr>
              <a:t>Xenophobia</a:t>
            </a:r>
          </a:p>
          <a:p>
            <a:pPr algn="ctr">
              <a:spcBef>
                <a:spcPct val="0"/>
              </a:spcBef>
            </a:pPr>
            <a:r>
              <a:rPr lang="en-US" sz="8800" dirty="0">
                <a:solidFill>
                  <a:srgbClr val="0B0A07"/>
                </a:solidFill>
                <a:latin typeface="Marykate"/>
              </a:rPr>
              <a:t>Sexism</a:t>
            </a:r>
          </a:p>
          <a:p>
            <a:pPr algn="ctr">
              <a:spcBef>
                <a:spcPct val="0"/>
              </a:spcBef>
            </a:pPr>
            <a:r>
              <a:rPr lang="en-US" sz="8800" dirty="0">
                <a:solidFill>
                  <a:srgbClr val="0B0A07"/>
                </a:solidFill>
                <a:latin typeface="Marykate"/>
              </a:rPr>
              <a:t>Classism</a:t>
            </a:r>
          </a:p>
          <a:p>
            <a:pPr algn="ctr">
              <a:spcBef>
                <a:spcPct val="0"/>
              </a:spcBef>
            </a:pPr>
            <a:r>
              <a:rPr lang="en-US" sz="8800" dirty="0">
                <a:solidFill>
                  <a:srgbClr val="0B0A07"/>
                </a:solidFill>
                <a:latin typeface="Marykate"/>
              </a:rPr>
              <a:t>Homophobia</a:t>
            </a:r>
          </a:p>
          <a:p>
            <a:pPr algn="ctr">
              <a:spcBef>
                <a:spcPct val="0"/>
              </a:spcBef>
            </a:pPr>
            <a:r>
              <a:rPr lang="en-US" sz="8800" dirty="0">
                <a:solidFill>
                  <a:srgbClr val="0B0A07"/>
                </a:solidFill>
                <a:latin typeface="Marykate"/>
              </a:rPr>
              <a:t>Transmisia </a:t>
            </a:r>
          </a:p>
        </p:txBody>
      </p:sp>
    </p:spTree>
    <p:extLst>
      <p:ext uri="{BB962C8B-B14F-4D97-AF65-F5344CB8AC3E}">
        <p14:creationId xmlns:p14="http://schemas.microsoft.com/office/powerpoint/2010/main" val="31118514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4FF37660-8848-8840-49FC-A2B21C538CB0}"/>
              </a:ext>
            </a:extLst>
          </p:cNvPr>
          <p:cNvGraphicFramePr>
            <a:graphicFrameLocks noGrp="1"/>
          </p:cNvGraphicFramePr>
          <p:nvPr>
            <p:ph idx="1"/>
            <p:extLst>
              <p:ext uri="{D42A27DB-BD31-4B8C-83A1-F6EECF244321}">
                <p14:modId xmlns:p14="http://schemas.microsoft.com/office/powerpoint/2010/main" val="457722644"/>
              </p:ext>
            </p:extLst>
          </p:nvPr>
        </p:nvGraphicFramePr>
        <p:xfrm>
          <a:off x="1143000" y="1866900"/>
          <a:ext cx="16459200" cy="777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15">
            <a:extLst>
              <a:ext uri="{FF2B5EF4-FFF2-40B4-BE49-F238E27FC236}">
                <a16:creationId xmlns:a16="http://schemas.microsoft.com/office/drawing/2014/main" id="{D20021A9-B6AD-897A-B938-19923FAFBF4A}"/>
              </a:ext>
            </a:extLst>
          </p:cNvPr>
          <p:cNvSpPr txBox="1"/>
          <p:nvPr/>
        </p:nvSpPr>
        <p:spPr>
          <a:xfrm>
            <a:off x="609600" y="-266700"/>
            <a:ext cx="15773399" cy="1879361"/>
          </a:xfrm>
          <a:prstGeom prst="rect">
            <a:avLst/>
          </a:prstGeom>
        </p:spPr>
        <p:txBody>
          <a:bodyPr wrap="square" lIns="0" tIns="0" rIns="0" bIns="0" rtlCol="0" anchor="t">
            <a:spAutoFit/>
          </a:bodyPr>
          <a:lstStyle/>
          <a:p>
            <a:pPr marL="0" lvl="0" indent="0" algn="ctr">
              <a:lnSpc>
                <a:spcPts val="16939"/>
              </a:lnSpc>
              <a:spcBef>
                <a:spcPct val="0"/>
              </a:spcBef>
            </a:pPr>
            <a:r>
              <a:rPr lang="en-US" sz="6600" spc="1754" dirty="0">
                <a:solidFill>
                  <a:srgbClr val="000000"/>
                </a:solidFill>
                <a:latin typeface="Peace Sans"/>
              </a:rPr>
              <a:t>Prejudice &amp; Culture</a:t>
            </a:r>
          </a:p>
        </p:txBody>
      </p:sp>
    </p:spTree>
    <p:extLst>
      <p:ext uri="{BB962C8B-B14F-4D97-AF65-F5344CB8AC3E}">
        <p14:creationId xmlns:p14="http://schemas.microsoft.com/office/powerpoint/2010/main" val="39587880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street&#10;&#10;Description automatically generated">
            <a:extLst>
              <a:ext uri="{FF2B5EF4-FFF2-40B4-BE49-F238E27FC236}">
                <a16:creationId xmlns:a16="http://schemas.microsoft.com/office/drawing/2014/main" id="{6ECE3BE4-4C1F-4CAC-A875-A343A06C0EC1}"/>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0" y="1"/>
            <a:ext cx="18288000" cy="10287000"/>
          </a:xfrm>
          <a:prstGeom prst="rect">
            <a:avLst/>
          </a:prstGeom>
        </p:spPr>
      </p:pic>
      <p:sp>
        <p:nvSpPr>
          <p:cNvPr id="3" name="Content Placeholder 2">
            <a:extLst>
              <a:ext uri="{FF2B5EF4-FFF2-40B4-BE49-F238E27FC236}">
                <a16:creationId xmlns:a16="http://schemas.microsoft.com/office/drawing/2014/main" id="{0F922208-1502-4FE9-816B-20F76F0CF0A9}"/>
              </a:ext>
            </a:extLst>
          </p:cNvPr>
          <p:cNvSpPr>
            <a:spLocks noGrp="1"/>
          </p:cNvSpPr>
          <p:nvPr>
            <p:ph idx="1"/>
          </p:nvPr>
        </p:nvSpPr>
        <p:spPr>
          <a:xfrm>
            <a:off x="2438400" y="2691644"/>
            <a:ext cx="12680378" cy="6185656"/>
          </a:xfrm>
        </p:spPr>
        <p:txBody>
          <a:bodyPr>
            <a:noAutofit/>
          </a:bodyPr>
          <a:lstStyle/>
          <a:p>
            <a:r>
              <a:rPr lang="en-US" sz="4400" b="1" dirty="0"/>
              <a:t>Born a man/woman</a:t>
            </a:r>
          </a:p>
          <a:p>
            <a:r>
              <a:rPr lang="en-US" sz="4400" b="1" dirty="0"/>
              <a:t>Lifestyle/Preferred</a:t>
            </a:r>
          </a:p>
          <a:p>
            <a:r>
              <a:rPr lang="en-US" sz="4400" b="1" dirty="0"/>
              <a:t>Pre-op, Post-op</a:t>
            </a:r>
          </a:p>
          <a:p>
            <a:r>
              <a:rPr lang="en-US" sz="4400" b="1" dirty="0">
                <a:ln>
                  <a:solidFill>
                    <a:prstClr val="white">
                      <a:lumMod val="75000"/>
                      <a:lumOff val="25000"/>
                      <a:alpha val="10000"/>
                    </a:prstClr>
                  </a:solidFill>
                </a:ln>
                <a:solidFill>
                  <a:prstClr val="black"/>
                </a:solidFill>
                <a:effectLst/>
                <a:latin typeface="Calibri" panose="020F0502020204030204"/>
              </a:rPr>
              <a:t>Sex Change</a:t>
            </a:r>
          </a:p>
          <a:p>
            <a:r>
              <a:rPr lang="en-US" sz="4400" b="1" dirty="0">
                <a:ln>
                  <a:solidFill>
                    <a:prstClr val="white">
                      <a:lumMod val="75000"/>
                      <a:lumOff val="25000"/>
                      <a:alpha val="10000"/>
                    </a:prstClr>
                  </a:solidFill>
                </a:ln>
                <a:solidFill>
                  <a:prstClr val="black"/>
                </a:solidFill>
                <a:effectLst/>
                <a:latin typeface="Calibri" panose="020F0502020204030204"/>
              </a:rPr>
              <a:t>Sex Reassignment</a:t>
            </a:r>
          </a:p>
          <a:p>
            <a:r>
              <a:rPr lang="en-US" sz="4400" b="1" dirty="0">
                <a:ln>
                  <a:solidFill>
                    <a:prstClr val="white">
                      <a:lumMod val="75000"/>
                      <a:lumOff val="25000"/>
                      <a:alpha val="10000"/>
                    </a:prstClr>
                  </a:solidFill>
                </a:ln>
                <a:solidFill>
                  <a:prstClr val="black"/>
                </a:solidFill>
                <a:effectLst/>
                <a:latin typeface="Calibri" panose="020F0502020204030204"/>
              </a:rPr>
              <a:t>Transgender</a:t>
            </a:r>
            <a:r>
              <a:rPr lang="en-US" sz="4400" dirty="0">
                <a:ln>
                  <a:solidFill>
                    <a:prstClr val="white">
                      <a:lumMod val="75000"/>
                      <a:lumOff val="25000"/>
                      <a:alpha val="10000"/>
                    </a:prstClr>
                  </a:solidFill>
                </a:ln>
                <a:solidFill>
                  <a:prstClr val="black"/>
                </a:solidFill>
                <a:effectLst/>
                <a:latin typeface="Calibri" panose="020F0502020204030204"/>
              </a:rPr>
              <a:t>ed</a:t>
            </a:r>
          </a:p>
          <a:p>
            <a:r>
              <a:rPr lang="en-US" sz="4400" b="1" dirty="0">
                <a:ln>
                  <a:solidFill>
                    <a:prstClr val="white">
                      <a:lumMod val="75000"/>
                      <a:lumOff val="25000"/>
                      <a:alpha val="10000"/>
                    </a:prstClr>
                  </a:solidFill>
                </a:ln>
                <a:solidFill>
                  <a:prstClr val="black"/>
                </a:solidFill>
                <a:effectLst/>
                <a:latin typeface="Calibri" panose="020F0502020204030204"/>
              </a:rPr>
              <a:t>Transsexual </a:t>
            </a:r>
          </a:p>
          <a:p>
            <a:r>
              <a:rPr lang="en-US" sz="4400" b="1" dirty="0">
                <a:ln>
                  <a:solidFill>
                    <a:prstClr val="white">
                      <a:lumMod val="75000"/>
                      <a:lumOff val="25000"/>
                      <a:alpha val="10000"/>
                    </a:prstClr>
                  </a:solidFill>
                </a:ln>
                <a:solidFill>
                  <a:prstClr val="black"/>
                </a:solidFill>
                <a:effectLst/>
                <a:latin typeface="Calibri" panose="020F0502020204030204"/>
              </a:rPr>
              <a:t>Transvestite</a:t>
            </a:r>
          </a:p>
          <a:p>
            <a:endParaRPr lang="en-US" sz="4400" b="1" dirty="0"/>
          </a:p>
        </p:txBody>
      </p:sp>
      <p:sp>
        <p:nvSpPr>
          <p:cNvPr id="4" name="Content Placeholder 2">
            <a:extLst>
              <a:ext uri="{FF2B5EF4-FFF2-40B4-BE49-F238E27FC236}">
                <a16:creationId xmlns:a16="http://schemas.microsoft.com/office/drawing/2014/main" id="{65624CED-1B94-475C-95DD-05293E4938AF}"/>
              </a:ext>
            </a:extLst>
          </p:cNvPr>
          <p:cNvSpPr txBox="1">
            <a:spLocks/>
          </p:cNvSpPr>
          <p:nvPr/>
        </p:nvSpPr>
        <p:spPr>
          <a:xfrm>
            <a:off x="10052746" y="2969983"/>
            <a:ext cx="4162241" cy="5369840"/>
          </a:xfrm>
          <a:prstGeom prst="rect">
            <a:avLst/>
          </a:prstGeom>
          <a:effectLst>
            <a:outerShdw blurRad="25400" dir="17880000">
              <a:srgbClr val="000000">
                <a:alpha val="46000"/>
              </a:srgbClr>
            </a:outerShdw>
          </a:effectLst>
        </p:spPr>
        <p:txBody>
          <a:bodyPr vert="horz" lIns="102870" tIns="51435" rIns="102870" bIns="51435" rtlCol="0" anchor="t">
            <a:noAutofit/>
          </a:bodyPr>
          <a:lstStyle>
            <a:lvl1pPr marL="342900" indent="-306000" algn="l" defTabSz="457200" rtl="0" eaLnBrk="1" latinLnBrk="0" hangingPunct="1">
              <a:lnSpc>
                <a:spcPct val="100000"/>
              </a:lnSpc>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514350" indent="-459000" defTabSz="685800">
              <a:spcAft>
                <a:spcPts val="900"/>
              </a:spcAft>
              <a:buClr>
                <a:srgbClr val="44546A"/>
              </a:buClr>
              <a:buFont typeface="Arial" panose="020B0604020202020204" pitchFamily="34" charset="0"/>
              <a:buChar char="•"/>
              <a:defRPr/>
            </a:pPr>
            <a:endParaRPr lang="en-US" sz="3000" b="1" dirty="0">
              <a:ln>
                <a:solidFill>
                  <a:prstClr val="white">
                    <a:lumMod val="75000"/>
                    <a:lumOff val="25000"/>
                    <a:alpha val="10000"/>
                  </a:prstClr>
                </a:solidFill>
              </a:ln>
              <a:solidFill>
                <a:prstClr val="black"/>
              </a:solidFill>
              <a:effectLst/>
              <a:latin typeface="Calibri" panose="020F0502020204030204"/>
            </a:endParaRPr>
          </a:p>
        </p:txBody>
      </p:sp>
      <p:sp>
        <p:nvSpPr>
          <p:cNvPr id="5" name="Rectangle 4">
            <a:extLst>
              <a:ext uri="{FF2B5EF4-FFF2-40B4-BE49-F238E27FC236}">
                <a16:creationId xmlns:a16="http://schemas.microsoft.com/office/drawing/2014/main" id="{5945B2E9-CE17-4374-BBAB-2EDD65F9A1B5}"/>
              </a:ext>
            </a:extLst>
          </p:cNvPr>
          <p:cNvSpPr/>
          <p:nvPr/>
        </p:nvSpPr>
        <p:spPr>
          <a:xfrm>
            <a:off x="16916400" y="9791700"/>
            <a:ext cx="1031051" cy="248209"/>
          </a:xfrm>
          <a:prstGeom prst="rect">
            <a:avLst/>
          </a:prstGeom>
        </p:spPr>
        <p:txBody>
          <a:bodyPr wrap="none">
            <a:spAutoFit/>
          </a:bodyPr>
          <a:lstStyle/>
          <a:p>
            <a:pPr defTabSz="1371600">
              <a:defRPr/>
            </a:pPr>
            <a:r>
              <a:rPr lang="en-US" sz="1013" b="1" dirty="0">
                <a:solidFill>
                  <a:prstClr val="black"/>
                </a:solidFill>
                <a:latin typeface="Calibri" panose="020F0502020204030204"/>
              </a:rPr>
              <a:t>*ALGBTIC, 2019</a:t>
            </a:r>
          </a:p>
        </p:txBody>
      </p:sp>
      <p:sp>
        <p:nvSpPr>
          <p:cNvPr id="6" name="TextBox 6">
            <a:extLst>
              <a:ext uri="{FF2B5EF4-FFF2-40B4-BE49-F238E27FC236}">
                <a16:creationId xmlns:a16="http://schemas.microsoft.com/office/drawing/2014/main" id="{E3DCF209-D4E6-6880-39B1-1FEC1FB415C5}"/>
              </a:ext>
            </a:extLst>
          </p:cNvPr>
          <p:cNvSpPr txBox="1"/>
          <p:nvPr/>
        </p:nvSpPr>
        <p:spPr>
          <a:xfrm>
            <a:off x="1152634" y="850434"/>
            <a:ext cx="12504934" cy="1841210"/>
          </a:xfrm>
          <a:prstGeom prst="rect">
            <a:avLst/>
          </a:prstGeom>
        </p:spPr>
        <p:txBody>
          <a:bodyPr lIns="0" tIns="0" rIns="0" bIns="0" rtlCol="0" anchor="t">
            <a:spAutoFit/>
          </a:bodyPr>
          <a:lstStyle/>
          <a:p>
            <a:pPr marL="0" lvl="0" indent="0" algn="ctr">
              <a:lnSpc>
                <a:spcPts val="14851"/>
              </a:lnSpc>
              <a:spcBef>
                <a:spcPct val="0"/>
              </a:spcBef>
            </a:pPr>
            <a:r>
              <a:rPr lang="en-US" sz="10608" spc="1188" dirty="0">
                <a:solidFill>
                  <a:srgbClr val="000000"/>
                </a:solidFill>
                <a:latin typeface="Peace Sans"/>
              </a:rPr>
              <a:t>Terminology </a:t>
            </a:r>
          </a:p>
        </p:txBody>
      </p:sp>
      <p:pic>
        <p:nvPicPr>
          <p:cNvPr id="13" name="Graphic 12" descr="Warning with solid fill">
            <a:extLst>
              <a:ext uri="{FF2B5EF4-FFF2-40B4-BE49-F238E27FC236}">
                <a16:creationId xmlns:a16="http://schemas.microsoft.com/office/drawing/2014/main" id="{79F7BA79-8EBE-03D3-B450-823D9770EC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96400" y="3196323"/>
            <a:ext cx="5105400" cy="5105400"/>
          </a:xfrm>
          <a:prstGeom prst="rect">
            <a:avLst/>
          </a:prstGeom>
        </p:spPr>
      </p:pic>
    </p:spTree>
    <p:extLst>
      <p:ext uri="{BB962C8B-B14F-4D97-AF65-F5344CB8AC3E}">
        <p14:creationId xmlns:p14="http://schemas.microsoft.com/office/powerpoint/2010/main" val="40294676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75703" y="-4399500"/>
            <a:ext cx="16230600" cy="8115300"/>
          </a:xfrm>
          <a:custGeom>
            <a:avLst/>
            <a:gdLst/>
            <a:ahLst/>
            <a:cxnLst/>
            <a:rect l="l" t="t" r="r" b="b"/>
            <a:pathLst>
              <a:path w="16230600" h="8115300">
                <a:moveTo>
                  <a:pt x="0" y="0"/>
                </a:moveTo>
                <a:lnTo>
                  <a:pt x="16230600" y="0"/>
                </a:lnTo>
                <a:lnTo>
                  <a:pt x="16230600" y="8115300"/>
                </a:lnTo>
                <a:lnTo>
                  <a:pt x="0" y="81153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028700" y="2892895"/>
            <a:ext cx="15924607" cy="822905"/>
            <a:chOff x="0" y="0"/>
            <a:chExt cx="4194135" cy="216732"/>
          </a:xfrm>
        </p:grpSpPr>
        <p:sp>
          <p:nvSpPr>
            <p:cNvPr id="4" name="Freeform 4"/>
            <p:cNvSpPr/>
            <p:nvPr/>
          </p:nvSpPr>
          <p:spPr>
            <a:xfrm>
              <a:off x="0" y="0"/>
              <a:ext cx="4194135" cy="216732"/>
            </a:xfrm>
            <a:custGeom>
              <a:avLst/>
              <a:gdLst/>
              <a:ahLst/>
              <a:cxnLst/>
              <a:rect l="l" t="t" r="r" b="b"/>
              <a:pathLst>
                <a:path w="4194135" h="216732">
                  <a:moveTo>
                    <a:pt x="24794" y="0"/>
                  </a:moveTo>
                  <a:lnTo>
                    <a:pt x="4169341" y="0"/>
                  </a:lnTo>
                  <a:cubicBezTo>
                    <a:pt x="4175917" y="0"/>
                    <a:pt x="4182223" y="2612"/>
                    <a:pt x="4186873" y="7262"/>
                  </a:cubicBezTo>
                  <a:cubicBezTo>
                    <a:pt x="4191523" y="11912"/>
                    <a:pt x="4194135" y="18218"/>
                    <a:pt x="4194135" y="24794"/>
                  </a:cubicBezTo>
                  <a:lnTo>
                    <a:pt x="4194135" y="191938"/>
                  </a:lnTo>
                  <a:cubicBezTo>
                    <a:pt x="4194135" y="198514"/>
                    <a:pt x="4191523" y="204820"/>
                    <a:pt x="4186873" y="209470"/>
                  </a:cubicBezTo>
                  <a:cubicBezTo>
                    <a:pt x="4182223" y="214120"/>
                    <a:pt x="4175917" y="216732"/>
                    <a:pt x="4169341" y="216732"/>
                  </a:cubicBezTo>
                  <a:lnTo>
                    <a:pt x="24794" y="216732"/>
                  </a:lnTo>
                  <a:cubicBezTo>
                    <a:pt x="18218" y="216732"/>
                    <a:pt x="11912" y="214120"/>
                    <a:pt x="7262" y="209470"/>
                  </a:cubicBezTo>
                  <a:cubicBezTo>
                    <a:pt x="2612" y="204820"/>
                    <a:pt x="0" y="198514"/>
                    <a:pt x="0" y="191938"/>
                  </a:cubicBezTo>
                  <a:lnTo>
                    <a:pt x="0" y="24794"/>
                  </a:lnTo>
                  <a:cubicBezTo>
                    <a:pt x="0" y="18218"/>
                    <a:pt x="2612" y="11912"/>
                    <a:pt x="7262" y="7262"/>
                  </a:cubicBezTo>
                  <a:cubicBezTo>
                    <a:pt x="11912" y="2612"/>
                    <a:pt x="18218" y="0"/>
                    <a:pt x="24794" y="0"/>
                  </a:cubicBezTo>
                  <a:close/>
                </a:path>
              </a:pathLst>
            </a:custGeom>
            <a:solidFill>
              <a:srgbClr val="FFCDD5"/>
            </a:solidFill>
          </p:spPr>
          <p:txBody>
            <a:bodyPr/>
            <a:lstStyle/>
            <a:p>
              <a:endParaRPr lang="en-US"/>
            </a:p>
          </p:txBody>
        </p:sp>
        <p:sp>
          <p:nvSpPr>
            <p:cNvPr id="5" name="TextBox 5"/>
            <p:cNvSpPr txBox="1"/>
            <p:nvPr/>
          </p:nvSpPr>
          <p:spPr>
            <a:xfrm>
              <a:off x="0" y="-38100"/>
              <a:ext cx="4194135" cy="254832"/>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576538" y="1613355"/>
            <a:ext cx="15134924" cy="1981312"/>
          </a:xfrm>
          <a:prstGeom prst="rect">
            <a:avLst/>
          </a:prstGeom>
        </p:spPr>
        <p:txBody>
          <a:bodyPr lIns="0" tIns="0" rIns="0" bIns="0" rtlCol="0" anchor="t">
            <a:spAutoFit/>
          </a:bodyPr>
          <a:lstStyle/>
          <a:p>
            <a:pPr marL="0" lvl="0" indent="0" algn="ctr">
              <a:lnSpc>
                <a:spcPts val="18200"/>
              </a:lnSpc>
              <a:spcBef>
                <a:spcPct val="0"/>
              </a:spcBef>
            </a:pPr>
            <a:r>
              <a:rPr lang="en-US" sz="6000" spc="1209" dirty="0">
                <a:solidFill>
                  <a:srgbClr val="000000"/>
                </a:solidFill>
                <a:latin typeface="Peace Sans"/>
              </a:rPr>
              <a:t>Experiences of GE Folx</a:t>
            </a:r>
          </a:p>
        </p:txBody>
      </p:sp>
      <p:sp>
        <p:nvSpPr>
          <p:cNvPr id="13" name="Content Placeholder 2">
            <a:extLst>
              <a:ext uri="{FF2B5EF4-FFF2-40B4-BE49-F238E27FC236}">
                <a16:creationId xmlns:a16="http://schemas.microsoft.com/office/drawing/2014/main" id="{FD6A357D-E0F7-CCD0-1607-3A0452515E02}"/>
              </a:ext>
            </a:extLst>
          </p:cNvPr>
          <p:cNvSpPr txBox="1">
            <a:spLocks/>
          </p:cNvSpPr>
          <p:nvPr/>
        </p:nvSpPr>
        <p:spPr>
          <a:xfrm>
            <a:off x="888403" y="4610100"/>
            <a:ext cx="17159438" cy="5257800"/>
          </a:xfrm>
          <a:prstGeom prst="rect">
            <a:avLst/>
          </a:prstGeom>
        </p:spPr>
        <p:txBody>
          <a:bodyPr vert="horz" lIns="102870" tIns="51435" rIns="102870" bIns="51435"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a:buChar char="•"/>
            </a:pPr>
            <a:r>
              <a:rPr lang="en-US" sz="3600" dirty="0">
                <a:ln>
                  <a:solidFill>
                    <a:srgbClr val="000000">
                      <a:lumMod val="75000"/>
                      <a:lumOff val="25000"/>
                      <a:alpha val="10000"/>
                    </a:srgbClr>
                  </a:solidFill>
                </a:ln>
                <a:ea typeface="+mn-lt"/>
                <a:cs typeface="+mn-lt"/>
              </a:rPr>
              <a:t>Systemic stigma, marginalization, discrimination</a:t>
            </a:r>
          </a:p>
          <a:p>
            <a:pPr>
              <a:buFont typeface="Arial"/>
              <a:buChar char="•"/>
            </a:pPr>
            <a:r>
              <a:rPr lang="en-US" sz="3600" dirty="0">
                <a:ln>
                  <a:solidFill>
                    <a:srgbClr val="000000">
                      <a:lumMod val="75000"/>
                      <a:lumOff val="25000"/>
                      <a:alpha val="10000"/>
                    </a:srgbClr>
                  </a:solidFill>
                </a:ln>
                <a:ea typeface="+mn-lt"/>
                <a:cs typeface="+mn-lt"/>
              </a:rPr>
              <a:t>Violence, physical, sexual assault (intersecting identities)</a:t>
            </a:r>
          </a:p>
          <a:p>
            <a:pPr>
              <a:buFont typeface="Arial"/>
              <a:buChar char="•"/>
            </a:pPr>
            <a:r>
              <a:rPr lang="en-US" sz="3600" dirty="0">
                <a:ln>
                  <a:solidFill>
                    <a:srgbClr val="000000">
                      <a:lumMod val="75000"/>
                      <a:lumOff val="25000"/>
                      <a:alpha val="10000"/>
                    </a:srgbClr>
                  </a:solidFill>
                </a:ln>
                <a:ea typeface="+mn-lt"/>
                <a:cs typeface="+mn-lt"/>
              </a:rPr>
              <a:t>Lack of family support/affirmation; kicked out of homes </a:t>
            </a:r>
          </a:p>
          <a:p>
            <a:pPr>
              <a:buFont typeface="Arial"/>
              <a:buChar char="•"/>
            </a:pPr>
            <a:r>
              <a:rPr lang="en-US" sz="3600" dirty="0">
                <a:ln>
                  <a:solidFill>
                    <a:srgbClr val="000000">
                      <a:lumMod val="75000"/>
                      <a:lumOff val="25000"/>
                      <a:alpha val="10000"/>
                    </a:srgbClr>
                  </a:solidFill>
                </a:ln>
                <a:ea typeface="+mn-lt"/>
                <a:cs typeface="+mn-lt"/>
              </a:rPr>
              <a:t>Homelessness, lack of resources (financial, transportation, medical)</a:t>
            </a:r>
          </a:p>
          <a:p>
            <a:pPr>
              <a:buFont typeface="Arial"/>
              <a:buChar char="•"/>
            </a:pPr>
            <a:r>
              <a:rPr lang="en-US" sz="3600" dirty="0">
                <a:ln>
                  <a:solidFill>
                    <a:srgbClr val="000000">
                      <a:lumMod val="75000"/>
                      <a:lumOff val="25000"/>
                      <a:alpha val="10000"/>
                    </a:srgbClr>
                  </a:solidFill>
                </a:ln>
                <a:ea typeface="+mn-lt"/>
                <a:cs typeface="+mn-lt"/>
              </a:rPr>
              <a:t>Internalized </a:t>
            </a:r>
            <a:r>
              <a:rPr lang="en-US" sz="3600" dirty="0" err="1">
                <a:ln>
                  <a:solidFill>
                    <a:srgbClr val="000000">
                      <a:lumMod val="75000"/>
                      <a:lumOff val="25000"/>
                      <a:alpha val="10000"/>
                    </a:srgbClr>
                  </a:solidFill>
                </a:ln>
                <a:ea typeface="+mn-lt"/>
                <a:cs typeface="+mn-lt"/>
              </a:rPr>
              <a:t>transmisia</a:t>
            </a:r>
            <a:r>
              <a:rPr lang="en-US" sz="3600" dirty="0">
                <a:ln>
                  <a:solidFill>
                    <a:srgbClr val="000000">
                      <a:lumMod val="75000"/>
                      <a:lumOff val="25000"/>
                      <a:alpha val="10000"/>
                    </a:srgbClr>
                  </a:solidFill>
                </a:ln>
                <a:ea typeface="+mn-lt"/>
                <a:cs typeface="+mn-lt"/>
              </a:rPr>
              <a:t>/homonegativity, PTSD, depression, anxiety, substance use, suicidality </a:t>
            </a:r>
          </a:p>
          <a:p>
            <a:pPr>
              <a:buFont typeface="Arial"/>
              <a:buChar char="•"/>
            </a:pPr>
            <a:r>
              <a:rPr lang="en-US" sz="3600" dirty="0">
                <a:ln>
                  <a:solidFill>
                    <a:srgbClr val="000000">
                      <a:lumMod val="75000"/>
                      <a:lumOff val="25000"/>
                      <a:alpha val="10000"/>
                    </a:srgbClr>
                  </a:solidFill>
                </a:ln>
                <a:ea typeface="+mn-lt"/>
                <a:cs typeface="+mn-lt"/>
              </a:rPr>
              <a:t>Employment Concerns (lack of advances, unfair pay, discrimination) </a:t>
            </a:r>
          </a:p>
          <a:p>
            <a:pPr>
              <a:buFont typeface="Arial"/>
              <a:buChar char="•"/>
            </a:pPr>
            <a:endParaRPr lang="en-US" sz="3600" dirty="0">
              <a:ln>
                <a:solidFill>
                  <a:srgbClr val="000000">
                    <a:lumMod val="75000"/>
                    <a:lumOff val="25000"/>
                    <a:alpha val="10000"/>
                  </a:srgbClr>
                </a:solidFill>
              </a:ln>
              <a:ea typeface="+mn-lt"/>
              <a:cs typeface="+mn-lt"/>
            </a:endParaRPr>
          </a:p>
        </p:txBody>
      </p:sp>
    </p:spTree>
    <p:extLst>
      <p:ext uri="{BB962C8B-B14F-4D97-AF65-F5344CB8AC3E}">
        <p14:creationId xmlns:p14="http://schemas.microsoft.com/office/powerpoint/2010/main" val="36922750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mall bird perched on top of a metal cage&#10;&#10;Description automatically generated">
            <a:extLst>
              <a:ext uri="{FF2B5EF4-FFF2-40B4-BE49-F238E27FC236}">
                <a16:creationId xmlns:a16="http://schemas.microsoft.com/office/drawing/2014/main" id="{7BD659E8-5FC9-43B8-AF75-FBD674E3D9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263" r="35617" b="-1"/>
          <a:stretch/>
        </p:blipFill>
        <p:spPr>
          <a:xfrm>
            <a:off x="31" y="15"/>
            <a:ext cx="6953357" cy="10286985"/>
          </a:xfrm>
          <a:prstGeom prst="rect">
            <a:avLst/>
          </a:prstGeom>
          <a:effectLst/>
        </p:spPr>
      </p:pic>
      <p:sp>
        <p:nvSpPr>
          <p:cNvPr id="5" name="TextBox 6">
            <a:extLst>
              <a:ext uri="{FF2B5EF4-FFF2-40B4-BE49-F238E27FC236}">
                <a16:creationId xmlns:a16="http://schemas.microsoft.com/office/drawing/2014/main" id="{157A32B0-31B8-495D-AAAD-128D09D9581F}"/>
              </a:ext>
            </a:extLst>
          </p:cNvPr>
          <p:cNvSpPr txBox="1"/>
          <p:nvPr/>
        </p:nvSpPr>
        <p:spPr>
          <a:xfrm>
            <a:off x="6096000" y="571500"/>
            <a:ext cx="12504934" cy="1841210"/>
          </a:xfrm>
          <a:prstGeom prst="rect">
            <a:avLst/>
          </a:prstGeom>
        </p:spPr>
        <p:txBody>
          <a:bodyPr lIns="0" tIns="0" rIns="0" bIns="0" rtlCol="0" anchor="t">
            <a:spAutoFit/>
          </a:bodyPr>
          <a:lstStyle/>
          <a:p>
            <a:pPr marL="0" lvl="0" indent="0" algn="ctr">
              <a:lnSpc>
                <a:spcPts val="14851"/>
              </a:lnSpc>
              <a:spcBef>
                <a:spcPct val="0"/>
              </a:spcBef>
            </a:pPr>
            <a:r>
              <a:rPr lang="en-US" sz="10608" spc="1188" dirty="0">
                <a:solidFill>
                  <a:srgbClr val="000000"/>
                </a:solidFill>
                <a:latin typeface="Peace Sans"/>
              </a:rPr>
              <a:t>In Texas</a:t>
            </a:r>
          </a:p>
        </p:txBody>
      </p:sp>
      <p:sp>
        <p:nvSpPr>
          <p:cNvPr id="4" name="Content Placeholder 2">
            <a:extLst>
              <a:ext uri="{FF2B5EF4-FFF2-40B4-BE49-F238E27FC236}">
                <a16:creationId xmlns:a16="http://schemas.microsoft.com/office/drawing/2014/main" id="{D7CEAE36-0CF6-7A23-A871-7B0CD3AC4068}"/>
              </a:ext>
            </a:extLst>
          </p:cNvPr>
          <p:cNvSpPr txBox="1">
            <a:spLocks/>
          </p:cNvSpPr>
          <p:nvPr/>
        </p:nvSpPr>
        <p:spPr>
          <a:xfrm>
            <a:off x="7405061" y="2906551"/>
            <a:ext cx="10744200" cy="6755550"/>
          </a:xfrm>
          <a:prstGeom prst="rect">
            <a:avLst/>
          </a:prstGeom>
        </p:spPr>
        <p:txBody>
          <a:bodyPr vert="horz" lIns="102870" tIns="51435" rIns="102870" bIns="51435" rtlCol="0" anchor="t">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a:buChar char="•"/>
            </a:pPr>
            <a:r>
              <a:rPr lang="en-US" sz="3600" dirty="0">
                <a:ln>
                  <a:solidFill>
                    <a:srgbClr val="000000">
                      <a:lumMod val="75000"/>
                      <a:lumOff val="25000"/>
                      <a:alpha val="10000"/>
                    </a:srgbClr>
                  </a:solidFill>
                </a:ln>
                <a:ea typeface="+mn-lt"/>
                <a:cs typeface="+mn-lt"/>
              </a:rPr>
              <a:t>40% report hearing school staff make negative remarks about someone’s gender expression. </a:t>
            </a:r>
          </a:p>
          <a:p>
            <a:pPr>
              <a:buFont typeface="Arial"/>
              <a:buChar char="•"/>
            </a:pPr>
            <a:r>
              <a:rPr lang="en-US" sz="3600" dirty="0">
                <a:ln>
                  <a:solidFill>
                    <a:srgbClr val="000000">
                      <a:lumMod val="75000"/>
                      <a:lumOff val="25000"/>
                      <a:alpha val="10000"/>
                    </a:srgbClr>
                  </a:solidFill>
                </a:ln>
                <a:ea typeface="+mn-lt"/>
                <a:cs typeface="+mn-lt"/>
              </a:rPr>
              <a:t>74% report experiencing verbal harassment due to sexual orientation. </a:t>
            </a:r>
          </a:p>
          <a:p>
            <a:pPr>
              <a:buFont typeface="Arial"/>
              <a:buChar char="•"/>
            </a:pPr>
            <a:r>
              <a:rPr lang="en-US" sz="3600" dirty="0">
                <a:ln>
                  <a:solidFill>
                    <a:srgbClr val="000000">
                      <a:lumMod val="75000"/>
                      <a:lumOff val="25000"/>
                      <a:alpha val="10000"/>
                    </a:srgbClr>
                  </a:solidFill>
                </a:ln>
                <a:ea typeface="+mn-lt"/>
                <a:cs typeface="+mn-lt"/>
              </a:rPr>
              <a:t>59% report experiencing verbal harassment due to gender expression. </a:t>
            </a:r>
          </a:p>
          <a:p>
            <a:pPr>
              <a:buFont typeface="Arial"/>
              <a:buChar char="•"/>
            </a:pPr>
            <a:r>
              <a:rPr lang="en-US" sz="3600" dirty="0">
                <a:ln>
                  <a:solidFill>
                    <a:srgbClr val="000000">
                      <a:lumMod val="75000"/>
                      <a:lumOff val="25000"/>
                      <a:alpha val="10000"/>
                    </a:srgbClr>
                  </a:solidFill>
                </a:ln>
                <a:ea typeface="+mn-lt"/>
                <a:cs typeface="+mn-lt"/>
              </a:rPr>
              <a:t>Over a quarter of students experience physical harassment due to gender, gender expression, or sexual orientation.</a:t>
            </a:r>
          </a:p>
          <a:p>
            <a:pPr>
              <a:buFont typeface="Arial"/>
              <a:buChar char="•"/>
            </a:pPr>
            <a:r>
              <a:rPr lang="en-US" sz="3600" dirty="0">
                <a:ln>
                  <a:solidFill>
                    <a:srgbClr val="000000">
                      <a:lumMod val="75000"/>
                      <a:lumOff val="25000"/>
                      <a:alpha val="10000"/>
                    </a:srgbClr>
                  </a:solidFill>
                </a:ln>
                <a:ea typeface="+mn-lt"/>
                <a:cs typeface="+mn-lt"/>
              </a:rPr>
              <a:t>Over a third of LGBTQIA+ students (36%) and over half of transgender students (58%) have been prevented from using their gender-affirming name or pronouns in school.</a:t>
            </a:r>
          </a:p>
        </p:txBody>
      </p:sp>
    </p:spTree>
    <p:extLst>
      <p:ext uri="{BB962C8B-B14F-4D97-AF65-F5344CB8AC3E}">
        <p14:creationId xmlns:p14="http://schemas.microsoft.com/office/powerpoint/2010/main" val="40412291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1146BC5-BAA1-4BD0-BBAB-F13E2B93CE96}"/>
              </a:ext>
            </a:extLst>
          </p:cNvPr>
          <p:cNvSpPr txBox="1">
            <a:spLocks/>
          </p:cNvSpPr>
          <p:nvPr/>
        </p:nvSpPr>
        <p:spPr>
          <a:xfrm>
            <a:off x="7448146" y="943902"/>
            <a:ext cx="9879737" cy="1929240"/>
          </a:xfrm>
          <a:prstGeom prst="rect">
            <a:avLst/>
          </a:prstGeom>
        </p:spPr>
        <p:txBody>
          <a:bodyPr vert="horz" lIns="137160" tIns="68580" rIns="137160" bIns="68580" rtlCol="0" anchor="b">
            <a:norm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defTabSz="1371600">
              <a:lnSpc>
                <a:spcPct val="90000"/>
              </a:lnSpc>
              <a:spcAft>
                <a:spcPts val="900"/>
              </a:spcAft>
              <a:defRPr/>
            </a:pPr>
            <a:r>
              <a:rPr lang="en-US" sz="6600" b="1" spc="-150" dirty="0">
                <a:solidFill>
                  <a:prstClr val="black"/>
                </a:solidFill>
                <a:latin typeface="Peace Sans Bold"/>
              </a:rPr>
              <a:t>Barriers in Schools</a:t>
            </a:r>
          </a:p>
        </p:txBody>
      </p:sp>
      <p:sp>
        <p:nvSpPr>
          <p:cNvPr id="8" name="Content Placeholder 7">
            <a:extLst>
              <a:ext uri="{FF2B5EF4-FFF2-40B4-BE49-F238E27FC236}">
                <a16:creationId xmlns:a16="http://schemas.microsoft.com/office/drawing/2014/main" id="{178B7384-636C-4C74-9E03-B8526F80EF20}"/>
              </a:ext>
            </a:extLst>
          </p:cNvPr>
          <p:cNvSpPr>
            <a:spLocks noGrp="1"/>
          </p:cNvSpPr>
          <p:nvPr>
            <p:ph idx="1"/>
          </p:nvPr>
        </p:nvSpPr>
        <p:spPr>
          <a:xfrm>
            <a:off x="7448147" y="3657601"/>
            <a:ext cx="9879734" cy="5678129"/>
          </a:xfrm>
        </p:spPr>
        <p:txBody>
          <a:bodyPr vert="horz" lIns="137160" tIns="68580" rIns="137160" bIns="68580" rtlCol="0">
            <a:normAutofit/>
          </a:bodyPr>
          <a:lstStyle/>
          <a:p>
            <a:r>
              <a:rPr lang="en-US" sz="3000" dirty="0"/>
              <a:t>Lack of comprehensive, clear protections for gender identity and expression within anti-bullying policies </a:t>
            </a:r>
          </a:p>
          <a:p>
            <a:r>
              <a:rPr lang="en-US" sz="3000" dirty="0"/>
              <a:t>Lack of visibility and support; even with presence of Gender-Sexuality Alliances (historically, Gay-Straight Alliance (GSA))</a:t>
            </a:r>
          </a:p>
          <a:p>
            <a:r>
              <a:rPr lang="en-US" sz="3000" dirty="0"/>
              <a:t>Invalidating and discriminatory dress codes, athletic and extra-curricular policies </a:t>
            </a:r>
          </a:p>
          <a:p>
            <a:r>
              <a:rPr lang="en-US" sz="3000" dirty="0"/>
              <a:t>Inability to use restrooms or locker rooms congruent with gender identity and expression</a:t>
            </a:r>
          </a:p>
          <a:p>
            <a:endParaRPr lang="en-US" sz="3000" dirty="0"/>
          </a:p>
        </p:txBody>
      </p:sp>
      <p:pic>
        <p:nvPicPr>
          <p:cNvPr id="4" name="Picture 4" descr="A dining room table&#10;&#10;Description generated with very high confidence">
            <a:extLst>
              <a:ext uri="{FF2B5EF4-FFF2-40B4-BE49-F238E27FC236}">
                <a16:creationId xmlns:a16="http://schemas.microsoft.com/office/drawing/2014/main" id="{E572B233-F215-4D53-A6B3-2812C0B4B45E}"/>
              </a:ext>
            </a:extLst>
          </p:cNvPr>
          <p:cNvPicPr>
            <a:picLocks noChangeAspect="1"/>
          </p:cNvPicPr>
          <p:nvPr/>
        </p:nvPicPr>
        <p:blipFill rotWithShape="1">
          <a:blip r:embed="rId3"/>
          <a:srcRect l="20414" r="34466" b="-1"/>
          <a:stretch/>
        </p:blipFill>
        <p:spPr>
          <a:xfrm>
            <a:off x="31" y="15"/>
            <a:ext cx="6953357" cy="10286985"/>
          </a:xfrm>
          <a:prstGeom prst="rect">
            <a:avLst/>
          </a:prstGeom>
          <a:effectLst/>
        </p:spPr>
      </p:pic>
    </p:spTree>
    <p:extLst>
      <p:ext uri="{BB962C8B-B14F-4D97-AF65-F5344CB8AC3E}">
        <p14:creationId xmlns:p14="http://schemas.microsoft.com/office/powerpoint/2010/main" val="38491806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5728A63-14D0-4755-996B-43131C029304}"/>
              </a:ext>
            </a:extLst>
          </p:cNvPr>
          <p:cNvSpPr txBox="1">
            <a:spLocks/>
          </p:cNvSpPr>
          <p:nvPr/>
        </p:nvSpPr>
        <p:spPr>
          <a:xfrm>
            <a:off x="7448146" y="943902"/>
            <a:ext cx="9879737" cy="1929240"/>
          </a:xfrm>
          <a:prstGeom prst="rect">
            <a:avLst/>
          </a:prstGeom>
        </p:spPr>
        <p:txBody>
          <a:bodyPr vert="horz" lIns="137160" tIns="68580" rIns="137160" bIns="68580" rtlCol="0" anchor="b">
            <a:norm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defTabSz="1371600">
              <a:lnSpc>
                <a:spcPct val="90000"/>
              </a:lnSpc>
              <a:spcAft>
                <a:spcPts val="900"/>
              </a:spcAft>
              <a:defRPr/>
            </a:pPr>
            <a:r>
              <a:rPr lang="en-US" sz="6150" b="1" spc="-150" dirty="0">
                <a:solidFill>
                  <a:prstClr val="black"/>
                </a:solidFill>
                <a:latin typeface="Peace Sans Bold"/>
              </a:rPr>
              <a:t>With Peers, Teachers, and School Staff</a:t>
            </a:r>
          </a:p>
        </p:txBody>
      </p:sp>
      <p:sp>
        <p:nvSpPr>
          <p:cNvPr id="3" name="Content Placeholder 2">
            <a:extLst>
              <a:ext uri="{FF2B5EF4-FFF2-40B4-BE49-F238E27FC236}">
                <a16:creationId xmlns:a16="http://schemas.microsoft.com/office/drawing/2014/main" id="{88331E2E-D5E3-48FB-A3AA-FD281089BF6A}"/>
              </a:ext>
            </a:extLst>
          </p:cNvPr>
          <p:cNvSpPr>
            <a:spLocks noGrp="1"/>
          </p:cNvSpPr>
          <p:nvPr>
            <p:ph idx="1"/>
          </p:nvPr>
        </p:nvSpPr>
        <p:spPr>
          <a:xfrm>
            <a:off x="7448147" y="3657601"/>
            <a:ext cx="9879734" cy="5678129"/>
          </a:xfrm>
        </p:spPr>
        <p:txBody>
          <a:bodyPr vert="horz" lIns="137160" tIns="68580" rIns="137160" bIns="68580" rtlCol="0">
            <a:normAutofit/>
          </a:bodyPr>
          <a:lstStyle/>
          <a:p>
            <a:pPr lvl="1"/>
            <a:r>
              <a:rPr lang="en-US" sz="3000" dirty="0"/>
              <a:t>Misgendering students; not using student names</a:t>
            </a:r>
          </a:p>
          <a:p>
            <a:pPr lvl="1"/>
            <a:r>
              <a:rPr lang="en-US" sz="3000" dirty="0"/>
              <a:t>Making assumptions based on gender expression </a:t>
            </a:r>
          </a:p>
          <a:p>
            <a:pPr lvl="1"/>
            <a:r>
              <a:rPr lang="en-US" sz="3000" dirty="0"/>
              <a:t>Overt discrimination, verbal and physical abuse, bullying</a:t>
            </a:r>
          </a:p>
          <a:p>
            <a:pPr lvl="1"/>
            <a:r>
              <a:rPr lang="en-US" sz="3000" dirty="0"/>
              <a:t>Microaggressions (covert and overt) </a:t>
            </a:r>
          </a:p>
          <a:p>
            <a:pPr lvl="1"/>
            <a:r>
              <a:rPr lang="en-US" sz="3000" dirty="0"/>
              <a:t>Gendered practices of class management/organization</a:t>
            </a:r>
          </a:p>
          <a:p>
            <a:pPr lvl="1"/>
            <a:r>
              <a:rPr lang="en-US" sz="3000" dirty="0"/>
              <a:t>Language, course curriculum </a:t>
            </a:r>
          </a:p>
          <a:p>
            <a:pPr lvl="1"/>
            <a:r>
              <a:rPr lang="en-US" sz="3000" dirty="0"/>
              <a:t>Lack of visibility/representation in examples </a:t>
            </a:r>
          </a:p>
          <a:p>
            <a:pPr lvl="1"/>
            <a:endParaRPr lang="en-US" sz="3000" dirty="0"/>
          </a:p>
        </p:txBody>
      </p:sp>
      <p:pic>
        <p:nvPicPr>
          <p:cNvPr id="4" name="Picture 3" descr="A picture containing person, indoor, sitting, man&#10;&#10;Description automatically generated">
            <a:extLst>
              <a:ext uri="{FF2B5EF4-FFF2-40B4-BE49-F238E27FC236}">
                <a16:creationId xmlns:a16="http://schemas.microsoft.com/office/drawing/2014/main" id="{AE3611E7-6DFB-4F45-8247-759E3ECACA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698" r="29747" b="-2"/>
          <a:stretch/>
        </p:blipFill>
        <p:spPr>
          <a:xfrm>
            <a:off x="31" y="15"/>
            <a:ext cx="6953357" cy="10286985"/>
          </a:xfrm>
          <a:prstGeom prst="rect">
            <a:avLst/>
          </a:prstGeom>
          <a:effectLst/>
        </p:spPr>
      </p:pic>
    </p:spTree>
    <p:extLst>
      <p:ext uri="{BB962C8B-B14F-4D97-AF65-F5344CB8AC3E}">
        <p14:creationId xmlns:p14="http://schemas.microsoft.com/office/powerpoint/2010/main" val="1133399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277600" y="571500"/>
            <a:ext cx="8983419" cy="11666778"/>
          </a:xfrm>
          <a:custGeom>
            <a:avLst/>
            <a:gdLst/>
            <a:ahLst/>
            <a:cxnLst/>
            <a:rect l="l" t="t" r="r" b="b"/>
            <a:pathLst>
              <a:path w="8983419" h="11666778">
                <a:moveTo>
                  <a:pt x="0" y="0"/>
                </a:moveTo>
                <a:lnTo>
                  <a:pt x="8983418" y="0"/>
                </a:lnTo>
                <a:lnTo>
                  <a:pt x="8983418" y="11666778"/>
                </a:lnTo>
                <a:lnTo>
                  <a:pt x="0" y="11666778"/>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028700" y="5074070"/>
            <a:ext cx="7675606" cy="454399"/>
            <a:chOff x="0" y="0"/>
            <a:chExt cx="3660989" cy="216732"/>
          </a:xfrm>
        </p:grpSpPr>
        <p:sp>
          <p:nvSpPr>
            <p:cNvPr id="4" name="Freeform 4"/>
            <p:cNvSpPr/>
            <p:nvPr/>
          </p:nvSpPr>
          <p:spPr>
            <a:xfrm>
              <a:off x="0" y="0"/>
              <a:ext cx="3660989" cy="216732"/>
            </a:xfrm>
            <a:custGeom>
              <a:avLst/>
              <a:gdLst/>
              <a:ahLst/>
              <a:cxnLst/>
              <a:rect l="l" t="t" r="r" b="b"/>
              <a:pathLst>
                <a:path w="3660989" h="216732">
                  <a:moveTo>
                    <a:pt x="51441" y="0"/>
                  </a:moveTo>
                  <a:lnTo>
                    <a:pt x="3609548" y="0"/>
                  </a:lnTo>
                  <a:cubicBezTo>
                    <a:pt x="3637958" y="0"/>
                    <a:pt x="3660989" y="23031"/>
                    <a:pt x="3660989" y="51441"/>
                  </a:cubicBezTo>
                  <a:lnTo>
                    <a:pt x="3660989" y="165292"/>
                  </a:lnTo>
                  <a:cubicBezTo>
                    <a:pt x="3660989" y="178934"/>
                    <a:pt x="3655570" y="192019"/>
                    <a:pt x="3645922" y="201666"/>
                  </a:cubicBezTo>
                  <a:cubicBezTo>
                    <a:pt x="3636275" y="211313"/>
                    <a:pt x="3623191" y="216732"/>
                    <a:pt x="3609548" y="216732"/>
                  </a:cubicBezTo>
                  <a:lnTo>
                    <a:pt x="51441" y="216732"/>
                  </a:lnTo>
                  <a:cubicBezTo>
                    <a:pt x="23031" y="216732"/>
                    <a:pt x="0" y="193701"/>
                    <a:pt x="0" y="165292"/>
                  </a:cubicBezTo>
                  <a:lnTo>
                    <a:pt x="0" y="51441"/>
                  </a:lnTo>
                  <a:cubicBezTo>
                    <a:pt x="0" y="23031"/>
                    <a:pt x="23031" y="0"/>
                    <a:pt x="51441" y="0"/>
                  </a:cubicBezTo>
                  <a:close/>
                </a:path>
              </a:pathLst>
            </a:custGeom>
            <a:solidFill>
              <a:srgbClr val="FFFDBE"/>
            </a:solidFill>
          </p:spPr>
          <p:txBody>
            <a:bodyPr/>
            <a:lstStyle/>
            <a:p>
              <a:endParaRPr lang="en-US"/>
            </a:p>
          </p:txBody>
        </p:sp>
        <p:sp>
          <p:nvSpPr>
            <p:cNvPr id="5" name="TextBox 5"/>
            <p:cNvSpPr txBox="1"/>
            <p:nvPr/>
          </p:nvSpPr>
          <p:spPr>
            <a:xfrm>
              <a:off x="0" y="-38100"/>
              <a:ext cx="3660989" cy="254832"/>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5">
            <a:extLst>
              <a:ext uri="{FF2B5EF4-FFF2-40B4-BE49-F238E27FC236}">
                <a16:creationId xmlns:a16="http://schemas.microsoft.com/office/drawing/2014/main" id="{B2084732-6B2E-2AAA-20C6-89B09C9A7FAE}"/>
              </a:ext>
            </a:extLst>
          </p:cNvPr>
          <p:cNvSpPr txBox="1"/>
          <p:nvPr/>
        </p:nvSpPr>
        <p:spPr>
          <a:xfrm>
            <a:off x="589006" y="869286"/>
            <a:ext cx="16230600" cy="8863965"/>
          </a:xfrm>
          <a:prstGeom prst="rect">
            <a:avLst/>
          </a:prstGeom>
        </p:spPr>
        <p:txBody>
          <a:bodyPr wrap="square" lIns="0" tIns="0" rIns="0" bIns="0" rtlCol="0" anchor="t">
            <a:spAutoFit/>
          </a:bodyPr>
          <a:lstStyle/>
          <a:p>
            <a:pPr marL="1371600" indent="-1371600">
              <a:spcBef>
                <a:spcPct val="0"/>
              </a:spcBef>
              <a:buFont typeface="+mj-lt"/>
              <a:buAutoNum type="arabicPeriod"/>
            </a:pPr>
            <a:r>
              <a:rPr lang="en-US" sz="9600" dirty="0">
                <a:solidFill>
                  <a:srgbClr val="0B0A07"/>
                </a:solidFill>
                <a:latin typeface="Marykate"/>
              </a:rPr>
              <a:t>Bring to Awareness</a:t>
            </a:r>
          </a:p>
          <a:p>
            <a:pPr marL="1371600" indent="-1371600">
              <a:spcBef>
                <a:spcPct val="0"/>
              </a:spcBef>
              <a:buFont typeface="+mj-lt"/>
              <a:buAutoNum type="arabicPeriod"/>
            </a:pPr>
            <a:r>
              <a:rPr lang="en-US" sz="9600" dirty="0">
                <a:solidFill>
                  <a:srgbClr val="0B0A07"/>
                </a:solidFill>
                <a:latin typeface="Marykate"/>
              </a:rPr>
              <a:t>Stay Curious &amp; Learn</a:t>
            </a:r>
          </a:p>
          <a:p>
            <a:pPr marL="1371600" indent="-1371600">
              <a:spcBef>
                <a:spcPct val="0"/>
              </a:spcBef>
              <a:buFont typeface="+mj-lt"/>
              <a:buAutoNum type="arabicPeriod"/>
            </a:pPr>
            <a:r>
              <a:rPr lang="en-US" sz="9600" dirty="0">
                <a:solidFill>
                  <a:srgbClr val="0B0A07"/>
                </a:solidFill>
                <a:latin typeface="Marykate"/>
              </a:rPr>
              <a:t>Deconstruct, Challenge, Intervene</a:t>
            </a:r>
          </a:p>
          <a:p>
            <a:pPr marL="1371600" indent="-1371600">
              <a:spcBef>
                <a:spcPct val="0"/>
              </a:spcBef>
              <a:buFont typeface="+mj-lt"/>
              <a:buAutoNum type="arabicPeriod"/>
            </a:pPr>
            <a:r>
              <a:rPr lang="en-US" sz="9600" dirty="0">
                <a:solidFill>
                  <a:srgbClr val="0B0A07"/>
                </a:solidFill>
                <a:latin typeface="Marykate"/>
              </a:rPr>
              <a:t>Intentional Practice &amp; Humility </a:t>
            </a:r>
          </a:p>
          <a:p>
            <a:pPr marL="1371600" indent="-1371600">
              <a:spcBef>
                <a:spcPct val="0"/>
              </a:spcBef>
              <a:buFont typeface="+mj-lt"/>
              <a:buAutoNum type="arabicPeriod"/>
            </a:pPr>
            <a:r>
              <a:rPr lang="en-US" sz="9600" dirty="0">
                <a:solidFill>
                  <a:srgbClr val="0B0A07"/>
                </a:solidFill>
                <a:latin typeface="Marykate"/>
              </a:rPr>
              <a:t>Uplift &amp; Advocate</a:t>
            </a:r>
          </a:p>
          <a:p>
            <a:pPr marL="1371600" indent="-1371600">
              <a:spcBef>
                <a:spcPct val="0"/>
              </a:spcBef>
              <a:buFont typeface="+mj-lt"/>
              <a:buAutoNum type="arabicPeriod"/>
            </a:pPr>
            <a:r>
              <a:rPr lang="en-US" sz="9600" dirty="0">
                <a:solidFill>
                  <a:srgbClr val="0B0A07"/>
                </a:solidFill>
                <a:latin typeface="Marykate"/>
              </a:rPr>
              <a:t>Intersectional Challenges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02475-20EC-42CB-AED4-8DA28E0320BE}"/>
              </a:ext>
            </a:extLst>
          </p:cNvPr>
          <p:cNvSpPr>
            <a:spLocks noGrp="1"/>
          </p:cNvSpPr>
          <p:nvPr>
            <p:ph type="title"/>
          </p:nvPr>
        </p:nvSpPr>
        <p:spPr>
          <a:xfrm>
            <a:off x="10108692" y="957134"/>
            <a:ext cx="7228332" cy="2215202"/>
          </a:xfrm>
        </p:spPr>
        <p:txBody>
          <a:bodyPr vert="horz" lIns="137160" tIns="68580" rIns="137160" bIns="68580" rtlCol="0" anchor="b">
            <a:normAutofit fontScale="90000"/>
          </a:bodyPr>
          <a:lstStyle/>
          <a:p>
            <a:pPr algn="ctr"/>
            <a:r>
              <a:rPr lang="en-US" sz="5700" b="1" dirty="0">
                <a:latin typeface="Peace Sans Bold"/>
              </a:rPr>
              <a:t>Experiences of Parents with LGBTQ+ Youth</a:t>
            </a:r>
          </a:p>
        </p:txBody>
      </p:sp>
      <p:pic>
        <p:nvPicPr>
          <p:cNvPr id="20" name="Picture 20" descr="A picture containing drawing&#10;&#10;Description generated with very high confidence">
            <a:extLst>
              <a:ext uri="{FF2B5EF4-FFF2-40B4-BE49-F238E27FC236}">
                <a16:creationId xmlns:a16="http://schemas.microsoft.com/office/drawing/2014/main" id="{A3402274-16D4-45E3-B83D-16F10BC8A39F}"/>
              </a:ext>
            </a:extLst>
          </p:cNvPr>
          <p:cNvPicPr>
            <a:picLocks noChangeAspect="1"/>
          </p:cNvPicPr>
          <p:nvPr/>
        </p:nvPicPr>
        <p:blipFill rotWithShape="1">
          <a:blip r:embed="rId3"/>
          <a:srcRect t="10110" b="6247"/>
          <a:stretch/>
        </p:blipFill>
        <p:spPr>
          <a:xfrm>
            <a:off x="946404" y="2840501"/>
            <a:ext cx="8188452" cy="4605998"/>
          </a:xfrm>
          <a:prstGeom prst="rect">
            <a:avLst/>
          </a:prstGeom>
        </p:spPr>
      </p:pic>
      <p:sp>
        <p:nvSpPr>
          <p:cNvPr id="7" name="TextBox 6">
            <a:extLst>
              <a:ext uri="{FF2B5EF4-FFF2-40B4-BE49-F238E27FC236}">
                <a16:creationId xmlns:a16="http://schemas.microsoft.com/office/drawing/2014/main" id="{BAFB4EA9-A73C-4F8E-83F4-3571E400953E}"/>
              </a:ext>
            </a:extLst>
          </p:cNvPr>
          <p:cNvSpPr txBox="1"/>
          <p:nvPr/>
        </p:nvSpPr>
        <p:spPr>
          <a:xfrm>
            <a:off x="10108692" y="3997330"/>
            <a:ext cx="7228332" cy="5326184"/>
          </a:xfrm>
          <a:prstGeom prst="rect">
            <a:avLst/>
          </a:prstGeom>
        </p:spPr>
        <p:txBody>
          <a:bodyPr vert="horz" lIns="137160" tIns="68580" rIns="137160" bIns="68580" rtlCol="0" anchor="t">
            <a:normAutofit/>
          </a:bodyPr>
          <a:lstStyle/>
          <a:p>
            <a:pPr indent="-342900" defTabSz="1371600">
              <a:lnSpc>
                <a:spcPct val="90000"/>
              </a:lnSpc>
              <a:spcAft>
                <a:spcPts val="900"/>
              </a:spcAft>
              <a:buFont typeface="Arial" panose="020B0604020202020204" pitchFamily="34" charset="0"/>
              <a:buChar char="•"/>
              <a:defRPr/>
            </a:pPr>
            <a:r>
              <a:rPr lang="en-US" sz="2850" dirty="0">
                <a:solidFill>
                  <a:prstClr val="black"/>
                </a:solidFill>
                <a:latin typeface="Calibri" panose="020F0502020204030204"/>
              </a:rPr>
              <a:t>Parents describe:</a:t>
            </a:r>
          </a:p>
          <a:p>
            <a:pPr marL="685800" lvl="1" indent="-342900" defTabSz="1371600">
              <a:lnSpc>
                <a:spcPct val="90000"/>
              </a:lnSpc>
              <a:spcAft>
                <a:spcPts val="900"/>
              </a:spcAft>
              <a:buFont typeface="Arial" panose="020B0604020202020204" pitchFamily="34" charset="0"/>
              <a:buChar char="•"/>
              <a:defRPr/>
            </a:pPr>
            <a:r>
              <a:rPr lang="en-US" sz="2850" dirty="0">
                <a:solidFill>
                  <a:prstClr val="black"/>
                </a:solidFill>
                <a:latin typeface="Calibri" panose="020F0502020204030204"/>
              </a:rPr>
              <a:t>Feelings related to the unfamiliar</a:t>
            </a:r>
          </a:p>
          <a:p>
            <a:pPr marL="685800" lvl="1" indent="-342900" defTabSz="1371600">
              <a:lnSpc>
                <a:spcPct val="90000"/>
              </a:lnSpc>
              <a:spcAft>
                <a:spcPts val="900"/>
              </a:spcAft>
              <a:buFont typeface="Arial" panose="020B0604020202020204" pitchFamily="34" charset="0"/>
              <a:buChar char="•"/>
              <a:defRPr/>
            </a:pPr>
            <a:r>
              <a:rPr lang="en-US" sz="2850" dirty="0">
                <a:solidFill>
                  <a:prstClr val="black"/>
                </a:solidFill>
                <a:latin typeface="Calibri" panose="020F0502020204030204"/>
              </a:rPr>
              <a:t>Worries about the future </a:t>
            </a:r>
          </a:p>
          <a:p>
            <a:pPr marL="685800" lvl="1" indent="-342900" defTabSz="1371600">
              <a:lnSpc>
                <a:spcPct val="90000"/>
              </a:lnSpc>
              <a:spcAft>
                <a:spcPts val="900"/>
              </a:spcAft>
              <a:buFont typeface="Arial" panose="020B0604020202020204" pitchFamily="34" charset="0"/>
              <a:buChar char="•"/>
              <a:defRPr/>
            </a:pPr>
            <a:r>
              <a:rPr lang="en-US" sz="2850" dirty="0">
                <a:solidFill>
                  <a:prstClr val="black"/>
                </a:solidFill>
                <a:latin typeface="Calibri" panose="020F0502020204030204"/>
              </a:rPr>
              <a:t>Societal strengths and challenges</a:t>
            </a:r>
          </a:p>
          <a:p>
            <a:pPr marL="685800" lvl="1" indent="-342900" defTabSz="1371600">
              <a:lnSpc>
                <a:spcPct val="90000"/>
              </a:lnSpc>
              <a:spcAft>
                <a:spcPts val="900"/>
              </a:spcAft>
              <a:buFont typeface="Arial" panose="020B0604020202020204" pitchFamily="34" charset="0"/>
              <a:buChar char="•"/>
              <a:defRPr/>
            </a:pPr>
            <a:r>
              <a:rPr lang="en-US" sz="2850" dirty="0">
                <a:solidFill>
                  <a:prstClr val="black"/>
                </a:solidFill>
                <a:latin typeface="Calibri" panose="020F0502020204030204"/>
              </a:rPr>
              <a:t>Feelings of fear, safety, and worry </a:t>
            </a:r>
          </a:p>
          <a:p>
            <a:pPr marL="685800" lvl="1" indent="-342900" defTabSz="1371600">
              <a:lnSpc>
                <a:spcPct val="90000"/>
              </a:lnSpc>
              <a:spcAft>
                <a:spcPts val="900"/>
              </a:spcAft>
              <a:buFont typeface="Arial" panose="020B0604020202020204" pitchFamily="34" charset="0"/>
              <a:buChar char="•"/>
              <a:defRPr/>
            </a:pPr>
            <a:r>
              <a:rPr lang="en-US" sz="2850" dirty="0">
                <a:solidFill>
                  <a:prstClr val="black"/>
                </a:solidFill>
                <a:latin typeface="Calibri" panose="020F0502020204030204"/>
              </a:rPr>
              <a:t>Concerns related to privacy and disclosure</a:t>
            </a:r>
          </a:p>
          <a:p>
            <a:pPr marL="685800" lvl="1" indent="-342900" defTabSz="1371600">
              <a:lnSpc>
                <a:spcPct val="90000"/>
              </a:lnSpc>
              <a:spcAft>
                <a:spcPts val="900"/>
              </a:spcAft>
              <a:buFont typeface="Arial" panose="020B0604020202020204" pitchFamily="34" charset="0"/>
              <a:buChar char="•"/>
              <a:defRPr/>
            </a:pPr>
            <a:r>
              <a:rPr lang="en-US" sz="2850" dirty="0">
                <a:solidFill>
                  <a:prstClr val="black"/>
                </a:solidFill>
                <a:latin typeface="Calibri" panose="020F0502020204030204"/>
              </a:rPr>
              <a:t>Influence of family and religion</a:t>
            </a:r>
          </a:p>
          <a:p>
            <a:pPr marL="685800" lvl="1" indent="-342900" defTabSz="1371600">
              <a:lnSpc>
                <a:spcPct val="90000"/>
              </a:lnSpc>
              <a:spcAft>
                <a:spcPts val="900"/>
              </a:spcAft>
              <a:buFont typeface="Arial" panose="020B0604020202020204" pitchFamily="34" charset="0"/>
              <a:buChar char="•"/>
              <a:defRPr/>
            </a:pPr>
            <a:r>
              <a:rPr lang="en-US" sz="2850" dirty="0">
                <a:solidFill>
                  <a:prstClr val="black"/>
                </a:solidFill>
                <a:latin typeface="Calibri" panose="020F0502020204030204"/>
              </a:rPr>
              <a:t>Issues related to the medical profession (</a:t>
            </a:r>
            <a:r>
              <a:rPr lang="en-US" sz="2850" dirty="0" err="1">
                <a:solidFill>
                  <a:prstClr val="black"/>
                </a:solidFill>
                <a:latin typeface="Calibri" panose="020F0502020204030204"/>
              </a:rPr>
              <a:t>Capous-Desyllas</a:t>
            </a:r>
            <a:r>
              <a:rPr lang="en-US" sz="2850" dirty="0">
                <a:solidFill>
                  <a:prstClr val="black"/>
                </a:solidFill>
                <a:latin typeface="Calibri" panose="020F0502020204030204"/>
              </a:rPr>
              <a:t> &amp; Barron, 2017). </a:t>
            </a:r>
          </a:p>
          <a:p>
            <a:pPr marL="685800" lvl="1" indent="-342900" defTabSz="1371600">
              <a:lnSpc>
                <a:spcPct val="90000"/>
              </a:lnSpc>
              <a:spcAft>
                <a:spcPts val="900"/>
              </a:spcAft>
              <a:buFont typeface="Arial" panose="020B0604020202020204" pitchFamily="34" charset="0"/>
              <a:buChar char="•"/>
              <a:defRPr/>
            </a:pPr>
            <a:endParaRPr lang="en-US" sz="2850" dirty="0">
              <a:solidFill>
                <a:prstClr val="black"/>
              </a:solidFill>
              <a:latin typeface="Calibri" panose="020F0502020204030204"/>
            </a:endParaRPr>
          </a:p>
        </p:txBody>
      </p:sp>
    </p:spTree>
    <p:extLst>
      <p:ext uri="{BB962C8B-B14F-4D97-AF65-F5344CB8AC3E}">
        <p14:creationId xmlns:p14="http://schemas.microsoft.com/office/powerpoint/2010/main" val="32191354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220954">
            <a:off x="5562329" y="-1483919"/>
            <a:ext cx="10022322" cy="14091138"/>
          </a:xfrm>
          <a:custGeom>
            <a:avLst/>
            <a:gdLst/>
            <a:ahLst/>
            <a:cxnLst/>
            <a:rect l="l" t="t" r="r" b="b"/>
            <a:pathLst>
              <a:path w="10022322" h="14091138">
                <a:moveTo>
                  <a:pt x="0" y="0"/>
                </a:moveTo>
                <a:lnTo>
                  <a:pt x="10022322" y="0"/>
                </a:lnTo>
                <a:lnTo>
                  <a:pt x="10022322" y="14091138"/>
                </a:lnTo>
                <a:lnTo>
                  <a:pt x="0" y="14091138"/>
                </a:lnTo>
                <a:lnTo>
                  <a:pt x="0" y="0"/>
                </a:lnTo>
                <a:close/>
              </a:path>
            </a:pathLst>
          </a:custGeom>
          <a:blipFill>
            <a:blip r:embed="rId2"/>
            <a:stretch>
              <a:fillRect/>
            </a:stretch>
          </a:blipFill>
        </p:spPr>
        <p:txBody>
          <a:bodyPr/>
          <a:lstStyle/>
          <a:p>
            <a:endParaRPr lang="en-US"/>
          </a:p>
        </p:txBody>
      </p:sp>
      <p:grpSp>
        <p:nvGrpSpPr>
          <p:cNvPr id="12" name="Group 12"/>
          <p:cNvGrpSpPr/>
          <p:nvPr/>
        </p:nvGrpSpPr>
        <p:grpSpPr>
          <a:xfrm>
            <a:off x="1295401" y="2226074"/>
            <a:ext cx="15900286" cy="2841226"/>
            <a:chOff x="0" y="0"/>
            <a:chExt cx="3446042" cy="216732"/>
          </a:xfrm>
        </p:grpSpPr>
        <p:sp>
          <p:nvSpPr>
            <p:cNvPr id="13" name="Freeform 13"/>
            <p:cNvSpPr/>
            <p:nvPr/>
          </p:nvSpPr>
          <p:spPr>
            <a:xfrm>
              <a:off x="0" y="0"/>
              <a:ext cx="3446042" cy="216732"/>
            </a:xfrm>
            <a:custGeom>
              <a:avLst/>
              <a:gdLst/>
              <a:ahLst/>
              <a:cxnLst/>
              <a:rect l="l" t="t" r="r" b="b"/>
              <a:pathLst>
                <a:path w="3446042" h="216732">
                  <a:moveTo>
                    <a:pt x="30177" y="0"/>
                  </a:moveTo>
                  <a:lnTo>
                    <a:pt x="3415865" y="0"/>
                  </a:lnTo>
                  <a:cubicBezTo>
                    <a:pt x="3423868" y="0"/>
                    <a:pt x="3431544" y="3179"/>
                    <a:pt x="3437203" y="8839"/>
                  </a:cubicBezTo>
                  <a:cubicBezTo>
                    <a:pt x="3442862" y="14498"/>
                    <a:pt x="3446042" y="22173"/>
                    <a:pt x="3446042" y="30177"/>
                  </a:cubicBezTo>
                  <a:lnTo>
                    <a:pt x="3446042" y="186555"/>
                  </a:lnTo>
                  <a:cubicBezTo>
                    <a:pt x="3446042" y="194559"/>
                    <a:pt x="3442862" y="202234"/>
                    <a:pt x="3437203" y="207894"/>
                  </a:cubicBezTo>
                  <a:cubicBezTo>
                    <a:pt x="3431544" y="213553"/>
                    <a:pt x="3423868" y="216732"/>
                    <a:pt x="3415865" y="216732"/>
                  </a:cubicBezTo>
                  <a:lnTo>
                    <a:pt x="30177" y="216732"/>
                  </a:lnTo>
                  <a:cubicBezTo>
                    <a:pt x="22173" y="216732"/>
                    <a:pt x="14498" y="213553"/>
                    <a:pt x="8839" y="207894"/>
                  </a:cubicBezTo>
                  <a:cubicBezTo>
                    <a:pt x="3179" y="202234"/>
                    <a:pt x="0" y="194559"/>
                    <a:pt x="0" y="186555"/>
                  </a:cubicBezTo>
                  <a:lnTo>
                    <a:pt x="0" y="30177"/>
                  </a:lnTo>
                  <a:cubicBezTo>
                    <a:pt x="0" y="22173"/>
                    <a:pt x="3179" y="14498"/>
                    <a:pt x="8839" y="8839"/>
                  </a:cubicBezTo>
                  <a:cubicBezTo>
                    <a:pt x="14498" y="3179"/>
                    <a:pt x="22173" y="0"/>
                    <a:pt x="30177" y="0"/>
                  </a:cubicBezTo>
                  <a:close/>
                </a:path>
              </a:pathLst>
            </a:custGeom>
            <a:solidFill>
              <a:srgbClr val="E9EA36"/>
            </a:solidFill>
          </p:spPr>
          <p:txBody>
            <a:bodyPr/>
            <a:lstStyle/>
            <a:p>
              <a:endParaRPr lang="en-US"/>
            </a:p>
          </p:txBody>
        </p:sp>
        <p:sp>
          <p:nvSpPr>
            <p:cNvPr id="14" name="TextBox 14"/>
            <p:cNvSpPr txBox="1"/>
            <p:nvPr/>
          </p:nvSpPr>
          <p:spPr>
            <a:xfrm>
              <a:off x="0" y="-38100"/>
              <a:ext cx="3446042" cy="254832"/>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524000" y="2400300"/>
            <a:ext cx="15468599" cy="2462213"/>
          </a:xfrm>
          <a:prstGeom prst="rect">
            <a:avLst/>
          </a:prstGeom>
        </p:spPr>
        <p:txBody>
          <a:bodyPr wrap="square" lIns="0" tIns="0" rIns="0" bIns="0" rtlCol="0" anchor="t">
            <a:spAutoFit/>
          </a:bodyPr>
          <a:lstStyle/>
          <a:p>
            <a:pPr marL="0" lvl="0" indent="0" algn="ctr">
              <a:spcBef>
                <a:spcPct val="0"/>
              </a:spcBef>
            </a:pPr>
            <a:r>
              <a:rPr lang="en-US" sz="8000" spc="1754" dirty="0">
                <a:solidFill>
                  <a:srgbClr val="000000"/>
                </a:solidFill>
                <a:latin typeface="Peace Sans"/>
              </a:rPr>
              <a:t>4. Intentional Practice &amp; Humility</a:t>
            </a:r>
          </a:p>
        </p:txBody>
      </p:sp>
    </p:spTree>
    <p:extLst>
      <p:ext uri="{BB962C8B-B14F-4D97-AF65-F5344CB8AC3E}">
        <p14:creationId xmlns:p14="http://schemas.microsoft.com/office/powerpoint/2010/main" val="20148499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75703" y="-4399500"/>
            <a:ext cx="16230600" cy="8115300"/>
          </a:xfrm>
          <a:custGeom>
            <a:avLst/>
            <a:gdLst/>
            <a:ahLst/>
            <a:cxnLst/>
            <a:rect l="l" t="t" r="r" b="b"/>
            <a:pathLst>
              <a:path w="16230600" h="8115300">
                <a:moveTo>
                  <a:pt x="0" y="0"/>
                </a:moveTo>
                <a:lnTo>
                  <a:pt x="16230600" y="0"/>
                </a:lnTo>
                <a:lnTo>
                  <a:pt x="16230600" y="8115300"/>
                </a:lnTo>
                <a:lnTo>
                  <a:pt x="0" y="81153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028700" y="2892895"/>
            <a:ext cx="15924607" cy="822905"/>
            <a:chOff x="0" y="0"/>
            <a:chExt cx="4194135" cy="216732"/>
          </a:xfrm>
        </p:grpSpPr>
        <p:sp>
          <p:nvSpPr>
            <p:cNvPr id="4" name="Freeform 4"/>
            <p:cNvSpPr/>
            <p:nvPr/>
          </p:nvSpPr>
          <p:spPr>
            <a:xfrm>
              <a:off x="0" y="0"/>
              <a:ext cx="4194135" cy="216732"/>
            </a:xfrm>
            <a:custGeom>
              <a:avLst/>
              <a:gdLst/>
              <a:ahLst/>
              <a:cxnLst/>
              <a:rect l="l" t="t" r="r" b="b"/>
              <a:pathLst>
                <a:path w="4194135" h="216732">
                  <a:moveTo>
                    <a:pt x="24794" y="0"/>
                  </a:moveTo>
                  <a:lnTo>
                    <a:pt x="4169341" y="0"/>
                  </a:lnTo>
                  <a:cubicBezTo>
                    <a:pt x="4175917" y="0"/>
                    <a:pt x="4182223" y="2612"/>
                    <a:pt x="4186873" y="7262"/>
                  </a:cubicBezTo>
                  <a:cubicBezTo>
                    <a:pt x="4191523" y="11912"/>
                    <a:pt x="4194135" y="18218"/>
                    <a:pt x="4194135" y="24794"/>
                  </a:cubicBezTo>
                  <a:lnTo>
                    <a:pt x="4194135" y="191938"/>
                  </a:lnTo>
                  <a:cubicBezTo>
                    <a:pt x="4194135" y="198514"/>
                    <a:pt x="4191523" y="204820"/>
                    <a:pt x="4186873" y="209470"/>
                  </a:cubicBezTo>
                  <a:cubicBezTo>
                    <a:pt x="4182223" y="214120"/>
                    <a:pt x="4175917" y="216732"/>
                    <a:pt x="4169341" y="216732"/>
                  </a:cubicBezTo>
                  <a:lnTo>
                    <a:pt x="24794" y="216732"/>
                  </a:lnTo>
                  <a:cubicBezTo>
                    <a:pt x="18218" y="216732"/>
                    <a:pt x="11912" y="214120"/>
                    <a:pt x="7262" y="209470"/>
                  </a:cubicBezTo>
                  <a:cubicBezTo>
                    <a:pt x="2612" y="204820"/>
                    <a:pt x="0" y="198514"/>
                    <a:pt x="0" y="191938"/>
                  </a:cubicBezTo>
                  <a:lnTo>
                    <a:pt x="0" y="24794"/>
                  </a:lnTo>
                  <a:cubicBezTo>
                    <a:pt x="0" y="18218"/>
                    <a:pt x="2612" y="11912"/>
                    <a:pt x="7262" y="7262"/>
                  </a:cubicBezTo>
                  <a:cubicBezTo>
                    <a:pt x="11912" y="2612"/>
                    <a:pt x="18218" y="0"/>
                    <a:pt x="24794" y="0"/>
                  </a:cubicBezTo>
                  <a:close/>
                </a:path>
              </a:pathLst>
            </a:custGeom>
            <a:solidFill>
              <a:srgbClr val="FFCDD5"/>
            </a:solidFill>
          </p:spPr>
          <p:txBody>
            <a:bodyPr/>
            <a:lstStyle/>
            <a:p>
              <a:endParaRPr lang="en-US"/>
            </a:p>
          </p:txBody>
        </p:sp>
        <p:sp>
          <p:nvSpPr>
            <p:cNvPr id="5" name="TextBox 5"/>
            <p:cNvSpPr txBox="1"/>
            <p:nvPr/>
          </p:nvSpPr>
          <p:spPr>
            <a:xfrm>
              <a:off x="0" y="-38100"/>
              <a:ext cx="4194135" cy="254832"/>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576538" y="1613355"/>
            <a:ext cx="15134924" cy="1981312"/>
          </a:xfrm>
          <a:prstGeom prst="rect">
            <a:avLst/>
          </a:prstGeom>
        </p:spPr>
        <p:txBody>
          <a:bodyPr lIns="0" tIns="0" rIns="0" bIns="0" rtlCol="0" anchor="t">
            <a:spAutoFit/>
          </a:bodyPr>
          <a:lstStyle/>
          <a:p>
            <a:pPr marL="0" lvl="0" indent="0" algn="ctr">
              <a:lnSpc>
                <a:spcPts val="18200"/>
              </a:lnSpc>
              <a:spcBef>
                <a:spcPct val="0"/>
              </a:spcBef>
            </a:pPr>
            <a:r>
              <a:rPr lang="en-US" sz="6000" spc="1209" dirty="0">
                <a:solidFill>
                  <a:srgbClr val="000000"/>
                </a:solidFill>
                <a:latin typeface="Peace Sans"/>
              </a:rPr>
              <a:t>Humility </a:t>
            </a:r>
          </a:p>
        </p:txBody>
      </p:sp>
      <p:sp>
        <p:nvSpPr>
          <p:cNvPr id="13" name="Content Placeholder 2">
            <a:extLst>
              <a:ext uri="{FF2B5EF4-FFF2-40B4-BE49-F238E27FC236}">
                <a16:creationId xmlns:a16="http://schemas.microsoft.com/office/drawing/2014/main" id="{FD6A357D-E0F7-CCD0-1607-3A0452515E02}"/>
              </a:ext>
            </a:extLst>
          </p:cNvPr>
          <p:cNvSpPr txBox="1">
            <a:spLocks/>
          </p:cNvSpPr>
          <p:nvPr/>
        </p:nvSpPr>
        <p:spPr>
          <a:xfrm>
            <a:off x="888403" y="4610100"/>
            <a:ext cx="17159438" cy="5257800"/>
          </a:xfrm>
          <a:prstGeom prst="rect">
            <a:avLst/>
          </a:prstGeom>
        </p:spPr>
        <p:txBody>
          <a:bodyPr vert="horz" lIns="102870" tIns="51435" rIns="102870" bIns="51435"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a:buChar char="•"/>
            </a:pPr>
            <a:r>
              <a:rPr lang="en-US" sz="3600" dirty="0">
                <a:ln>
                  <a:solidFill>
                    <a:srgbClr val="000000">
                      <a:lumMod val="75000"/>
                      <a:lumOff val="25000"/>
                      <a:alpha val="10000"/>
                    </a:srgbClr>
                  </a:solidFill>
                </a:ln>
                <a:ea typeface="+mn-lt"/>
                <a:cs typeface="+mn-lt"/>
              </a:rPr>
              <a:t>Apologize and learn from mistake – then move on, don’t burden </a:t>
            </a:r>
          </a:p>
          <a:p>
            <a:pPr>
              <a:buFont typeface="Arial"/>
              <a:buChar char="•"/>
            </a:pPr>
            <a:r>
              <a:rPr lang="en-US" sz="3600" dirty="0">
                <a:ln>
                  <a:solidFill>
                    <a:srgbClr val="000000">
                      <a:lumMod val="75000"/>
                      <a:lumOff val="25000"/>
                      <a:alpha val="10000"/>
                    </a:srgbClr>
                  </a:solidFill>
                </a:ln>
                <a:ea typeface="+mn-lt"/>
                <a:cs typeface="+mn-lt"/>
              </a:rPr>
              <a:t>Be open to feedback and growth</a:t>
            </a:r>
          </a:p>
          <a:p>
            <a:pPr>
              <a:buFont typeface="Arial"/>
              <a:buChar char="•"/>
            </a:pPr>
            <a:r>
              <a:rPr lang="en-US" sz="3600" dirty="0">
                <a:ln>
                  <a:solidFill>
                    <a:srgbClr val="000000">
                      <a:lumMod val="75000"/>
                      <a:lumOff val="25000"/>
                      <a:alpha val="10000"/>
                    </a:srgbClr>
                  </a:solidFill>
                </a:ln>
                <a:ea typeface="+mn-lt"/>
                <a:cs typeface="+mn-lt"/>
              </a:rPr>
              <a:t>Intentionally learn and practice affirming+ skills </a:t>
            </a:r>
          </a:p>
          <a:p>
            <a:pPr>
              <a:buFont typeface="Arial"/>
              <a:buChar char="•"/>
            </a:pPr>
            <a:r>
              <a:rPr lang="en-US" sz="3600" dirty="0">
                <a:ln>
                  <a:solidFill>
                    <a:srgbClr val="000000">
                      <a:lumMod val="75000"/>
                      <a:lumOff val="25000"/>
                      <a:alpha val="10000"/>
                    </a:srgbClr>
                  </a:solidFill>
                </a:ln>
                <a:ea typeface="+mn-lt"/>
                <a:cs typeface="+mn-lt"/>
              </a:rPr>
              <a:t>Develop trusted allies and thought partners </a:t>
            </a:r>
          </a:p>
          <a:p>
            <a:pPr>
              <a:buFont typeface="Arial"/>
              <a:buChar char="•"/>
            </a:pPr>
            <a:r>
              <a:rPr lang="en-US" sz="3600" dirty="0">
                <a:ln>
                  <a:solidFill>
                    <a:srgbClr val="000000">
                      <a:lumMod val="75000"/>
                      <a:lumOff val="25000"/>
                      <a:alpha val="10000"/>
                    </a:srgbClr>
                  </a:solidFill>
                </a:ln>
                <a:ea typeface="+mn-lt"/>
                <a:cs typeface="+mn-lt"/>
              </a:rPr>
              <a:t>Continue to learn </a:t>
            </a:r>
            <a:r>
              <a:rPr lang="en-US" sz="3600" i="1" dirty="0">
                <a:ln>
                  <a:solidFill>
                    <a:srgbClr val="000000">
                      <a:lumMod val="75000"/>
                      <a:lumOff val="25000"/>
                      <a:alpha val="10000"/>
                    </a:srgbClr>
                  </a:solidFill>
                </a:ln>
                <a:ea typeface="+mn-lt"/>
                <a:cs typeface="+mn-lt"/>
              </a:rPr>
              <a:t>from </a:t>
            </a:r>
            <a:r>
              <a:rPr lang="en-US" sz="3600" dirty="0">
                <a:ln>
                  <a:solidFill>
                    <a:srgbClr val="000000">
                      <a:lumMod val="75000"/>
                      <a:lumOff val="25000"/>
                      <a:alpha val="10000"/>
                    </a:srgbClr>
                  </a:solidFill>
                </a:ln>
                <a:ea typeface="+mn-lt"/>
                <a:cs typeface="+mn-lt"/>
              </a:rPr>
              <a:t>GE community/persons</a:t>
            </a:r>
          </a:p>
        </p:txBody>
      </p:sp>
    </p:spTree>
    <p:extLst>
      <p:ext uri="{BB962C8B-B14F-4D97-AF65-F5344CB8AC3E}">
        <p14:creationId xmlns:p14="http://schemas.microsoft.com/office/powerpoint/2010/main" val="698412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DEAC4-BBE3-4751-9C43-553BF9756C39}"/>
              </a:ext>
            </a:extLst>
          </p:cNvPr>
          <p:cNvSpPr>
            <a:spLocks noGrp="1"/>
          </p:cNvSpPr>
          <p:nvPr>
            <p:ph type="title"/>
          </p:nvPr>
        </p:nvSpPr>
        <p:spPr>
          <a:xfrm>
            <a:off x="2395313" y="1143002"/>
            <a:ext cx="3228345" cy="7538057"/>
          </a:xfrm>
        </p:spPr>
        <p:txBody>
          <a:bodyPr vert="vert270">
            <a:normAutofit/>
          </a:bodyPr>
          <a:lstStyle/>
          <a:p>
            <a:r>
              <a:rPr lang="en-US" sz="5400" b="1" dirty="0"/>
              <a:t>Intersectionality </a:t>
            </a:r>
          </a:p>
        </p:txBody>
      </p:sp>
      <p:pic>
        <p:nvPicPr>
          <p:cNvPr id="5" name="Content Placeholder 4" descr="A picture containing object&#10;&#10;Description automatically generated">
            <a:extLst>
              <a:ext uri="{FF2B5EF4-FFF2-40B4-BE49-F238E27FC236}">
                <a16:creationId xmlns:a16="http://schemas.microsoft.com/office/drawing/2014/main" id="{406A6871-7232-44FB-AEA5-B1283D87FC7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17479" y="1285877"/>
            <a:ext cx="9355821" cy="7751819"/>
          </a:xfrm>
        </p:spPr>
      </p:pic>
    </p:spTree>
    <p:extLst>
      <p:ext uri="{BB962C8B-B14F-4D97-AF65-F5344CB8AC3E}">
        <p14:creationId xmlns:p14="http://schemas.microsoft.com/office/powerpoint/2010/main" val="23441284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331E2E-D5E3-48FB-A3AA-FD281089BF6A}"/>
              </a:ext>
            </a:extLst>
          </p:cNvPr>
          <p:cNvSpPr>
            <a:spLocks noGrp="1"/>
          </p:cNvSpPr>
          <p:nvPr>
            <p:ph idx="1"/>
          </p:nvPr>
        </p:nvSpPr>
        <p:spPr>
          <a:xfrm>
            <a:off x="278345" y="2918551"/>
            <a:ext cx="7661330" cy="6612731"/>
          </a:xfrm>
        </p:spPr>
        <p:txBody>
          <a:bodyPr>
            <a:noAutofit/>
          </a:bodyPr>
          <a:lstStyle/>
          <a:p>
            <a:r>
              <a:rPr lang="en-US" dirty="0">
                <a:hlinkClick r:id="rId3"/>
              </a:rPr>
              <a:t>American Counseling Association (ACA) Code of Ethics</a:t>
            </a:r>
            <a:endParaRPr lang="en-US" dirty="0"/>
          </a:p>
          <a:p>
            <a:r>
              <a:rPr lang="en-US" dirty="0">
                <a:hlinkClick r:id="rId4"/>
              </a:rPr>
              <a:t>ACA Nondiscrimination Position Statement </a:t>
            </a:r>
            <a:endParaRPr lang="en-US" dirty="0"/>
          </a:p>
          <a:p>
            <a:r>
              <a:rPr lang="en-US" dirty="0">
                <a:hlinkClick r:id="rId5"/>
              </a:rPr>
              <a:t>Multicultural and Social Justice Counseling Competencies </a:t>
            </a:r>
            <a:endParaRPr lang="en-US" dirty="0"/>
          </a:p>
          <a:p>
            <a:r>
              <a:rPr lang="en-US" dirty="0">
                <a:hlinkClick r:id="rId6"/>
              </a:rPr>
              <a:t>ALGBTIC (SAIGE) Competencies for Counseling Transgender Clients </a:t>
            </a:r>
            <a:endParaRPr lang="en-US" dirty="0"/>
          </a:p>
          <a:p>
            <a:r>
              <a:rPr lang="en-US" dirty="0">
                <a:hlinkClick r:id="rId7"/>
              </a:rPr>
              <a:t>ACA Advocacy Competencies</a:t>
            </a:r>
            <a:endParaRPr lang="en-US" dirty="0"/>
          </a:p>
          <a:p>
            <a:r>
              <a:rPr lang="en-US" dirty="0">
                <a:hlinkClick r:id="rId8"/>
              </a:rPr>
              <a:t>AAMFT Code of Ethics </a:t>
            </a:r>
            <a:endParaRPr lang="en-US" dirty="0"/>
          </a:p>
          <a:p>
            <a:r>
              <a:rPr lang="en-US" dirty="0">
                <a:hlinkClick r:id="rId9"/>
              </a:rPr>
              <a:t>WPATH Standards of Care</a:t>
            </a:r>
            <a:endParaRPr lang="en-US" dirty="0"/>
          </a:p>
          <a:p>
            <a:r>
              <a:rPr lang="en-US" dirty="0">
                <a:hlinkClick r:id="rId10"/>
              </a:rPr>
              <a:t>ASCA: School Counselors and LGBTQ Youth</a:t>
            </a:r>
            <a:endParaRPr lang="en-US" dirty="0"/>
          </a:p>
          <a:p>
            <a:endParaRPr lang="en-US" dirty="0"/>
          </a:p>
        </p:txBody>
      </p:sp>
      <p:cxnSp>
        <p:nvCxnSpPr>
          <p:cNvPr id="5" name="Straight Connector 4">
            <a:extLst>
              <a:ext uri="{FF2B5EF4-FFF2-40B4-BE49-F238E27FC236}">
                <a16:creationId xmlns:a16="http://schemas.microsoft.com/office/drawing/2014/main" id="{E96F3063-A939-4FB7-90A2-CF57776E46EC}"/>
              </a:ext>
            </a:extLst>
          </p:cNvPr>
          <p:cNvCxnSpPr>
            <a:cxnSpLocks/>
          </p:cNvCxnSpPr>
          <p:nvPr/>
        </p:nvCxnSpPr>
        <p:spPr>
          <a:xfrm>
            <a:off x="278343" y="1756968"/>
            <a:ext cx="88656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83597D4-1D44-44E9-8831-E2BF7E1682C9}"/>
              </a:ext>
            </a:extLst>
          </p:cNvPr>
          <p:cNvCxnSpPr>
            <a:cxnSpLocks/>
          </p:cNvCxnSpPr>
          <p:nvPr/>
        </p:nvCxnSpPr>
        <p:spPr>
          <a:xfrm>
            <a:off x="9144002" y="4195407"/>
            <a:ext cx="1012955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F5B219BC-2AA2-4C9A-88C2-86A472D1B0EF}"/>
              </a:ext>
            </a:extLst>
          </p:cNvPr>
          <p:cNvSpPr txBox="1">
            <a:spLocks/>
          </p:cNvSpPr>
          <p:nvPr/>
        </p:nvSpPr>
        <p:spPr>
          <a:xfrm>
            <a:off x="9509921" y="4639122"/>
            <a:ext cx="7661330" cy="4980999"/>
          </a:xfrm>
          <a:prstGeom prst="rect">
            <a:avLst/>
          </a:prstGeom>
        </p:spPr>
        <p:txBody>
          <a:bodyPr vert="horz" lIns="137160" tIns="68580" rIns="13716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hlinkClick r:id="rId11"/>
              </a:rPr>
              <a:t>Society for Sexual, Affectional, Intersex, and Gender-expansive Identities (SAIGE)</a:t>
            </a:r>
            <a:endParaRPr lang="en-US" sz="3000" dirty="0"/>
          </a:p>
          <a:p>
            <a:r>
              <a:rPr lang="en-US" sz="3000" dirty="0">
                <a:hlinkClick r:id="rId12"/>
              </a:rPr>
              <a:t>American Association of Sexuality Educators, Counselors, and Therapists (AASECT)</a:t>
            </a:r>
            <a:endParaRPr lang="en-US" sz="3000" dirty="0"/>
          </a:p>
          <a:p>
            <a:r>
              <a:rPr lang="en-US" sz="3000" dirty="0">
                <a:hlinkClick r:id="rId13"/>
              </a:rPr>
              <a:t>PFLAG</a:t>
            </a:r>
            <a:endParaRPr lang="en-US" sz="3000" dirty="0"/>
          </a:p>
          <a:p>
            <a:r>
              <a:rPr lang="en-US" sz="3000" dirty="0">
                <a:hlinkClick r:id="rId14"/>
              </a:rPr>
              <a:t>GLAAD</a:t>
            </a:r>
            <a:endParaRPr lang="en-US" sz="3000" dirty="0"/>
          </a:p>
          <a:p>
            <a:r>
              <a:rPr lang="en-US" sz="3000" dirty="0">
                <a:hlinkClick r:id="rId15"/>
              </a:rPr>
              <a:t>World Professional Association for Transgender Health (WPATH)</a:t>
            </a:r>
            <a:endParaRPr lang="en-US" sz="3000" dirty="0"/>
          </a:p>
        </p:txBody>
      </p:sp>
      <p:sp>
        <p:nvSpPr>
          <p:cNvPr id="11" name="TextBox 6">
            <a:extLst>
              <a:ext uri="{FF2B5EF4-FFF2-40B4-BE49-F238E27FC236}">
                <a16:creationId xmlns:a16="http://schemas.microsoft.com/office/drawing/2014/main" id="{64968479-198C-4278-9D23-D1275BE68FC7}"/>
              </a:ext>
            </a:extLst>
          </p:cNvPr>
          <p:cNvSpPr txBox="1"/>
          <p:nvPr/>
        </p:nvSpPr>
        <p:spPr>
          <a:xfrm>
            <a:off x="685800" y="495302"/>
            <a:ext cx="8458200" cy="1027269"/>
          </a:xfrm>
          <a:prstGeom prst="rect">
            <a:avLst/>
          </a:prstGeom>
        </p:spPr>
        <p:txBody>
          <a:bodyPr wrap="square" lIns="0" tIns="0" rIns="0" bIns="0" rtlCol="0" anchor="t">
            <a:spAutoFit/>
          </a:bodyPr>
          <a:lstStyle/>
          <a:p>
            <a:pPr algn="r">
              <a:lnSpc>
                <a:spcPts val="8121"/>
              </a:lnSpc>
            </a:pPr>
            <a:r>
              <a:rPr lang="en-US" sz="6600" dirty="0">
                <a:latin typeface="DM Serif Display"/>
              </a:rPr>
              <a:t>Standards and Ethics</a:t>
            </a:r>
          </a:p>
        </p:txBody>
      </p:sp>
      <p:sp>
        <p:nvSpPr>
          <p:cNvPr id="12" name="TextBox 6">
            <a:extLst>
              <a:ext uri="{FF2B5EF4-FFF2-40B4-BE49-F238E27FC236}">
                <a16:creationId xmlns:a16="http://schemas.microsoft.com/office/drawing/2014/main" id="{71E1A642-293E-43B3-B975-138C1615440B}"/>
              </a:ext>
            </a:extLst>
          </p:cNvPr>
          <p:cNvSpPr txBox="1"/>
          <p:nvPr/>
        </p:nvSpPr>
        <p:spPr>
          <a:xfrm>
            <a:off x="2083856" y="3122678"/>
            <a:ext cx="15925800" cy="1027269"/>
          </a:xfrm>
          <a:prstGeom prst="rect">
            <a:avLst/>
          </a:prstGeom>
        </p:spPr>
        <p:txBody>
          <a:bodyPr wrap="square" lIns="0" tIns="0" rIns="0" bIns="0" rtlCol="0" anchor="t">
            <a:spAutoFit/>
          </a:bodyPr>
          <a:lstStyle/>
          <a:p>
            <a:pPr algn="r">
              <a:lnSpc>
                <a:spcPts val="8121"/>
              </a:lnSpc>
            </a:pPr>
            <a:r>
              <a:rPr lang="en-US" sz="6600" dirty="0">
                <a:latin typeface="DM Serif Display"/>
              </a:rPr>
              <a:t>Affirming Organizations</a:t>
            </a:r>
          </a:p>
        </p:txBody>
      </p:sp>
    </p:spTree>
    <p:extLst>
      <p:ext uri="{BB962C8B-B14F-4D97-AF65-F5344CB8AC3E}">
        <p14:creationId xmlns:p14="http://schemas.microsoft.com/office/powerpoint/2010/main" val="9721929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220954">
            <a:off x="3581130" y="-1102918"/>
            <a:ext cx="10022322" cy="14091138"/>
          </a:xfrm>
          <a:custGeom>
            <a:avLst/>
            <a:gdLst/>
            <a:ahLst/>
            <a:cxnLst/>
            <a:rect l="l" t="t" r="r" b="b"/>
            <a:pathLst>
              <a:path w="10022322" h="14091138">
                <a:moveTo>
                  <a:pt x="0" y="0"/>
                </a:moveTo>
                <a:lnTo>
                  <a:pt x="10022322" y="0"/>
                </a:lnTo>
                <a:lnTo>
                  <a:pt x="10022322" y="14091138"/>
                </a:lnTo>
                <a:lnTo>
                  <a:pt x="0" y="14091138"/>
                </a:lnTo>
                <a:lnTo>
                  <a:pt x="0" y="0"/>
                </a:lnTo>
                <a:close/>
              </a:path>
            </a:pathLst>
          </a:custGeom>
          <a:blipFill>
            <a:blip r:embed="rId2"/>
            <a:stretch>
              <a:fillRect/>
            </a:stretch>
          </a:blipFill>
        </p:spPr>
        <p:txBody>
          <a:bodyPr/>
          <a:lstStyle/>
          <a:p>
            <a:endParaRPr lang="en-US"/>
          </a:p>
        </p:txBody>
      </p:sp>
      <p:grpSp>
        <p:nvGrpSpPr>
          <p:cNvPr id="12" name="Group 12"/>
          <p:cNvGrpSpPr/>
          <p:nvPr/>
        </p:nvGrpSpPr>
        <p:grpSpPr>
          <a:xfrm>
            <a:off x="2601905" y="2226074"/>
            <a:ext cx="13084190" cy="822905"/>
            <a:chOff x="0" y="0"/>
            <a:chExt cx="3446042" cy="216732"/>
          </a:xfrm>
        </p:grpSpPr>
        <p:sp>
          <p:nvSpPr>
            <p:cNvPr id="13" name="Freeform 13"/>
            <p:cNvSpPr/>
            <p:nvPr/>
          </p:nvSpPr>
          <p:spPr>
            <a:xfrm>
              <a:off x="0" y="0"/>
              <a:ext cx="3446042" cy="216732"/>
            </a:xfrm>
            <a:custGeom>
              <a:avLst/>
              <a:gdLst/>
              <a:ahLst/>
              <a:cxnLst/>
              <a:rect l="l" t="t" r="r" b="b"/>
              <a:pathLst>
                <a:path w="3446042" h="216732">
                  <a:moveTo>
                    <a:pt x="30177" y="0"/>
                  </a:moveTo>
                  <a:lnTo>
                    <a:pt x="3415865" y="0"/>
                  </a:lnTo>
                  <a:cubicBezTo>
                    <a:pt x="3423868" y="0"/>
                    <a:pt x="3431544" y="3179"/>
                    <a:pt x="3437203" y="8839"/>
                  </a:cubicBezTo>
                  <a:cubicBezTo>
                    <a:pt x="3442862" y="14498"/>
                    <a:pt x="3446042" y="22173"/>
                    <a:pt x="3446042" y="30177"/>
                  </a:cubicBezTo>
                  <a:lnTo>
                    <a:pt x="3446042" y="186555"/>
                  </a:lnTo>
                  <a:cubicBezTo>
                    <a:pt x="3446042" y="194559"/>
                    <a:pt x="3442862" y="202234"/>
                    <a:pt x="3437203" y="207894"/>
                  </a:cubicBezTo>
                  <a:cubicBezTo>
                    <a:pt x="3431544" y="213553"/>
                    <a:pt x="3423868" y="216732"/>
                    <a:pt x="3415865" y="216732"/>
                  </a:cubicBezTo>
                  <a:lnTo>
                    <a:pt x="30177" y="216732"/>
                  </a:lnTo>
                  <a:cubicBezTo>
                    <a:pt x="22173" y="216732"/>
                    <a:pt x="14498" y="213553"/>
                    <a:pt x="8839" y="207894"/>
                  </a:cubicBezTo>
                  <a:cubicBezTo>
                    <a:pt x="3179" y="202234"/>
                    <a:pt x="0" y="194559"/>
                    <a:pt x="0" y="186555"/>
                  </a:cubicBezTo>
                  <a:lnTo>
                    <a:pt x="0" y="30177"/>
                  </a:lnTo>
                  <a:cubicBezTo>
                    <a:pt x="0" y="22173"/>
                    <a:pt x="3179" y="14498"/>
                    <a:pt x="8839" y="8839"/>
                  </a:cubicBezTo>
                  <a:cubicBezTo>
                    <a:pt x="14498" y="3179"/>
                    <a:pt x="22173" y="0"/>
                    <a:pt x="30177" y="0"/>
                  </a:cubicBezTo>
                  <a:close/>
                </a:path>
              </a:pathLst>
            </a:custGeom>
            <a:solidFill>
              <a:srgbClr val="E9EA36"/>
            </a:solidFill>
          </p:spPr>
          <p:txBody>
            <a:bodyPr/>
            <a:lstStyle/>
            <a:p>
              <a:endParaRPr lang="en-US"/>
            </a:p>
          </p:txBody>
        </p:sp>
        <p:sp>
          <p:nvSpPr>
            <p:cNvPr id="14" name="TextBox 14"/>
            <p:cNvSpPr txBox="1"/>
            <p:nvPr/>
          </p:nvSpPr>
          <p:spPr>
            <a:xfrm>
              <a:off x="0" y="-38100"/>
              <a:ext cx="3446042" cy="254832"/>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3204006" y="2429783"/>
            <a:ext cx="11879987" cy="4258217"/>
          </a:xfrm>
          <a:prstGeom prst="rect">
            <a:avLst/>
          </a:prstGeom>
        </p:spPr>
        <p:txBody>
          <a:bodyPr wrap="square" lIns="0" tIns="0" rIns="0" bIns="0" rtlCol="0" anchor="t">
            <a:spAutoFit/>
          </a:bodyPr>
          <a:lstStyle/>
          <a:p>
            <a:pPr marL="0" lvl="0" indent="0" algn="ctr">
              <a:lnSpc>
                <a:spcPts val="16939"/>
              </a:lnSpc>
              <a:spcBef>
                <a:spcPct val="0"/>
              </a:spcBef>
            </a:pPr>
            <a:r>
              <a:rPr lang="en-US" sz="12099" spc="1754" dirty="0">
                <a:solidFill>
                  <a:srgbClr val="000000"/>
                </a:solidFill>
                <a:latin typeface="Peace Sans"/>
              </a:rPr>
              <a:t>Affirmative Counseling</a:t>
            </a:r>
          </a:p>
        </p:txBody>
      </p:sp>
    </p:spTree>
    <p:extLst>
      <p:ext uri="{BB962C8B-B14F-4D97-AF65-F5344CB8AC3E}">
        <p14:creationId xmlns:p14="http://schemas.microsoft.com/office/powerpoint/2010/main" val="16277085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48107" y="-3952350"/>
            <a:ext cx="16230600" cy="8115300"/>
          </a:xfrm>
          <a:custGeom>
            <a:avLst/>
            <a:gdLst/>
            <a:ahLst/>
            <a:cxnLst/>
            <a:rect l="l" t="t" r="r" b="b"/>
            <a:pathLst>
              <a:path w="16230600" h="8115300">
                <a:moveTo>
                  <a:pt x="0" y="0"/>
                </a:moveTo>
                <a:lnTo>
                  <a:pt x="16230600" y="0"/>
                </a:lnTo>
                <a:lnTo>
                  <a:pt x="16230600" y="8115300"/>
                </a:lnTo>
                <a:lnTo>
                  <a:pt x="0" y="81153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028700" y="2892895"/>
            <a:ext cx="15924607" cy="822905"/>
            <a:chOff x="0" y="0"/>
            <a:chExt cx="4194135" cy="216732"/>
          </a:xfrm>
        </p:grpSpPr>
        <p:sp>
          <p:nvSpPr>
            <p:cNvPr id="4" name="Freeform 4"/>
            <p:cNvSpPr/>
            <p:nvPr/>
          </p:nvSpPr>
          <p:spPr>
            <a:xfrm>
              <a:off x="0" y="0"/>
              <a:ext cx="4194135" cy="216732"/>
            </a:xfrm>
            <a:custGeom>
              <a:avLst/>
              <a:gdLst/>
              <a:ahLst/>
              <a:cxnLst/>
              <a:rect l="l" t="t" r="r" b="b"/>
              <a:pathLst>
                <a:path w="4194135" h="216732">
                  <a:moveTo>
                    <a:pt x="24794" y="0"/>
                  </a:moveTo>
                  <a:lnTo>
                    <a:pt x="4169341" y="0"/>
                  </a:lnTo>
                  <a:cubicBezTo>
                    <a:pt x="4175917" y="0"/>
                    <a:pt x="4182223" y="2612"/>
                    <a:pt x="4186873" y="7262"/>
                  </a:cubicBezTo>
                  <a:cubicBezTo>
                    <a:pt x="4191523" y="11912"/>
                    <a:pt x="4194135" y="18218"/>
                    <a:pt x="4194135" y="24794"/>
                  </a:cubicBezTo>
                  <a:lnTo>
                    <a:pt x="4194135" y="191938"/>
                  </a:lnTo>
                  <a:cubicBezTo>
                    <a:pt x="4194135" y="198514"/>
                    <a:pt x="4191523" y="204820"/>
                    <a:pt x="4186873" y="209470"/>
                  </a:cubicBezTo>
                  <a:cubicBezTo>
                    <a:pt x="4182223" y="214120"/>
                    <a:pt x="4175917" y="216732"/>
                    <a:pt x="4169341" y="216732"/>
                  </a:cubicBezTo>
                  <a:lnTo>
                    <a:pt x="24794" y="216732"/>
                  </a:lnTo>
                  <a:cubicBezTo>
                    <a:pt x="18218" y="216732"/>
                    <a:pt x="11912" y="214120"/>
                    <a:pt x="7262" y="209470"/>
                  </a:cubicBezTo>
                  <a:cubicBezTo>
                    <a:pt x="2612" y="204820"/>
                    <a:pt x="0" y="198514"/>
                    <a:pt x="0" y="191938"/>
                  </a:cubicBezTo>
                  <a:lnTo>
                    <a:pt x="0" y="24794"/>
                  </a:lnTo>
                  <a:cubicBezTo>
                    <a:pt x="0" y="18218"/>
                    <a:pt x="2612" y="11912"/>
                    <a:pt x="7262" y="7262"/>
                  </a:cubicBezTo>
                  <a:cubicBezTo>
                    <a:pt x="11912" y="2612"/>
                    <a:pt x="18218" y="0"/>
                    <a:pt x="24794" y="0"/>
                  </a:cubicBezTo>
                  <a:close/>
                </a:path>
              </a:pathLst>
            </a:custGeom>
            <a:solidFill>
              <a:srgbClr val="FFCDD5"/>
            </a:solidFill>
          </p:spPr>
          <p:txBody>
            <a:bodyPr/>
            <a:lstStyle/>
            <a:p>
              <a:endParaRPr lang="en-US"/>
            </a:p>
          </p:txBody>
        </p:sp>
        <p:sp>
          <p:nvSpPr>
            <p:cNvPr id="5" name="TextBox 5"/>
            <p:cNvSpPr txBox="1"/>
            <p:nvPr/>
          </p:nvSpPr>
          <p:spPr>
            <a:xfrm>
              <a:off x="0" y="-38100"/>
              <a:ext cx="4194135" cy="254832"/>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576538" y="2736664"/>
            <a:ext cx="15134924" cy="1846659"/>
          </a:xfrm>
          <a:prstGeom prst="rect">
            <a:avLst/>
          </a:prstGeom>
        </p:spPr>
        <p:txBody>
          <a:bodyPr lIns="0" tIns="0" rIns="0" bIns="0" rtlCol="0" anchor="t">
            <a:spAutoFit/>
          </a:bodyPr>
          <a:lstStyle/>
          <a:p>
            <a:pPr marL="0" lvl="0" indent="0" algn="ctr">
              <a:spcBef>
                <a:spcPct val="0"/>
              </a:spcBef>
            </a:pPr>
            <a:r>
              <a:rPr lang="en-US" sz="6000" spc="1209" dirty="0">
                <a:solidFill>
                  <a:srgbClr val="000000"/>
                </a:solidFill>
                <a:latin typeface="Peace Sans"/>
              </a:rPr>
              <a:t>Affirmative &amp; Celebratory </a:t>
            </a:r>
          </a:p>
          <a:p>
            <a:pPr marL="0" lvl="0" indent="0" algn="ctr">
              <a:spcBef>
                <a:spcPct val="0"/>
              </a:spcBef>
            </a:pPr>
            <a:r>
              <a:rPr lang="en-US" sz="6000" spc="1209" dirty="0">
                <a:solidFill>
                  <a:srgbClr val="000000"/>
                </a:solidFill>
                <a:latin typeface="Peace Sans"/>
              </a:rPr>
              <a:t>Counseling</a:t>
            </a:r>
          </a:p>
        </p:txBody>
      </p:sp>
      <p:sp>
        <p:nvSpPr>
          <p:cNvPr id="13" name="Content Placeholder 2">
            <a:extLst>
              <a:ext uri="{FF2B5EF4-FFF2-40B4-BE49-F238E27FC236}">
                <a16:creationId xmlns:a16="http://schemas.microsoft.com/office/drawing/2014/main" id="{FD6A357D-E0F7-CCD0-1607-3A0452515E02}"/>
              </a:ext>
            </a:extLst>
          </p:cNvPr>
          <p:cNvSpPr txBox="1">
            <a:spLocks/>
          </p:cNvSpPr>
          <p:nvPr/>
        </p:nvSpPr>
        <p:spPr>
          <a:xfrm>
            <a:off x="1576538" y="4320311"/>
            <a:ext cx="17159438" cy="5257800"/>
          </a:xfrm>
          <a:prstGeom prst="rect">
            <a:avLst/>
          </a:prstGeom>
        </p:spPr>
        <p:txBody>
          <a:bodyPr vert="horz" lIns="102870" tIns="51435" rIns="102870" bIns="51435"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a:buChar char="•"/>
            </a:pPr>
            <a:r>
              <a:rPr lang="en-US" sz="3600" dirty="0">
                <a:ln>
                  <a:solidFill>
                    <a:srgbClr val="000000">
                      <a:lumMod val="75000"/>
                      <a:lumOff val="25000"/>
                      <a:alpha val="10000"/>
                    </a:srgbClr>
                  </a:solidFill>
                </a:ln>
                <a:ea typeface="+mn-lt"/>
                <a:cs typeface="+mn-lt"/>
              </a:rPr>
              <a:t>Uses queer theory/feminist theory</a:t>
            </a:r>
          </a:p>
          <a:p>
            <a:pPr>
              <a:buFont typeface="Arial"/>
              <a:buChar char="•"/>
            </a:pPr>
            <a:r>
              <a:rPr lang="en-US" sz="3600" dirty="0">
                <a:ln>
                  <a:solidFill>
                    <a:srgbClr val="000000">
                      <a:lumMod val="75000"/>
                      <a:lumOff val="25000"/>
                      <a:alpha val="10000"/>
                    </a:srgbClr>
                  </a:solidFill>
                </a:ln>
                <a:ea typeface="+mn-lt"/>
                <a:cs typeface="+mn-lt"/>
              </a:rPr>
              <a:t>Deep reflection of counselor worldview </a:t>
            </a:r>
          </a:p>
          <a:p>
            <a:pPr>
              <a:buFont typeface="Arial"/>
              <a:buChar char="•"/>
            </a:pPr>
            <a:r>
              <a:rPr lang="en-US" sz="3600" dirty="0">
                <a:ln>
                  <a:solidFill>
                    <a:srgbClr val="000000">
                      <a:lumMod val="75000"/>
                      <a:lumOff val="25000"/>
                      <a:alpha val="10000"/>
                    </a:srgbClr>
                  </a:solidFill>
                </a:ln>
                <a:ea typeface="+mn-lt"/>
                <a:cs typeface="+mn-lt"/>
              </a:rPr>
              <a:t>Strong therapeutic alliance (TA) </a:t>
            </a:r>
          </a:p>
          <a:p>
            <a:pPr>
              <a:buFont typeface="Arial"/>
              <a:buChar char="•"/>
            </a:pPr>
            <a:r>
              <a:rPr lang="en-US" sz="3600" dirty="0">
                <a:ln>
                  <a:solidFill>
                    <a:srgbClr val="000000">
                      <a:lumMod val="75000"/>
                      <a:lumOff val="25000"/>
                      <a:alpha val="10000"/>
                    </a:srgbClr>
                  </a:solidFill>
                </a:ln>
                <a:ea typeface="+mn-lt"/>
                <a:cs typeface="+mn-lt"/>
              </a:rPr>
              <a:t>Acknowledgement and processing of impact of society </a:t>
            </a:r>
          </a:p>
          <a:p>
            <a:pPr>
              <a:buFont typeface="Arial"/>
              <a:buChar char="•"/>
            </a:pPr>
            <a:r>
              <a:rPr lang="en-US" sz="3600" dirty="0">
                <a:ln>
                  <a:solidFill>
                    <a:srgbClr val="000000">
                      <a:lumMod val="75000"/>
                      <a:lumOff val="25000"/>
                      <a:alpha val="10000"/>
                    </a:srgbClr>
                  </a:solidFill>
                </a:ln>
                <a:ea typeface="+mn-lt"/>
                <a:cs typeface="+mn-lt"/>
              </a:rPr>
              <a:t>Physical, Mental, Social, Emotional health </a:t>
            </a:r>
          </a:p>
          <a:p>
            <a:pPr>
              <a:buFont typeface="Arial"/>
              <a:buChar char="•"/>
            </a:pPr>
            <a:r>
              <a:rPr lang="en-US" sz="3600" dirty="0">
                <a:ln>
                  <a:solidFill>
                    <a:srgbClr val="000000">
                      <a:lumMod val="75000"/>
                      <a:lumOff val="25000"/>
                      <a:alpha val="10000"/>
                    </a:srgbClr>
                  </a:solidFill>
                </a:ln>
                <a:ea typeface="+mn-lt"/>
                <a:cs typeface="+mn-lt"/>
              </a:rPr>
              <a:t>Resiliency/Protective Factors</a:t>
            </a:r>
          </a:p>
          <a:p>
            <a:pPr>
              <a:buFont typeface="Arial"/>
              <a:buChar char="•"/>
            </a:pPr>
            <a:r>
              <a:rPr lang="en-US" sz="3600" dirty="0">
                <a:ln>
                  <a:solidFill>
                    <a:srgbClr val="000000">
                      <a:lumMod val="75000"/>
                      <a:lumOff val="25000"/>
                      <a:alpha val="10000"/>
                    </a:srgbClr>
                  </a:solidFill>
                </a:ln>
                <a:ea typeface="+mn-lt"/>
                <a:cs typeface="+mn-lt"/>
              </a:rPr>
              <a:t>Problem-Solving</a:t>
            </a:r>
          </a:p>
          <a:p>
            <a:pPr>
              <a:buFont typeface="Arial"/>
              <a:buChar char="•"/>
            </a:pPr>
            <a:r>
              <a:rPr lang="en-US" sz="3600" dirty="0">
                <a:ln>
                  <a:solidFill>
                    <a:srgbClr val="000000">
                      <a:lumMod val="75000"/>
                      <a:lumOff val="25000"/>
                      <a:alpha val="10000"/>
                    </a:srgbClr>
                  </a:solidFill>
                </a:ln>
                <a:ea typeface="+mn-lt"/>
                <a:cs typeface="+mn-lt"/>
              </a:rPr>
              <a:t>Client Empowerment </a:t>
            </a:r>
          </a:p>
          <a:p>
            <a:pPr>
              <a:buFont typeface="Arial"/>
              <a:buChar char="•"/>
            </a:pPr>
            <a:r>
              <a:rPr lang="en-US" sz="3600" dirty="0">
                <a:ln>
                  <a:solidFill>
                    <a:srgbClr val="000000">
                      <a:lumMod val="75000"/>
                      <a:lumOff val="25000"/>
                      <a:alpha val="10000"/>
                    </a:srgbClr>
                  </a:solidFill>
                </a:ln>
                <a:ea typeface="+mn-lt"/>
                <a:cs typeface="+mn-lt"/>
              </a:rPr>
              <a:t>Allyship &amp; Advocacy </a:t>
            </a:r>
          </a:p>
          <a:p>
            <a:pPr>
              <a:buFont typeface="Arial"/>
              <a:buChar char="•"/>
            </a:pPr>
            <a:endParaRPr lang="en-US" sz="3600" dirty="0">
              <a:ln>
                <a:solidFill>
                  <a:srgbClr val="000000">
                    <a:lumMod val="75000"/>
                    <a:lumOff val="25000"/>
                    <a:alpha val="10000"/>
                  </a:srgbClr>
                </a:solidFill>
              </a:ln>
              <a:ea typeface="+mn-lt"/>
              <a:cs typeface="+mn-lt"/>
            </a:endParaRPr>
          </a:p>
        </p:txBody>
      </p:sp>
    </p:spTree>
    <p:extLst>
      <p:ext uri="{BB962C8B-B14F-4D97-AF65-F5344CB8AC3E}">
        <p14:creationId xmlns:p14="http://schemas.microsoft.com/office/powerpoint/2010/main" val="22290422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48107" y="-3952350"/>
            <a:ext cx="16230600" cy="8115300"/>
          </a:xfrm>
          <a:custGeom>
            <a:avLst/>
            <a:gdLst/>
            <a:ahLst/>
            <a:cxnLst/>
            <a:rect l="l" t="t" r="r" b="b"/>
            <a:pathLst>
              <a:path w="16230600" h="8115300">
                <a:moveTo>
                  <a:pt x="0" y="0"/>
                </a:moveTo>
                <a:lnTo>
                  <a:pt x="16230600" y="0"/>
                </a:lnTo>
                <a:lnTo>
                  <a:pt x="16230600" y="8115300"/>
                </a:lnTo>
                <a:lnTo>
                  <a:pt x="0" y="81153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028700" y="2892895"/>
            <a:ext cx="15924607" cy="822905"/>
            <a:chOff x="0" y="0"/>
            <a:chExt cx="4194135" cy="216732"/>
          </a:xfrm>
        </p:grpSpPr>
        <p:sp>
          <p:nvSpPr>
            <p:cNvPr id="4" name="Freeform 4"/>
            <p:cNvSpPr/>
            <p:nvPr/>
          </p:nvSpPr>
          <p:spPr>
            <a:xfrm>
              <a:off x="0" y="0"/>
              <a:ext cx="4194135" cy="216732"/>
            </a:xfrm>
            <a:custGeom>
              <a:avLst/>
              <a:gdLst/>
              <a:ahLst/>
              <a:cxnLst/>
              <a:rect l="l" t="t" r="r" b="b"/>
              <a:pathLst>
                <a:path w="4194135" h="216732">
                  <a:moveTo>
                    <a:pt x="24794" y="0"/>
                  </a:moveTo>
                  <a:lnTo>
                    <a:pt x="4169341" y="0"/>
                  </a:lnTo>
                  <a:cubicBezTo>
                    <a:pt x="4175917" y="0"/>
                    <a:pt x="4182223" y="2612"/>
                    <a:pt x="4186873" y="7262"/>
                  </a:cubicBezTo>
                  <a:cubicBezTo>
                    <a:pt x="4191523" y="11912"/>
                    <a:pt x="4194135" y="18218"/>
                    <a:pt x="4194135" y="24794"/>
                  </a:cubicBezTo>
                  <a:lnTo>
                    <a:pt x="4194135" y="191938"/>
                  </a:lnTo>
                  <a:cubicBezTo>
                    <a:pt x="4194135" y="198514"/>
                    <a:pt x="4191523" y="204820"/>
                    <a:pt x="4186873" y="209470"/>
                  </a:cubicBezTo>
                  <a:cubicBezTo>
                    <a:pt x="4182223" y="214120"/>
                    <a:pt x="4175917" y="216732"/>
                    <a:pt x="4169341" y="216732"/>
                  </a:cubicBezTo>
                  <a:lnTo>
                    <a:pt x="24794" y="216732"/>
                  </a:lnTo>
                  <a:cubicBezTo>
                    <a:pt x="18218" y="216732"/>
                    <a:pt x="11912" y="214120"/>
                    <a:pt x="7262" y="209470"/>
                  </a:cubicBezTo>
                  <a:cubicBezTo>
                    <a:pt x="2612" y="204820"/>
                    <a:pt x="0" y="198514"/>
                    <a:pt x="0" y="191938"/>
                  </a:cubicBezTo>
                  <a:lnTo>
                    <a:pt x="0" y="24794"/>
                  </a:lnTo>
                  <a:cubicBezTo>
                    <a:pt x="0" y="18218"/>
                    <a:pt x="2612" y="11912"/>
                    <a:pt x="7262" y="7262"/>
                  </a:cubicBezTo>
                  <a:cubicBezTo>
                    <a:pt x="11912" y="2612"/>
                    <a:pt x="18218" y="0"/>
                    <a:pt x="24794" y="0"/>
                  </a:cubicBezTo>
                  <a:close/>
                </a:path>
              </a:pathLst>
            </a:custGeom>
            <a:solidFill>
              <a:srgbClr val="FFCDD5"/>
            </a:solidFill>
          </p:spPr>
          <p:txBody>
            <a:bodyPr/>
            <a:lstStyle/>
            <a:p>
              <a:endParaRPr lang="en-US"/>
            </a:p>
          </p:txBody>
        </p:sp>
        <p:sp>
          <p:nvSpPr>
            <p:cNvPr id="5" name="TextBox 5"/>
            <p:cNvSpPr txBox="1"/>
            <p:nvPr/>
          </p:nvSpPr>
          <p:spPr>
            <a:xfrm>
              <a:off x="0" y="-38100"/>
              <a:ext cx="4194135" cy="254832"/>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576538" y="2561813"/>
            <a:ext cx="15134924" cy="1846659"/>
          </a:xfrm>
          <a:prstGeom prst="rect">
            <a:avLst/>
          </a:prstGeom>
        </p:spPr>
        <p:txBody>
          <a:bodyPr lIns="0" tIns="0" rIns="0" bIns="0" rtlCol="0" anchor="t">
            <a:spAutoFit/>
          </a:bodyPr>
          <a:lstStyle/>
          <a:p>
            <a:pPr marL="0" lvl="0" indent="0" algn="ctr">
              <a:spcBef>
                <a:spcPct val="0"/>
              </a:spcBef>
            </a:pPr>
            <a:r>
              <a:rPr lang="en-US" sz="6000" spc="1209" dirty="0">
                <a:solidFill>
                  <a:srgbClr val="000000"/>
                </a:solidFill>
                <a:latin typeface="Peace Sans"/>
              </a:rPr>
              <a:t>Within Challenging Environments </a:t>
            </a:r>
          </a:p>
        </p:txBody>
      </p:sp>
      <p:sp>
        <p:nvSpPr>
          <p:cNvPr id="13" name="Content Placeholder 2">
            <a:extLst>
              <a:ext uri="{FF2B5EF4-FFF2-40B4-BE49-F238E27FC236}">
                <a16:creationId xmlns:a16="http://schemas.microsoft.com/office/drawing/2014/main" id="{FD6A357D-E0F7-CCD0-1607-3A0452515E02}"/>
              </a:ext>
            </a:extLst>
          </p:cNvPr>
          <p:cNvSpPr txBox="1">
            <a:spLocks/>
          </p:cNvSpPr>
          <p:nvPr/>
        </p:nvSpPr>
        <p:spPr>
          <a:xfrm>
            <a:off x="304800" y="4594893"/>
            <a:ext cx="17526000" cy="5257800"/>
          </a:xfrm>
          <a:prstGeom prst="rect">
            <a:avLst/>
          </a:prstGeom>
        </p:spPr>
        <p:txBody>
          <a:bodyPr vert="horz" lIns="102870" tIns="51435" rIns="102870" bIns="51435"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a:buChar char="•"/>
            </a:pPr>
            <a:r>
              <a:rPr lang="en-US" sz="3600" b="1" dirty="0">
                <a:ln>
                  <a:solidFill>
                    <a:srgbClr val="000000">
                      <a:lumMod val="75000"/>
                      <a:lumOff val="25000"/>
                      <a:alpha val="10000"/>
                    </a:srgbClr>
                  </a:solidFill>
                </a:ln>
                <a:ea typeface="+mn-lt"/>
                <a:cs typeface="+mn-lt"/>
              </a:rPr>
              <a:t>Provide Affirming, Trauma-Informed Care</a:t>
            </a:r>
          </a:p>
          <a:p>
            <a:pPr lvl="1">
              <a:buFont typeface="Arial"/>
              <a:buChar char="•"/>
            </a:pPr>
            <a:r>
              <a:rPr lang="en-US" sz="3200" dirty="0">
                <a:ln>
                  <a:solidFill>
                    <a:srgbClr val="000000">
                      <a:lumMod val="75000"/>
                      <a:lumOff val="25000"/>
                      <a:alpha val="10000"/>
                    </a:srgbClr>
                  </a:solidFill>
                </a:ln>
                <a:ea typeface="+mn-lt"/>
                <a:cs typeface="+mn-lt"/>
              </a:rPr>
              <a:t>Create a safe, welcoming, and affirming environment for transgender and gender-expansive clients. This involves being knowledgeable about transgender identities and the unique challenges these youth face.</a:t>
            </a:r>
          </a:p>
          <a:p>
            <a:pPr lvl="1">
              <a:buFont typeface="Arial"/>
              <a:buChar char="•"/>
            </a:pPr>
            <a:r>
              <a:rPr lang="en-US" sz="3200" dirty="0">
                <a:ln>
                  <a:solidFill>
                    <a:srgbClr val="000000">
                      <a:lumMod val="75000"/>
                      <a:lumOff val="25000"/>
                      <a:alpha val="10000"/>
                    </a:srgbClr>
                  </a:solidFill>
                </a:ln>
                <a:ea typeface="+mn-lt"/>
                <a:cs typeface="+mn-lt"/>
              </a:rPr>
              <a:t>Utilize trauma-informed counseling approaches to address the marginalization and discrimination that many transgender youth have experienced.</a:t>
            </a:r>
          </a:p>
          <a:p>
            <a:pPr>
              <a:buFont typeface="Arial"/>
              <a:buChar char="•"/>
            </a:pPr>
            <a:r>
              <a:rPr lang="en-US" sz="3600" b="1" dirty="0">
                <a:ln>
                  <a:solidFill>
                    <a:srgbClr val="000000">
                      <a:lumMod val="75000"/>
                      <a:lumOff val="25000"/>
                      <a:alpha val="10000"/>
                    </a:srgbClr>
                  </a:solidFill>
                </a:ln>
                <a:ea typeface="+mn-lt"/>
                <a:cs typeface="+mn-lt"/>
              </a:rPr>
              <a:t>Offer Accessible Counseling Options</a:t>
            </a:r>
          </a:p>
          <a:p>
            <a:pPr lvl="1">
              <a:buFont typeface="Arial"/>
              <a:buChar char="•"/>
            </a:pPr>
            <a:r>
              <a:rPr lang="en-US" sz="3200" dirty="0">
                <a:ln>
                  <a:solidFill>
                    <a:srgbClr val="000000">
                      <a:lumMod val="75000"/>
                      <a:lumOff val="25000"/>
                      <a:alpha val="10000"/>
                    </a:srgbClr>
                  </a:solidFill>
                </a:ln>
                <a:ea typeface="+mn-lt"/>
                <a:cs typeface="+mn-lt"/>
              </a:rPr>
              <a:t>Provide online/telehealth counseling options to expand access, especially for youth in rural areas who may not have in-person affirming providers nearby.</a:t>
            </a:r>
          </a:p>
          <a:p>
            <a:pPr>
              <a:buFont typeface="Arial"/>
              <a:buChar char="•"/>
            </a:pPr>
            <a:endParaRPr lang="en-US" sz="3600" dirty="0">
              <a:ln>
                <a:solidFill>
                  <a:srgbClr val="000000">
                    <a:lumMod val="75000"/>
                    <a:lumOff val="25000"/>
                    <a:alpha val="10000"/>
                  </a:srgbClr>
                </a:solidFill>
              </a:ln>
              <a:ea typeface="+mn-lt"/>
              <a:cs typeface="+mn-lt"/>
            </a:endParaRPr>
          </a:p>
        </p:txBody>
      </p:sp>
    </p:spTree>
    <p:extLst>
      <p:ext uri="{BB962C8B-B14F-4D97-AF65-F5344CB8AC3E}">
        <p14:creationId xmlns:p14="http://schemas.microsoft.com/office/powerpoint/2010/main" val="3407655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48107" y="-3952350"/>
            <a:ext cx="16230600" cy="8115300"/>
          </a:xfrm>
          <a:custGeom>
            <a:avLst/>
            <a:gdLst/>
            <a:ahLst/>
            <a:cxnLst/>
            <a:rect l="l" t="t" r="r" b="b"/>
            <a:pathLst>
              <a:path w="16230600" h="8115300">
                <a:moveTo>
                  <a:pt x="0" y="0"/>
                </a:moveTo>
                <a:lnTo>
                  <a:pt x="16230600" y="0"/>
                </a:lnTo>
                <a:lnTo>
                  <a:pt x="16230600" y="8115300"/>
                </a:lnTo>
                <a:lnTo>
                  <a:pt x="0" y="81153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028700" y="2892895"/>
            <a:ext cx="15924607" cy="822905"/>
            <a:chOff x="0" y="0"/>
            <a:chExt cx="4194135" cy="216732"/>
          </a:xfrm>
        </p:grpSpPr>
        <p:sp>
          <p:nvSpPr>
            <p:cNvPr id="4" name="Freeform 4"/>
            <p:cNvSpPr/>
            <p:nvPr/>
          </p:nvSpPr>
          <p:spPr>
            <a:xfrm>
              <a:off x="0" y="0"/>
              <a:ext cx="4194135" cy="216732"/>
            </a:xfrm>
            <a:custGeom>
              <a:avLst/>
              <a:gdLst/>
              <a:ahLst/>
              <a:cxnLst/>
              <a:rect l="l" t="t" r="r" b="b"/>
              <a:pathLst>
                <a:path w="4194135" h="216732">
                  <a:moveTo>
                    <a:pt x="24794" y="0"/>
                  </a:moveTo>
                  <a:lnTo>
                    <a:pt x="4169341" y="0"/>
                  </a:lnTo>
                  <a:cubicBezTo>
                    <a:pt x="4175917" y="0"/>
                    <a:pt x="4182223" y="2612"/>
                    <a:pt x="4186873" y="7262"/>
                  </a:cubicBezTo>
                  <a:cubicBezTo>
                    <a:pt x="4191523" y="11912"/>
                    <a:pt x="4194135" y="18218"/>
                    <a:pt x="4194135" y="24794"/>
                  </a:cubicBezTo>
                  <a:lnTo>
                    <a:pt x="4194135" y="191938"/>
                  </a:lnTo>
                  <a:cubicBezTo>
                    <a:pt x="4194135" y="198514"/>
                    <a:pt x="4191523" y="204820"/>
                    <a:pt x="4186873" y="209470"/>
                  </a:cubicBezTo>
                  <a:cubicBezTo>
                    <a:pt x="4182223" y="214120"/>
                    <a:pt x="4175917" y="216732"/>
                    <a:pt x="4169341" y="216732"/>
                  </a:cubicBezTo>
                  <a:lnTo>
                    <a:pt x="24794" y="216732"/>
                  </a:lnTo>
                  <a:cubicBezTo>
                    <a:pt x="18218" y="216732"/>
                    <a:pt x="11912" y="214120"/>
                    <a:pt x="7262" y="209470"/>
                  </a:cubicBezTo>
                  <a:cubicBezTo>
                    <a:pt x="2612" y="204820"/>
                    <a:pt x="0" y="198514"/>
                    <a:pt x="0" y="191938"/>
                  </a:cubicBezTo>
                  <a:lnTo>
                    <a:pt x="0" y="24794"/>
                  </a:lnTo>
                  <a:cubicBezTo>
                    <a:pt x="0" y="18218"/>
                    <a:pt x="2612" y="11912"/>
                    <a:pt x="7262" y="7262"/>
                  </a:cubicBezTo>
                  <a:cubicBezTo>
                    <a:pt x="11912" y="2612"/>
                    <a:pt x="18218" y="0"/>
                    <a:pt x="24794" y="0"/>
                  </a:cubicBezTo>
                  <a:close/>
                </a:path>
              </a:pathLst>
            </a:custGeom>
            <a:solidFill>
              <a:srgbClr val="FFCDD5"/>
            </a:solidFill>
          </p:spPr>
          <p:txBody>
            <a:bodyPr/>
            <a:lstStyle/>
            <a:p>
              <a:endParaRPr lang="en-US"/>
            </a:p>
          </p:txBody>
        </p:sp>
        <p:sp>
          <p:nvSpPr>
            <p:cNvPr id="5" name="TextBox 5"/>
            <p:cNvSpPr txBox="1"/>
            <p:nvPr/>
          </p:nvSpPr>
          <p:spPr>
            <a:xfrm>
              <a:off x="0" y="-38100"/>
              <a:ext cx="4194135" cy="254832"/>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576538" y="2561813"/>
            <a:ext cx="15134924" cy="1846659"/>
          </a:xfrm>
          <a:prstGeom prst="rect">
            <a:avLst/>
          </a:prstGeom>
        </p:spPr>
        <p:txBody>
          <a:bodyPr lIns="0" tIns="0" rIns="0" bIns="0" rtlCol="0" anchor="t">
            <a:spAutoFit/>
          </a:bodyPr>
          <a:lstStyle/>
          <a:p>
            <a:pPr marL="0" lvl="0" indent="0" algn="ctr">
              <a:spcBef>
                <a:spcPct val="0"/>
              </a:spcBef>
            </a:pPr>
            <a:r>
              <a:rPr lang="en-US" sz="6000" spc="1209" dirty="0">
                <a:solidFill>
                  <a:srgbClr val="000000"/>
                </a:solidFill>
                <a:latin typeface="Peace Sans"/>
              </a:rPr>
              <a:t>Within Challenging Environments </a:t>
            </a:r>
          </a:p>
        </p:txBody>
      </p:sp>
      <p:sp>
        <p:nvSpPr>
          <p:cNvPr id="13" name="Content Placeholder 2">
            <a:extLst>
              <a:ext uri="{FF2B5EF4-FFF2-40B4-BE49-F238E27FC236}">
                <a16:creationId xmlns:a16="http://schemas.microsoft.com/office/drawing/2014/main" id="{FD6A357D-E0F7-CCD0-1607-3A0452515E02}"/>
              </a:ext>
            </a:extLst>
          </p:cNvPr>
          <p:cNvSpPr txBox="1">
            <a:spLocks/>
          </p:cNvSpPr>
          <p:nvPr/>
        </p:nvSpPr>
        <p:spPr>
          <a:xfrm>
            <a:off x="411284" y="4653038"/>
            <a:ext cx="17159438" cy="5257800"/>
          </a:xfrm>
          <a:prstGeom prst="rect">
            <a:avLst/>
          </a:prstGeom>
        </p:spPr>
        <p:txBody>
          <a:bodyPr vert="horz" lIns="102870" tIns="51435" rIns="102870" bIns="51435"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a:buChar char="•"/>
            </a:pPr>
            <a:r>
              <a:rPr lang="en-US" sz="3600" b="1" dirty="0">
                <a:ln>
                  <a:solidFill>
                    <a:srgbClr val="000000">
                      <a:lumMod val="75000"/>
                      <a:lumOff val="25000"/>
                      <a:alpha val="10000"/>
                    </a:srgbClr>
                  </a:solidFill>
                </a:ln>
                <a:ea typeface="+mn-lt"/>
                <a:cs typeface="+mn-lt"/>
              </a:rPr>
              <a:t>Connect Clients to Local and Statewide Resources</a:t>
            </a:r>
          </a:p>
          <a:p>
            <a:pPr lvl="1">
              <a:buFont typeface="Arial"/>
              <a:buChar char="•"/>
            </a:pPr>
            <a:r>
              <a:rPr lang="en-US" sz="3200" dirty="0">
                <a:ln>
                  <a:solidFill>
                    <a:srgbClr val="000000">
                      <a:lumMod val="75000"/>
                      <a:lumOff val="25000"/>
                      <a:alpha val="10000"/>
                    </a:srgbClr>
                  </a:solidFill>
                </a:ln>
                <a:ea typeface="+mn-lt"/>
                <a:cs typeface="+mn-lt"/>
              </a:rPr>
              <a:t>Refer transgender and gender-expansive clients to local and statewide organizations that can provide additional support, community, and resources. Examples include The Montrose Center, Gender Infinity, and TENT in Texas. </a:t>
            </a:r>
          </a:p>
          <a:p>
            <a:pPr>
              <a:buFont typeface="Arial"/>
              <a:buChar char="•"/>
            </a:pPr>
            <a:r>
              <a:rPr lang="en-US" sz="3600" b="1" dirty="0">
                <a:ln>
                  <a:solidFill>
                    <a:srgbClr val="000000">
                      <a:lumMod val="75000"/>
                      <a:lumOff val="25000"/>
                      <a:alpha val="10000"/>
                    </a:srgbClr>
                  </a:solidFill>
                </a:ln>
                <a:ea typeface="+mn-lt"/>
                <a:cs typeface="+mn-lt"/>
              </a:rPr>
              <a:t>Advocate and Educate Yourself</a:t>
            </a:r>
          </a:p>
          <a:p>
            <a:pPr lvl="1">
              <a:buFont typeface="Arial"/>
              <a:buChar char="•"/>
            </a:pPr>
            <a:r>
              <a:rPr lang="en-US" sz="3200" dirty="0">
                <a:ln>
                  <a:solidFill>
                    <a:srgbClr val="000000">
                      <a:lumMod val="75000"/>
                      <a:lumOff val="25000"/>
                      <a:alpha val="10000"/>
                    </a:srgbClr>
                  </a:solidFill>
                </a:ln>
                <a:ea typeface="+mn-lt"/>
                <a:cs typeface="+mn-lt"/>
              </a:rPr>
              <a:t>Stay up-to-date on the latest legal and policy changes in Texas that may impact access to care and rights for transgender youth. Be prepared to advocate for your clients' needs and rights. </a:t>
            </a:r>
          </a:p>
        </p:txBody>
      </p:sp>
    </p:spTree>
    <p:extLst>
      <p:ext uri="{BB962C8B-B14F-4D97-AF65-F5344CB8AC3E}">
        <p14:creationId xmlns:p14="http://schemas.microsoft.com/office/powerpoint/2010/main" val="23352445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48107" y="-3952350"/>
            <a:ext cx="16230600" cy="8115300"/>
          </a:xfrm>
          <a:custGeom>
            <a:avLst/>
            <a:gdLst/>
            <a:ahLst/>
            <a:cxnLst/>
            <a:rect l="l" t="t" r="r" b="b"/>
            <a:pathLst>
              <a:path w="16230600" h="8115300">
                <a:moveTo>
                  <a:pt x="0" y="0"/>
                </a:moveTo>
                <a:lnTo>
                  <a:pt x="16230600" y="0"/>
                </a:lnTo>
                <a:lnTo>
                  <a:pt x="16230600" y="8115300"/>
                </a:lnTo>
                <a:lnTo>
                  <a:pt x="0" y="81153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028700" y="2892895"/>
            <a:ext cx="15924607" cy="822905"/>
            <a:chOff x="0" y="0"/>
            <a:chExt cx="4194135" cy="216732"/>
          </a:xfrm>
        </p:grpSpPr>
        <p:sp>
          <p:nvSpPr>
            <p:cNvPr id="4" name="Freeform 4"/>
            <p:cNvSpPr/>
            <p:nvPr/>
          </p:nvSpPr>
          <p:spPr>
            <a:xfrm>
              <a:off x="0" y="0"/>
              <a:ext cx="4194135" cy="216732"/>
            </a:xfrm>
            <a:custGeom>
              <a:avLst/>
              <a:gdLst/>
              <a:ahLst/>
              <a:cxnLst/>
              <a:rect l="l" t="t" r="r" b="b"/>
              <a:pathLst>
                <a:path w="4194135" h="216732">
                  <a:moveTo>
                    <a:pt x="24794" y="0"/>
                  </a:moveTo>
                  <a:lnTo>
                    <a:pt x="4169341" y="0"/>
                  </a:lnTo>
                  <a:cubicBezTo>
                    <a:pt x="4175917" y="0"/>
                    <a:pt x="4182223" y="2612"/>
                    <a:pt x="4186873" y="7262"/>
                  </a:cubicBezTo>
                  <a:cubicBezTo>
                    <a:pt x="4191523" y="11912"/>
                    <a:pt x="4194135" y="18218"/>
                    <a:pt x="4194135" y="24794"/>
                  </a:cubicBezTo>
                  <a:lnTo>
                    <a:pt x="4194135" y="191938"/>
                  </a:lnTo>
                  <a:cubicBezTo>
                    <a:pt x="4194135" y="198514"/>
                    <a:pt x="4191523" y="204820"/>
                    <a:pt x="4186873" y="209470"/>
                  </a:cubicBezTo>
                  <a:cubicBezTo>
                    <a:pt x="4182223" y="214120"/>
                    <a:pt x="4175917" y="216732"/>
                    <a:pt x="4169341" y="216732"/>
                  </a:cubicBezTo>
                  <a:lnTo>
                    <a:pt x="24794" y="216732"/>
                  </a:lnTo>
                  <a:cubicBezTo>
                    <a:pt x="18218" y="216732"/>
                    <a:pt x="11912" y="214120"/>
                    <a:pt x="7262" y="209470"/>
                  </a:cubicBezTo>
                  <a:cubicBezTo>
                    <a:pt x="2612" y="204820"/>
                    <a:pt x="0" y="198514"/>
                    <a:pt x="0" y="191938"/>
                  </a:cubicBezTo>
                  <a:lnTo>
                    <a:pt x="0" y="24794"/>
                  </a:lnTo>
                  <a:cubicBezTo>
                    <a:pt x="0" y="18218"/>
                    <a:pt x="2612" y="11912"/>
                    <a:pt x="7262" y="7262"/>
                  </a:cubicBezTo>
                  <a:cubicBezTo>
                    <a:pt x="11912" y="2612"/>
                    <a:pt x="18218" y="0"/>
                    <a:pt x="24794" y="0"/>
                  </a:cubicBezTo>
                  <a:close/>
                </a:path>
              </a:pathLst>
            </a:custGeom>
            <a:solidFill>
              <a:srgbClr val="FFCDD5"/>
            </a:solidFill>
          </p:spPr>
          <p:txBody>
            <a:bodyPr/>
            <a:lstStyle/>
            <a:p>
              <a:endParaRPr lang="en-US"/>
            </a:p>
          </p:txBody>
        </p:sp>
        <p:sp>
          <p:nvSpPr>
            <p:cNvPr id="5" name="TextBox 5"/>
            <p:cNvSpPr txBox="1"/>
            <p:nvPr/>
          </p:nvSpPr>
          <p:spPr>
            <a:xfrm>
              <a:off x="0" y="-38100"/>
              <a:ext cx="4194135" cy="254832"/>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576538" y="2561813"/>
            <a:ext cx="15134924" cy="1846659"/>
          </a:xfrm>
          <a:prstGeom prst="rect">
            <a:avLst/>
          </a:prstGeom>
        </p:spPr>
        <p:txBody>
          <a:bodyPr lIns="0" tIns="0" rIns="0" bIns="0" rtlCol="0" anchor="t">
            <a:spAutoFit/>
          </a:bodyPr>
          <a:lstStyle/>
          <a:p>
            <a:pPr marL="0" lvl="0" indent="0" algn="ctr">
              <a:spcBef>
                <a:spcPct val="0"/>
              </a:spcBef>
            </a:pPr>
            <a:r>
              <a:rPr lang="en-US" sz="6000" spc="1209" dirty="0">
                <a:solidFill>
                  <a:srgbClr val="000000"/>
                </a:solidFill>
                <a:latin typeface="Peace Sans"/>
              </a:rPr>
              <a:t>Within Challenging Environments </a:t>
            </a:r>
          </a:p>
        </p:txBody>
      </p:sp>
      <p:sp>
        <p:nvSpPr>
          <p:cNvPr id="13" name="Content Placeholder 2">
            <a:extLst>
              <a:ext uri="{FF2B5EF4-FFF2-40B4-BE49-F238E27FC236}">
                <a16:creationId xmlns:a16="http://schemas.microsoft.com/office/drawing/2014/main" id="{FD6A357D-E0F7-CCD0-1607-3A0452515E02}"/>
              </a:ext>
            </a:extLst>
          </p:cNvPr>
          <p:cNvSpPr txBox="1">
            <a:spLocks/>
          </p:cNvSpPr>
          <p:nvPr/>
        </p:nvSpPr>
        <p:spPr>
          <a:xfrm>
            <a:off x="205642" y="4553133"/>
            <a:ext cx="17876716" cy="5257800"/>
          </a:xfrm>
          <a:prstGeom prst="rect">
            <a:avLst/>
          </a:prstGeom>
        </p:spPr>
        <p:txBody>
          <a:bodyPr vert="horz" lIns="102870" tIns="51435" rIns="102870" bIns="51435"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buFont typeface="Arial"/>
              <a:buChar char="•"/>
            </a:pPr>
            <a:r>
              <a:rPr lang="en-US" sz="3200" dirty="0">
                <a:ln>
                  <a:solidFill>
                    <a:srgbClr val="000000">
                      <a:lumMod val="75000"/>
                      <a:lumOff val="25000"/>
                      <a:alpha val="10000"/>
                    </a:srgbClr>
                  </a:solidFill>
                </a:ln>
                <a:ea typeface="+mn-lt"/>
                <a:cs typeface="+mn-lt"/>
              </a:rPr>
              <a:t>Continuously educate yourself on transgender identities, issues, and best practices to provide the most competent and affirming care.</a:t>
            </a:r>
          </a:p>
          <a:p>
            <a:pPr>
              <a:buFont typeface="Arial"/>
              <a:buChar char="•"/>
            </a:pPr>
            <a:r>
              <a:rPr lang="en-US" sz="3600" b="1" dirty="0">
                <a:ln>
                  <a:solidFill>
                    <a:srgbClr val="000000">
                      <a:lumMod val="75000"/>
                      <a:lumOff val="25000"/>
                      <a:alpha val="10000"/>
                    </a:srgbClr>
                  </a:solidFill>
                </a:ln>
                <a:ea typeface="+mn-lt"/>
                <a:cs typeface="+mn-lt"/>
              </a:rPr>
              <a:t>Support the Whole Family</a:t>
            </a:r>
          </a:p>
          <a:p>
            <a:pPr lvl="1">
              <a:buFont typeface="Arial"/>
              <a:buChar char="•"/>
            </a:pPr>
            <a:r>
              <a:rPr lang="en-US" sz="3200" dirty="0">
                <a:ln>
                  <a:solidFill>
                    <a:srgbClr val="000000">
                      <a:lumMod val="75000"/>
                      <a:lumOff val="25000"/>
                      <a:alpha val="10000"/>
                    </a:srgbClr>
                  </a:solidFill>
                </a:ln>
                <a:ea typeface="+mn-lt"/>
                <a:cs typeface="+mn-lt"/>
              </a:rPr>
              <a:t>Recognize that supporting transgender youth often requires supporting their entire family system. Provide resources and guidance to help parents and caregivers learn how to be affirming and supportive. (3)</a:t>
            </a:r>
          </a:p>
          <a:p>
            <a:pPr>
              <a:buFont typeface="Arial"/>
              <a:buChar char="•"/>
            </a:pPr>
            <a:r>
              <a:rPr lang="en-US" sz="3600" b="1" dirty="0">
                <a:ln>
                  <a:solidFill>
                    <a:srgbClr val="000000">
                      <a:lumMod val="75000"/>
                      <a:lumOff val="25000"/>
                      <a:alpha val="10000"/>
                    </a:srgbClr>
                  </a:solidFill>
                </a:ln>
                <a:ea typeface="+mn-lt"/>
                <a:cs typeface="+mn-lt"/>
              </a:rPr>
              <a:t>Prioritize Self-Care</a:t>
            </a:r>
          </a:p>
          <a:p>
            <a:pPr lvl="1">
              <a:buFont typeface="Arial"/>
              <a:buChar char="•"/>
            </a:pPr>
            <a:r>
              <a:rPr lang="en-US" sz="3200" dirty="0">
                <a:ln>
                  <a:solidFill>
                    <a:srgbClr val="000000">
                      <a:lumMod val="75000"/>
                      <a:lumOff val="25000"/>
                      <a:alpha val="10000"/>
                    </a:srgbClr>
                  </a:solidFill>
                </a:ln>
                <a:ea typeface="+mn-lt"/>
                <a:cs typeface="+mn-lt"/>
              </a:rPr>
              <a:t>Engaging in regular self-care practices like supervision, personal therapy, and maintaining a healthy work-life balance is crucial when providing support to this vulnerable population. (3)</a:t>
            </a:r>
          </a:p>
        </p:txBody>
      </p:sp>
    </p:spTree>
    <p:extLst>
      <p:ext uri="{BB962C8B-B14F-4D97-AF65-F5344CB8AC3E}">
        <p14:creationId xmlns:p14="http://schemas.microsoft.com/office/powerpoint/2010/main" val="1483043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220954">
            <a:off x="5562329" y="-1483919"/>
            <a:ext cx="10022322" cy="14091138"/>
          </a:xfrm>
          <a:custGeom>
            <a:avLst/>
            <a:gdLst/>
            <a:ahLst/>
            <a:cxnLst/>
            <a:rect l="l" t="t" r="r" b="b"/>
            <a:pathLst>
              <a:path w="10022322" h="14091138">
                <a:moveTo>
                  <a:pt x="0" y="0"/>
                </a:moveTo>
                <a:lnTo>
                  <a:pt x="10022322" y="0"/>
                </a:lnTo>
                <a:lnTo>
                  <a:pt x="10022322" y="14091138"/>
                </a:lnTo>
                <a:lnTo>
                  <a:pt x="0" y="14091138"/>
                </a:lnTo>
                <a:lnTo>
                  <a:pt x="0" y="0"/>
                </a:lnTo>
                <a:close/>
              </a:path>
            </a:pathLst>
          </a:custGeom>
          <a:blipFill>
            <a:blip r:embed="rId2"/>
            <a:stretch>
              <a:fillRect/>
            </a:stretch>
          </a:blipFill>
        </p:spPr>
        <p:txBody>
          <a:bodyPr/>
          <a:lstStyle/>
          <a:p>
            <a:endParaRPr lang="en-US"/>
          </a:p>
        </p:txBody>
      </p:sp>
      <p:grpSp>
        <p:nvGrpSpPr>
          <p:cNvPr id="12" name="Group 12"/>
          <p:cNvGrpSpPr/>
          <p:nvPr/>
        </p:nvGrpSpPr>
        <p:grpSpPr>
          <a:xfrm>
            <a:off x="2601905" y="2226074"/>
            <a:ext cx="13084190" cy="2841226"/>
            <a:chOff x="0" y="0"/>
            <a:chExt cx="3446042" cy="216732"/>
          </a:xfrm>
        </p:grpSpPr>
        <p:sp>
          <p:nvSpPr>
            <p:cNvPr id="13" name="Freeform 13"/>
            <p:cNvSpPr/>
            <p:nvPr/>
          </p:nvSpPr>
          <p:spPr>
            <a:xfrm>
              <a:off x="0" y="0"/>
              <a:ext cx="3446042" cy="216732"/>
            </a:xfrm>
            <a:custGeom>
              <a:avLst/>
              <a:gdLst/>
              <a:ahLst/>
              <a:cxnLst/>
              <a:rect l="l" t="t" r="r" b="b"/>
              <a:pathLst>
                <a:path w="3446042" h="216732">
                  <a:moveTo>
                    <a:pt x="30177" y="0"/>
                  </a:moveTo>
                  <a:lnTo>
                    <a:pt x="3415865" y="0"/>
                  </a:lnTo>
                  <a:cubicBezTo>
                    <a:pt x="3423868" y="0"/>
                    <a:pt x="3431544" y="3179"/>
                    <a:pt x="3437203" y="8839"/>
                  </a:cubicBezTo>
                  <a:cubicBezTo>
                    <a:pt x="3442862" y="14498"/>
                    <a:pt x="3446042" y="22173"/>
                    <a:pt x="3446042" y="30177"/>
                  </a:cubicBezTo>
                  <a:lnTo>
                    <a:pt x="3446042" y="186555"/>
                  </a:lnTo>
                  <a:cubicBezTo>
                    <a:pt x="3446042" y="194559"/>
                    <a:pt x="3442862" y="202234"/>
                    <a:pt x="3437203" y="207894"/>
                  </a:cubicBezTo>
                  <a:cubicBezTo>
                    <a:pt x="3431544" y="213553"/>
                    <a:pt x="3423868" y="216732"/>
                    <a:pt x="3415865" y="216732"/>
                  </a:cubicBezTo>
                  <a:lnTo>
                    <a:pt x="30177" y="216732"/>
                  </a:lnTo>
                  <a:cubicBezTo>
                    <a:pt x="22173" y="216732"/>
                    <a:pt x="14498" y="213553"/>
                    <a:pt x="8839" y="207894"/>
                  </a:cubicBezTo>
                  <a:cubicBezTo>
                    <a:pt x="3179" y="202234"/>
                    <a:pt x="0" y="194559"/>
                    <a:pt x="0" y="186555"/>
                  </a:cubicBezTo>
                  <a:lnTo>
                    <a:pt x="0" y="30177"/>
                  </a:lnTo>
                  <a:cubicBezTo>
                    <a:pt x="0" y="22173"/>
                    <a:pt x="3179" y="14498"/>
                    <a:pt x="8839" y="8839"/>
                  </a:cubicBezTo>
                  <a:cubicBezTo>
                    <a:pt x="14498" y="3179"/>
                    <a:pt x="22173" y="0"/>
                    <a:pt x="30177" y="0"/>
                  </a:cubicBezTo>
                  <a:close/>
                </a:path>
              </a:pathLst>
            </a:custGeom>
            <a:solidFill>
              <a:srgbClr val="E9EA36"/>
            </a:solidFill>
          </p:spPr>
          <p:txBody>
            <a:bodyPr/>
            <a:lstStyle/>
            <a:p>
              <a:endParaRPr lang="en-US"/>
            </a:p>
          </p:txBody>
        </p:sp>
        <p:sp>
          <p:nvSpPr>
            <p:cNvPr id="14" name="TextBox 14"/>
            <p:cNvSpPr txBox="1"/>
            <p:nvPr/>
          </p:nvSpPr>
          <p:spPr>
            <a:xfrm>
              <a:off x="0" y="-38100"/>
              <a:ext cx="3446042" cy="254832"/>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524000" y="2400300"/>
            <a:ext cx="15468599" cy="2462213"/>
          </a:xfrm>
          <a:prstGeom prst="rect">
            <a:avLst/>
          </a:prstGeom>
        </p:spPr>
        <p:txBody>
          <a:bodyPr wrap="square" lIns="0" tIns="0" rIns="0" bIns="0" rtlCol="0" anchor="t">
            <a:spAutoFit/>
          </a:bodyPr>
          <a:lstStyle/>
          <a:p>
            <a:pPr marL="0" lvl="0" indent="0" algn="ctr">
              <a:spcBef>
                <a:spcPct val="0"/>
              </a:spcBef>
            </a:pPr>
            <a:r>
              <a:rPr lang="en-US" sz="8000" spc="1754" dirty="0">
                <a:solidFill>
                  <a:srgbClr val="000000"/>
                </a:solidFill>
                <a:latin typeface="Peace Sans"/>
              </a:rPr>
              <a:t>1. Bring to Awareness</a:t>
            </a:r>
          </a:p>
        </p:txBody>
      </p:sp>
    </p:spTree>
    <p:extLst>
      <p:ext uri="{BB962C8B-B14F-4D97-AF65-F5344CB8AC3E}">
        <p14:creationId xmlns:p14="http://schemas.microsoft.com/office/powerpoint/2010/main" val="21419169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48107" y="-3952350"/>
            <a:ext cx="16230600" cy="8115300"/>
          </a:xfrm>
          <a:custGeom>
            <a:avLst/>
            <a:gdLst/>
            <a:ahLst/>
            <a:cxnLst/>
            <a:rect l="l" t="t" r="r" b="b"/>
            <a:pathLst>
              <a:path w="16230600" h="8115300">
                <a:moveTo>
                  <a:pt x="0" y="0"/>
                </a:moveTo>
                <a:lnTo>
                  <a:pt x="16230600" y="0"/>
                </a:lnTo>
                <a:lnTo>
                  <a:pt x="16230600" y="8115300"/>
                </a:lnTo>
                <a:lnTo>
                  <a:pt x="0" y="81153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028700" y="2892895"/>
            <a:ext cx="15924607" cy="822905"/>
            <a:chOff x="0" y="0"/>
            <a:chExt cx="4194135" cy="216732"/>
          </a:xfrm>
        </p:grpSpPr>
        <p:sp>
          <p:nvSpPr>
            <p:cNvPr id="4" name="Freeform 4"/>
            <p:cNvSpPr/>
            <p:nvPr/>
          </p:nvSpPr>
          <p:spPr>
            <a:xfrm>
              <a:off x="0" y="0"/>
              <a:ext cx="4194135" cy="216732"/>
            </a:xfrm>
            <a:custGeom>
              <a:avLst/>
              <a:gdLst/>
              <a:ahLst/>
              <a:cxnLst/>
              <a:rect l="l" t="t" r="r" b="b"/>
              <a:pathLst>
                <a:path w="4194135" h="216732">
                  <a:moveTo>
                    <a:pt x="24794" y="0"/>
                  </a:moveTo>
                  <a:lnTo>
                    <a:pt x="4169341" y="0"/>
                  </a:lnTo>
                  <a:cubicBezTo>
                    <a:pt x="4175917" y="0"/>
                    <a:pt x="4182223" y="2612"/>
                    <a:pt x="4186873" y="7262"/>
                  </a:cubicBezTo>
                  <a:cubicBezTo>
                    <a:pt x="4191523" y="11912"/>
                    <a:pt x="4194135" y="18218"/>
                    <a:pt x="4194135" y="24794"/>
                  </a:cubicBezTo>
                  <a:lnTo>
                    <a:pt x="4194135" y="191938"/>
                  </a:lnTo>
                  <a:cubicBezTo>
                    <a:pt x="4194135" y="198514"/>
                    <a:pt x="4191523" y="204820"/>
                    <a:pt x="4186873" y="209470"/>
                  </a:cubicBezTo>
                  <a:cubicBezTo>
                    <a:pt x="4182223" y="214120"/>
                    <a:pt x="4175917" y="216732"/>
                    <a:pt x="4169341" y="216732"/>
                  </a:cubicBezTo>
                  <a:lnTo>
                    <a:pt x="24794" y="216732"/>
                  </a:lnTo>
                  <a:cubicBezTo>
                    <a:pt x="18218" y="216732"/>
                    <a:pt x="11912" y="214120"/>
                    <a:pt x="7262" y="209470"/>
                  </a:cubicBezTo>
                  <a:cubicBezTo>
                    <a:pt x="2612" y="204820"/>
                    <a:pt x="0" y="198514"/>
                    <a:pt x="0" y="191938"/>
                  </a:cubicBezTo>
                  <a:lnTo>
                    <a:pt x="0" y="24794"/>
                  </a:lnTo>
                  <a:cubicBezTo>
                    <a:pt x="0" y="18218"/>
                    <a:pt x="2612" y="11912"/>
                    <a:pt x="7262" y="7262"/>
                  </a:cubicBezTo>
                  <a:cubicBezTo>
                    <a:pt x="11912" y="2612"/>
                    <a:pt x="18218" y="0"/>
                    <a:pt x="24794" y="0"/>
                  </a:cubicBezTo>
                  <a:close/>
                </a:path>
              </a:pathLst>
            </a:custGeom>
            <a:solidFill>
              <a:srgbClr val="FFCDD5"/>
            </a:solidFill>
          </p:spPr>
          <p:txBody>
            <a:bodyPr/>
            <a:lstStyle/>
            <a:p>
              <a:endParaRPr lang="en-US"/>
            </a:p>
          </p:txBody>
        </p:sp>
        <p:sp>
          <p:nvSpPr>
            <p:cNvPr id="5" name="TextBox 5"/>
            <p:cNvSpPr txBox="1"/>
            <p:nvPr/>
          </p:nvSpPr>
          <p:spPr>
            <a:xfrm>
              <a:off x="0" y="-38100"/>
              <a:ext cx="4194135" cy="254832"/>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576538" y="2736664"/>
            <a:ext cx="15134924" cy="923330"/>
          </a:xfrm>
          <a:prstGeom prst="rect">
            <a:avLst/>
          </a:prstGeom>
        </p:spPr>
        <p:txBody>
          <a:bodyPr lIns="0" tIns="0" rIns="0" bIns="0" rtlCol="0" anchor="t">
            <a:spAutoFit/>
          </a:bodyPr>
          <a:lstStyle/>
          <a:p>
            <a:pPr marL="0" lvl="0" indent="0" algn="ctr">
              <a:spcBef>
                <a:spcPct val="0"/>
              </a:spcBef>
            </a:pPr>
            <a:r>
              <a:rPr lang="en-US" sz="6000" spc="1209" dirty="0">
                <a:solidFill>
                  <a:srgbClr val="000000"/>
                </a:solidFill>
                <a:latin typeface="Peace Sans"/>
              </a:rPr>
              <a:t>Working with Families</a:t>
            </a:r>
          </a:p>
        </p:txBody>
      </p:sp>
      <p:sp>
        <p:nvSpPr>
          <p:cNvPr id="13" name="Content Placeholder 2">
            <a:extLst>
              <a:ext uri="{FF2B5EF4-FFF2-40B4-BE49-F238E27FC236}">
                <a16:creationId xmlns:a16="http://schemas.microsoft.com/office/drawing/2014/main" id="{FD6A357D-E0F7-CCD0-1607-3A0452515E02}"/>
              </a:ext>
            </a:extLst>
          </p:cNvPr>
          <p:cNvSpPr txBox="1">
            <a:spLocks/>
          </p:cNvSpPr>
          <p:nvPr/>
        </p:nvSpPr>
        <p:spPr>
          <a:xfrm>
            <a:off x="38100" y="4457700"/>
            <a:ext cx="17159438" cy="5257800"/>
          </a:xfrm>
          <a:prstGeom prst="rect">
            <a:avLst/>
          </a:prstGeom>
        </p:spPr>
        <p:txBody>
          <a:bodyPr vert="horz" lIns="102870" tIns="51435" rIns="102870" bIns="51435"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fontAlgn="base"/>
            <a:r>
              <a:rPr lang="en-US" sz="3600" dirty="0"/>
              <a:t>Balance needs of the parents/guardians and honoring clients’ identity and expression </a:t>
            </a:r>
          </a:p>
          <a:p>
            <a:pPr lvl="1" fontAlgn="base"/>
            <a:r>
              <a:rPr lang="en-US" sz="3600" dirty="0"/>
              <a:t>Psychoeducation of terminology, gender/sex development (Nealy, 2017)</a:t>
            </a:r>
            <a:endParaRPr lang="en-US" sz="3600" dirty="0">
              <a:cs typeface="Calibri"/>
            </a:endParaRPr>
          </a:p>
          <a:p>
            <a:pPr lvl="1" fontAlgn="base"/>
            <a:r>
              <a:rPr lang="en-US" sz="3600" dirty="0"/>
              <a:t>Connecting families to affirmative resources and community groups</a:t>
            </a:r>
            <a:endParaRPr lang="en-US" sz="3600" dirty="0">
              <a:ea typeface="+mn-lt"/>
              <a:cs typeface="+mn-lt"/>
            </a:endParaRPr>
          </a:p>
          <a:p>
            <a:pPr lvl="1"/>
            <a:r>
              <a:rPr lang="en-US" sz="3600" dirty="0">
                <a:ea typeface="+mn-lt"/>
                <a:cs typeface="+mn-lt"/>
              </a:rPr>
              <a:t>Encourage celebration rather than simply tolerance </a:t>
            </a:r>
          </a:p>
          <a:p>
            <a:pPr lvl="1"/>
            <a:r>
              <a:rPr lang="en-US" sz="3600" dirty="0">
                <a:ea typeface="+mn-lt"/>
                <a:cs typeface="+mn-lt"/>
              </a:rPr>
              <a:t>Compassion, compassion, compassion!</a:t>
            </a:r>
          </a:p>
          <a:p>
            <a:pPr lvl="1"/>
            <a:endParaRPr lang="en-US" sz="3600" dirty="0">
              <a:ea typeface="+mn-lt"/>
              <a:cs typeface="+mn-lt"/>
            </a:endParaRPr>
          </a:p>
          <a:p>
            <a:pPr lvl="1"/>
            <a:endParaRPr lang="en-US" sz="3600" dirty="0">
              <a:ea typeface="+mn-lt"/>
              <a:cs typeface="+mn-lt"/>
            </a:endParaRPr>
          </a:p>
          <a:p>
            <a:pPr lvl="1"/>
            <a:endParaRPr lang="en-US" sz="3600" dirty="0">
              <a:ea typeface="+mn-lt"/>
              <a:cs typeface="+mn-lt"/>
            </a:endParaRPr>
          </a:p>
          <a:p>
            <a:pPr lvl="1"/>
            <a:endParaRPr lang="en-US" sz="3600" dirty="0">
              <a:cs typeface="Calibri"/>
            </a:endParaRPr>
          </a:p>
        </p:txBody>
      </p:sp>
    </p:spTree>
    <p:extLst>
      <p:ext uri="{BB962C8B-B14F-4D97-AF65-F5344CB8AC3E}">
        <p14:creationId xmlns:p14="http://schemas.microsoft.com/office/powerpoint/2010/main" val="42874638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48107" y="-3952350"/>
            <a:ext cx="16230600" cy="8115300"/>
          </a:xfrm>
          <a:custGeom>
            <a:avLst/>
            <a:gdLst/>
            <a:ahLst/>
            <a:cxnLst/>
            <a:rect l="l" t="t" r="r" b="b"/>
            <a:pathLst>
              <a:path w="16230600" h="8115300">
                <a:moveTo>
                  <a:pt x="0" y="0"/>
                </a:moveTo>
                <a:lnTo>
                  <a:pt x="16230600" y="0"/>
                </a:lnTo>
                <a:lnTo>
                  <a:pt x="16230600" y="8115300"/>
                </a:lnTo>
                <a:lnTo>
                  <a:pt x="0" y="81153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028700" y="1790700"/>
            <a:ext cx="15924607" cy="822905"/>
            <a:chOff x="0" y="0"/>
            <a:chExt cx="4194135" cy="216732"/>
          </a:xfrm>
        </p:grpSpPr>
        <p:sp>
          <p:nvSpPr>
            <p:cNvPr id="4" name="Freeform 4"/>
            <p:cNvSpPr/>
            <p:nvPr/>
          </p:nvSpPr>
          <p:spPr>
            <a:xfrm>
              <a:off x="0" y="0"/>
              <a:ext cx="4194135" cy="216732"/>
            </a:xfrm>
            <a:custGeom>
              <a:avLst/>
              <a:gdLst/>
              <a:ahLst/>
              <a:cxnLst/>
              <a:rect l="l" t="t" r="r" b="b"/>
              <a:pathLst>
                <a:path w="4194135" h="216732">
                  <a:moveTo>
                    <a:pt x="24794" y="0"/>
                  </a:moveTo>
                  <a:lnTo>
                    <a:pt x="4169341" y="0"/>
                  </a:lnTo>
                  <a:cubicBezTo>
                    <a:pt x="4175917" y="0"/>
                    <a:pt x="4182223" y="2612"/>
                    <a:pt x="4186873" y="7262"/>
                  </a:cubicBezTo>
                  <a:cubicBezTo>
                    <a:pt x="4191523" y="11912"/>
                    <a:pt x="4194135" y="18218"/>
                    <a:pt x="4194135" y="24794"/>
                  </a:cubicBezTo>
                  <a:lnTo>
                    <a:pt x="4194135" y="191938"/>
                  </a:lnTo>
                  <a:cubicBezTo>
                    <a:pt x="4194135" y="198514"/>
                    <a:pt x="4191523" y="204820"/>
                    <a:pt x="4186873" y="209470"/>
                  </a:cubicBezTo>
                  <a:cubicBezTo>
                    <a:pt x="4182223" y="214120"/>
                    <a:pt x="4175917" y="216732"/>
                    <a:pt x="4169341" y="216732"/>
                  </a:cubicBezTo>
                  <a:lnTo>
                    <a:pt x="24794" y="216732"/>
                  </a:lnTo>
                  <a:cubicBezTo>
                    <a:pt x="18218" y="216732"/>
                    <a:pt x="11912" y="214120"/>
                    <a:pt x="7262" y="209470"/>
                  </a:cubicBezTo>
                  <a:cubicBezTo>
                    <a:pt x="2612" y="204820"/>
                    <a:pt x="0" y="198514"/>
                    <a:pt x="0" y="191938"/>
                  </a:cubicBezTo>
                  <a:lnTo>
                    <a:pt x="0" y="24794"/>
                  </a:lnTo>
                  <a:cubicBezTo>
                    <a:pt x="0" y="18218"/>
                    <a:pt x="2612" y="11912"/>
                    <a:pt x="7262" y="7262"/>
                  </a:cubicBezTo>
                  <a:cubicBezTo>
                    <a:pt x="11912" y="2612"/>
                    <a:pt x="18218" y="0"/>
                    <a:pt x="24794" y="0"/>
                  </a:cubicBezTo>
                  <a:close/>
                </a:path>
              </a:pathLst>
            </a:custGeom>
            <a:solidFill>
              <a:srgbClr val="FFCDD5"/>
            </a:solidFill>
          </p:spPr>
          <p:txBody>
            <a:bodyPr/>
            <a:lstStyle/>
            <a:p>
              <a:endParaRPr lang="en-US"/>
            </a:p>
          </p:txBody>
        </p:sp>
        <p:sp>
          <p:nvSpPr>
            <p:cNvPr id="5" name="TextBox 5"/>
            <p:cNvSpPr txBox="1"/>
            <p:nvPr/>
          </p:nvSpPr>
          <p:spPr>
            <a:xfrm>
              <a:off x="0" y="-38100"/>
              <a:ext cx="4194135" cy="254832"/>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576538" y="1714500"/>
            <a:ext cx="15134924" cy="923330"/>
          </a:xfrm>
          <a:prstGeom prst="rect">
            <a:avLst/>
          </a:prstGeom>
        </p:spPr>
        <p:txBody>
          <a:bodyPr lIns="0" tIns="0" rIns="0" bIns="0" rtlCol="0" anchor="t">
            <a:spAutoFit/>
          </a:bodyPr>
          <a:lstStyle/>
          <a:p>
            <a:pPr marL="0" lvl="0" indent="0" algn="ctr">
              <a:spcBef>
                <a:spcPct val="0"/>
              </a:spcBef>
            </a:pPr>
            <a:r>
              <a:rPr lang="en-US" sz="6000" spc="1209" dirty="0">
                <a:solidFill>
                  <a:srgbClr val="000000"/>
                </a:solidFill>
                <a:latin typeface="Peace Sans"/>
              </a:rPr>
              <a:t>Questions from Families</a:t>
            </a:r>
          </a:p>
        </p:txBody>
      </p:sp>
      <p:sp>
        <p:nvSpPr>
          <p:cNvPr id="13" name="Content Placeholder 2">
            <a:extLst>
              <a:ext uri="{FF2B5EF4-FFF2-40B4-BE49-F238E27FC236}">
                <a16:creationId xmlns:a16="http://schemas.microsoft.com/office/drawing/2014/main" id="{FD6A357D-E0F7-CCD0-1607-3A0452515E02}"/>
              </a:ext>
            </a:extLst>
          </p:cNvPr>
          <p:cNvSpPr txBox="1">
            <a:spLocks/>
          </p:cNvSpPr>
          <p:nvPr/>
        </p:nvSpPr>
        <p:spPr>
          <a:xfrm>
            <a:off x="-1" y="2714030"/>
            <a:ext cx="17539893" cy="5257800"/>
          </a:xfrm>
          <a:prstGeom prst="rect">
            <a:avLst/>
          </a:prstGeom>
        </p:spPr>
        <p:txBody>
          <a:bodyPr vert="horz" lIns="102870" tIns="51435" rIns="102870" bIns="51435"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200150" lvl="1" indent="-742950" fontAlgn="base">
              <a:buFont typeface="+mj-lt"/>
              <a:buAutoNum type="arabicPeriod"/>
            </a:pPr>
            <a:endParaRPr lang="en-US" sz="3600" dirty="0"/>
          </a:p>
          <a:p>
            <a:pPr marL="1200150" lvl="1" indent="-742950" fontAlgn="base">
              <a:buFont typeface="+mj-lt"/>
              <a:buAutoNum type="arabicPeriod"/>
            </a:pPr>
            <a:r>
              <a:rPr lang="en-US" sz="3600" dirty="0"/>
              <a:t>"How can we best support our child's exploration of their gender identity in a way that affirms their sense of self?"</a:t>
            </a:r>
          </a:p>
          <a:p>
            <a:pPr marL="1200150" lvl="1" indent="-742950" fontAlgn="base">
              <a:buFont typeface="+mj-lt"/>
              <a:buAutoNum type="arabicPeriod"/>
            </a:pPr>
            <a:r>
              <a:rPr lang="en-US" sz="3600" dirty="0"/>
              <a:t>"What are some effective ways to communicate with family members or friends who may not understand or accept our child's gender expansiveness or transition?"</a:t>
            </a:r>
          </a:p>
          <a:p>
            <a:pPr marL="1200150" lvl="1" indent="-742950" fontAlgn="base">
              <a:buFont typeface="+mj-lt"/>
              <a:buAutoNum type="arabicPeriod"/>
            </a:pPr>
            <a:r>
              <a:rPr lang="en-US" sz="3600" dirty="0"/>
              <a:t>"Are there specific resources or groups that you could recommend for us as parents to learn more about what our gender-expansive/trans child might be experiencing?“</a:t>
            </a:r>
          </a:p>
          <a:p>
            <a:pPr marL="1200150" lvl="1" indent="-742950" fontAlgn="base">
              <a:buFont typeface="+mj-lt"/>
              <a:buAutoNum type="arabicPeriod"/>
            </a:pPr>
            <a:r>
              <a:rPr lang="en-US" sz="3600" dirty="0"/>
              <a:t>"Isn’t my child too young to make a decision about being trans? Shouldn't we just wait until they're older to address this?"</a:t>
            </a:r>
          </a:p>
          <a:p>
            <a:pPr marL="1200150" lvl="1" indent="-742950" fontAlgn="base">
              <a:buFont typeface="+mj-lt"/>
              <a:buAutoNum type="arabicPeriod"/>
            </a:pPr>
            <a:r>
              <a:rPr lang="en-US" sz="3600" dirty="0"/>
              <a:t>"We're worried this will negatively affect their future. Can't we just encourage our child to conform to their birth gender until they're an adult?"</a:t>
            </a:r>
          </a:p>
        </p:txBody>
      </p:sp>
    </p:spTree>
    <p:extLst>
      <p:ext uri="{BB962C8B-B14F-4D97-AF65-F5344CB8AC3E}">
        <p14:creationId xmlns:p14="http://schemas.microsoft.com/office/powerpoint/2010/main" val="5814076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C8E60-B3A6-49AD-9253-8C6550494569}"/>
              </a:ext>
            </a:extLst>
          </p:cNvPr>
          <p:cNvSpPr>
            <a:spLocks noGrp="1"/>
          </p:cNvSpPr>
          <p:nvPr>
            <p:ph type="title"/>
          </p:nvPr>
        </p:nvSpPr>
        <p:spPr>
          <a:xfrm>
            <a:off x="7448146" y="943902"/>
            <a:ext cx="9879737" cy="1929240"/>
          </a:xfrm>
        </p:spPr>
        <p:txBody>
          <a:bodyPr vert="horz" lIns="137160" tIns="68580" rIns="137160" bIns="68580" rtlCol="0" anchor="b">
            <a:normAutofit/>
          </a:bodyPr>
          <a:lstStyle/>
          <a:p>
            <a:r>
              <a:rPr lang="en-US" b="1" dirty="0">
                <a:latin typeface="Peace Sans Bold"/>
              </a:rPr>
              <a:t>Support in School Settings </a:t>
            </a:r>
          </a:p>
        </p:txBody>
      </p:sp>
      <p:sp>
        <p:nvSpPr>
          <p:cNvPr id="9" name="Content Placeholder 7">
            <a:extLst>
              <a:ext uri="{FF2B5EF4-FFF2-40B4-BE49-F238E27FC236}">
                <a16:creationId xmlns:a16="http://schemas.microsoft.com/office/drawing/2014/main" id="{0C8E3329-55BE-4F3A-A183-4994ECB2823F}"/>
              </a:ext>
            </a:extLst>
          </p:cNvPr>
          <p:cNvSpPr txBox="1">
            <a:spLocks/>
          </p:cNvSpPr>
          <p:nvPr/>
        </p:nvSpPr>
        <p:spPr>
          <a:xfrm>
            <a:off x="7448149" y="3472211"/>
            <a:ext cx="9879734" cy="5678129"/>
          </a:xfrm>
          <a:prstGeom prst="rect">
            <a:avLst/>
          </a:prstGeom>
        </p:spPr>
        <p:txBody>
          <a:bodyPr vert="horz" lIns="137160" tIns="68580" rIns="13716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1470" indent="-342900" defTabSz="1371600">
              <a:spcBef>
                <a:spcPts val="0"/>
              </a:spcBef>
              <a:spcAft>
                <a:spcPts val="900"/>
              </a:spcAft>
              <a:defRPr/>
            </a:pPr>
            <a:r>
              <a:rPr lang="en-US" sz="3000" dirty="0">
                <a:solidFill>
                  <a:prstClr val="black"/>
                </a:solidFill>
                <a:latin typeface="Calibri" panose="020F0502020204030204"/>
              </a:rPr>
              <a:t>Model affirming and positive attitudes towards GE students</a:t>
            </a:r>
          </a:p>
          <a:p>
            <a:pPr marL="321470" indent="-342900" defTabSz="1371600">
              <a:spcBef>
                <a:spcPts val="0"/>
              </a:spcBef>
              <a:spcAft>
                <a:spcPts val="900"/>
              </a:spcAft>
              <a:defRPr/>
            </a:pPr>
            <a:r>
              <a:rPr lang="en-US" sz="3000" dirty="0">
                <a:solidFill>
                  <a:prstClr val="black"/>
                </a:solidFill>
                <a:latin typeface="Calibri" panose="020F0502020204030204"/>
              </a:rPr>
              <a:t>Promptly respond to harassment and bullying of GE students</a:t>
            </a:r>
          </a:p>
          <a:p>
            <a:pPr marL="321470" indent="-342900" defTabSz="1371600">
              <a:spcBef>
                <a:spcPts val="0"/>
              </a:spcBef>
              <a:spcAft>
                <a:spcPts val="900"/>
              </a:spcAft>
              <a:defRPr/>
            </a:pPr>
            <a:r>
              <a:rPr lang="en-US" sz="3000" dirty="0">
                <a:solidFill>
                  <a:prstClr val="black"/>
                </a:solidFill>
                <a:latin typeface="Calibri" panose="020F0502020204030204"/>
              </a:rPr>
              <a:t>Be aware of and intentional in shifting gendered language</a:t>
            </a:r>
          </a:p>
          <a:p>
            <a:pPr marL="321470" indent="-342900" defTabSz="1371600">
              <a:spcBef>
                <a:spcPts val="0"/>
              </a:spcBef>
              <a:spcAft>
                <a:spcPts val="900"/>
              </a:spcAft>
              <a:defRPr/>
            </a:pPr>
            <a:r>
              <a:rPr lang="en-US" sz="3000" dirty="0">
                <a:solidFill>
                  <a:prstClr val="black"/>
                </a:solidFill>
                <a:latin typeface="Calibri" panose="020F0502020204030204"/>
              </a:rPr>
              <a:t>Promote diversity in class examples and in wording of questions; </a:t>
            </a:r>
            <a:r>
              <a:rPr lang="en-US" sz="3000" i="1" dirty="0">
                <a:solidFill>
                  <a:prstClr val="black"/>
                </a:solidFill>
                <a:latin typeface="Calibri" panose="020F0502020204030204"/>
              </a:rPr>
              <a:t>visibility </a:t>
            </a:r>
          </a:p>
          <a:p>
            <a:pPr marL="321470" indent="-342900" defTabSz="1371600">
              <a:spcBef>
                <a:spcPts val="0"/>
              </a:spcBef>
              <a:spcAft>
                <a:spcPts val="900"/>
              </a:spcAft>
              <a:defRPr/>
            </a:pPr>
            <a:r>
              <a:rPr lang="en-US" sz="3000" dirty="0">
                <a:solidFill>
                  <a:prstClr val="black"/>
                </a:solidFill>
                <a:latin typeface="Calibri" panose="020F0502020204030204"/>
              </a:rPr>
              <a:t>Enforce clear bullying, harassment, and discrimination policies that address gender identity and expression </a:t>
            </a:r>
          </a:p>
          <a:p>
            <a:pPr marL="321470" indent="-342900" defTabSz="1371600">
              <a:spcBef>
                <a:spcPts val="0"/>
              </a:spcBef>
              <a:spcAft>
                <a:spcPts val="900"/>
              </a:spcAft>
              <a:defRPr/>
            </a:pPr>
            <a:r>
              <a:rPr lang="en-US" sz="3000" dirty="0">
                <a:solidFill>
                  <a:prstClr val="black"/>
                </a:solidFill>
                <a:latin typeface="Calibri" panose="020F0502020204030204"/>
              </a:rPr>
              <a:t>Respect names, pronouns, and school records to reflect the student's authentic name (vs. Legal name) when requested</a:t>
            </a:r>
          </a:p>
          <a:p>
            <a:pPr marL="321470" indent="-342900" defTabSz="1371600">
              <a:spcBef>
                <a:spcPts val="0"/>
              </a:spcBef>
              <a:spcAft>
                <a:spcPts val="900"/>
              </a:spcAft>
              <a:defRPr/>
            </a:pPr>
            <a:r>
              <a:rPr lang="en-US" sz="3000" dirty="0">
                <a:solidFill>
                  <a:prstClr val="black"/>
                </a:solidFill>
                <a:latin typeface="Calibri" panose="020F0502020204030204"/>
              </a:rPr>
              <a:t>Determine what information to share with students' parents/guardians; identify resources for families</a:t>
            </a:r>
          </a:p>
          <a:p>
            <a:pPr marL="342900" indent="-342900" defTabSz="1371600">
              <a:spcBef>
                <a:spcPts val="0"/>
              </a:spcBef>
              <a:spcAft>
                <a:spcPts val="900"/>
              </a:spcAft>
              <a:defRPr/>
            </a:pPr>
            <a:endParaRPr lang="en-US" sz="3000" dirty="0">
              <a:solidFill>
                <a:prstClr val="black"/>
              </a:solidFill>
              <a:latin typeface="Calibri" panose="020F0502020204030204"/>
            </a:endParaRPr>
          </a:p>
          <a:p>
            <a:pPr marL="342900" indent="-342900" defTabSz="1371600">
              <a:spcBef>
                <a:spcPts val="0"/>
              </a:spcBef>
              <a:spcAft>
                <a:spcPts val="900"/>
              </a:spcAft>
              <a:defRPr/>
            </a:pPr>
            <a:endParaRPr lang="en-US" sz="3000" dirty="0">
              <a:solidFill>
                <a:prstClr val="black"/>
              </a:solidFill>
              <a:latin typeface="Calibri" panose="020F0502020204030204"/>
            </a:endParaRPr>
          </a:p>
        </p:txBody>
      </p:sp>
      <p:pic>
        <p:nvPicPr>
          <p:cNvPr id="3" name="Picture 4" descr="A person sitting in a chair&#10;&#10;Description generated with high confidence">
            <a:extLst>
              <a:ext uri="{FF2B5EF4-FFF2-40B4-BE49-F238E27FC236}">
                <a16:creationId xmlns:a16="http://schemas.microsoft.com/office/drawing/2014/main" id="{7A7251D7-EB41-407B-9B66-8028CA9A03BA}"/>
              </a:ext>
            </a:extLst>
          </p:cNvPr>
          <p:cNvPicPr>
            <a:picLocks noChangeAspect="1"/>
          </p:cNvPicPr>
          <p:nvPr/>
        </p:nvPicPr>
        <p:blipFill rotWithShape="1">
          <a:blip r:embed="rId3"/>
          <a:srcRect l="21648" r="33233" b="-1"/>
          <a:stretch/>
        </p:blipFill>
        <p:spPr>
          <a:xfrm>
            <a:off x="31" y="15"/>
            <a:ext cx="6953357" cy="10286985"/>
          </a:xfrm>
          <a:prstGeom prst="rect">
            <a:avLst/>
          </a:prstGeom>
          <a:effectLst/>
        </p:spPr>
      </p:pic>
    </p:spTree>
    <p:extLst>
      <p:ext uri="{BB962C8B-B14F-4D97-AF65-F5344CB8AC3E}">
        <p14:creationId xmlns:p14="http://schemas.microsoft.com/office/powerpoint/2010/main" val="59602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C8E60-B3A6-49AD-9253-8C6550494569}"/>
              </a:ext>
            </a:extLst>
          </p:cNvPr>
          <p:cNvSpPr>
            <a:spLocks noGrp="1"/>
          </p:cNvSpPr>
          <p:nvPr>
            <p:ph type="title"/>
          </p:nvPr>
        </p:nvSpPr>
        <p:spPr>
          <a:xfrm>
            <a:off x="7448146" y="943902"/>
            <a:ext cx="9879737" cy="1929240"/>
          </a:xfrm>
        </p:spPr>
        <p:txBody>
          <a:bodyPr vert="horz" lIns="137160" tIns="68580" rIns="137160" bIns="68580" rtlCol="0" anchor="b">
            <a:normAutofit/>
          </a:bodyPr>
          <a:lstStyle/>
          <a:p>
            <a:r>
              <a:rPr lang="en-US" b="1" dirty="0">
                <a:latin typeface="Peace Sans Bold"/>
              </a:rPr>
              <a:t>Support in School Settings </a:t>
            </a:r>
          </a:p>
        </p:txBody>
      </p:sp>
      <p:sp>
        <p:nvSpPr>
          <p:cNvPr id="9" name="Content Placeholder 7">
            <a:extLst>
              <a:ext uri="{FF2B5EF4-FFF2-40B4-BE49-F238E27FC236}">
                <a16:creationId xmlns:a16="http://schemas.microsoft.com/office/drawing/2014/main" id="{0C8E3329-55BE-4F3A-A183-4994ECB2823F}"/>
              </a:ext>
            </a:extLst>
          </p:cNvPr>
          <p:cNvSpPr txBox="1">
            <a:spLocks/>
          </p:cNvSpPr>
          <p:nvPr/>
        </p:nvSpPr>
        <p:spPr>
          <a:xfrm>
            <a:off x="7448149" y="3472211"/>
            <a:ext cx="9879734" cy="5678129"/>
          </a:xfrm>
          <a:prstGeom prst="rect">
            <a:avLst/>
          </a:prstGeom>
        </p:spPr>
        <p:txBody>
          <a:bodyPr vert="horz" lIns="137160" tIns="68580" rIns="13716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1470" indent="-342900" defTabSz="1371600">
              <a:spcBef>
                <a:spcPts val="0"/>
              </a:spcBef>
              <a:spcAft>
                <a:spcPts val="900"/>
              </a:spcAft>
              <a:defRPr/>
            </a:pPr>
            <a:r>
              <a:rPr lang="en-US" sz="3000" dirty="0">
                <a:solidFill>
                  <a:prstClr val="black"/>
                </a:solidFill>
                <a:latin typeface="Calibri" panose="020F0502020204030204"/>
              </a:rPr>
              <a:t>Model affirming and positive attitudes towards GE students</a:t>
            </a:r>
          </a:p>
          <a:p>
            <a:pPr marL="321470" indent="-342900" defTabSz="1371600">
              <a:spcBef>
                <a:spcPts val="0"/>
              </a:spcBef>
              <a:spcAft>
                <a:spcPts val="900"/>
              </a:spcAft>
              <a:defRPr/>
            </a:pPr>
            <a:r>
              <a:rPr lang="en-US" sz="3000" dirty="0">
                <a:solidFill>
                  <a:prstClr val="black"/>
                </a:solidFill>
                <a:latin typeface="Calibri" panose="020F0502020204030204"/>
              </a:rPr>
              <a:t>Promptly respond to harassment and bullying of GE students</a:t>
            </a:r>
          </a:p>
          <a:p>
            <a:pPr marL="321470" indent="-342900" defTabSz="1371600">
              <a:spcBef>
                <a:spcPts val="0"/>
              </a:spcBef>
              <a:spcAft>
                <a:spcPts val="900"/>
              </a:spcAft>
              <a:defRPr/>
            </a:pPr>
            <a:r>
              <a:rPr lang="en-US" sz="3000" dirty="0">
                <a:solidFill>
                  <a:prstClr val="black"/>
                </a:solidFill>
                <a:latin typeface="Calibri" panose="020F0502020204030204"/>
              </a:rPr>
              <a:t>Be aware of and intentional in shifting gendered language</a:t>
            </a:r>
          </a:p>
          <a:p>
            <a:pPr marL="321470" indent="-342900" defTabSz="1371600">
              <a:spcBef>
                <a:spcPts val="0"/>
              </a:spcBef>
              <a:spcAft>
                <a:spcPts val="900"/>
              </a:spcAft>
              <a:defRPr/>
            </a:pPr>
            <a:r>
              <a:rPr lang="en-US" sz="3000" dirty="0">
                <a:solidFill>
                  <a:prstClr val="black"/>
                </a:solidFill>
                <a:latin typeface="Calibri" panose="020F0502020204030204"/>
              </a:rPr>
              <a:t>Promote diversity in class examples and in wording of questions; </a:t>
            </a:r>
            <a:r>
              <a:rPr lang="en-US" sz="3000" i="1" dirty="0">
                <a:solidFill>
                  <a:prstClr val="black"/>
                </a:solidFill>
                <a:latin typeface="Calibri" panose="020F0502020204030204"/>
              </a:rPr>
              <a:t>visibility </a:t>
            </a:r>
          </a:p>
          <a:p>
            <a:pPr marL="321470" indent="-342900" defTabSz="1371600">
              <a:spcBef>
                <a:spcPts val="0"/>
              </a:spcBef>
              <a:spcAft>
                <a:spcPts val="900"/>
              </a:spcAft>
              <a:defRPr/>
            </a:pPr>
            <a:r>
              <a:rPr lang="en-US" sz="3000" dirty="0">
                <a:solidFill>
                  <a:prstClr val="black"/>
                </a:solidFill>
                <a:latin typeface="Calibri" panose="020F0502020204030204"/>
              </a:rPr>
              <a:t>Enforce clear bullying, harassment, and discrimination policies that address gender identity and expression </a:t>
            </a:r>
          </a:p>
          <a:p>
            <a:pPr marL="321470" indent="-342900" defTabSz="1371600">
              <a:spcBef>
                <a:spcPts val="0"/>
              </a:spcBef>
              <a:spcAft>
                <a:spcPts val="900"/>
              </a:spcAft>
              <a:defRPr/>
            </a:pPr>
            <a:r>
              <a:rPr lang="en-US" sz="3000" dirty="0">
                <a:solidFill>
                  <a:prstClr val="black"/>
                </a:solidFill>
                <a:latin typeface="Calibri" panose="020F0502020204030204"/>
              </a:rPr>
              <a:t>Respect names, pronouns, and school records to reflect the student's authentic name (vs. Legal name) when requested</a:t>
            </a:r>
          </a:p>
          <a:p>
            <a:pPr marL="321470" indent="-342900" defTabSz="1371600">
              <a:spcBef>
                <a:spcPts val="0"/>
              </a:spcBef>
              <a:spcAft>
                <a:spcPts val="900"/>
              </a:spcAft>
              <a:defRPr/>
            </a:pPr>
            <a:r>
              <a:rPr lang="en-US" sz="3000" dirty="0">
                <a:solidFill>
                  <a:prstClr val="black"/>
                </a:solidFill>
                <a:latin typeface="Calibri" panose="020F0502020204030204"/>
              </a:rPr>
              <a:t>Determine what information to share with students' parents/guardians; identify resources for families</a:t>
            </a:r>
          </a:p>
          <a:p>
            <a:pPr marL="342900" indent="-342900" defTabSz="1371600">
              <a:spcBef>
                <a:spcPts val="0"/>
              </a:spcBef>
              <a:spcAft>
                <a:spcPts val="900"/>
              </a:spcAft>
              <a:defRPr/>
            </a:pPr>
            <a:endParaRPr lang="en-US" sz="3000" dirty="0">
              <a:solidFill>
                <a:prstClr val="black"/>
              </a:solidFill>
              <a:latin typeface="Calibri" panose="020F0502020204030204"/>
            </a:endParaRPr>
          </a:p>
          <a:p>
            <a:pPr marL="342900" indent="-342900" defTabSz="1371600">
              <a:spcBef>
                <a:spcPts val="0"/>
              </a:spcBef>
              <a:spcAft>
                <a:spcPts val="900"/>
              </a:spcAft>
              <a:defRPr/>
            </a:pPr>
            <a:endParaRPr lang="en-US" sz="3000" dirty="0">
              <a:solidFill>
                <a:prstClr val="black"/>
              </a:solidFill>
              <a:latin typeface="Calibri" panose="020F0502020204030204"/>
            </a:endParaRPr>
          </a:p>
        </p:txBody>
      </p:sp>
      <p:pic>
        <p:nvPicPr>
          <p:cNvPr id="3" name="Picture 4" descr="A person sitting in a chair&#10;&#10;Description generated with high confidence">
            <a:extLst>
              <a:ext uri="{FF2B5EF4-FFF2-40B4-BE49-F238E27FC236}">
                <a16:creationId xmlns:a16="http://schemas.microsoft.com/office/drawing/2014/main" id="{7A7251D7-EB41-407B-9B66-8028CA9A03BA}"/>
              </a:ext>
            </a:extLst>
          </p:cNvPr>
          <p:cNvPicPr>
            <a:picLocks noChangeAspect="1"/>
          </p:cNvPicPr>
          <p:nvPr/>
        </p:nvPicPr>
        <p:blipFill rotWithShape="1">
          <a:blip r:embed="rId3"/>
          <a:srcRect l="21648" r="33233" b="-1"/>
          <a:stretch/>
        </p:blipFill>
        <p:spPr>
          <a:xfrm>
            <a:off x="31" y="15"/>
            <a:ext cx="6953357" cy="10286985"/>
          </a:xfrm>
          <a:prstGeom prst="rect">
            <a:avLst/>
          </a:prstGeom>
          <a:effectLst/>
        </p:spPr>
      </p:pic>
    </p:spTree>
    <p:extLst>
      <p:ext uri="{BB962C8B-B14F-4D97-AF65-F5344CB8AC3E}">
        <p14:creationId xmlns:p14="http://schemas.microsoft.com/office/powerpoint/2010/main" val="37686669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DBAC9-E762-48DA-AB60-4E0EF9D762B7}"/>
              </a:ext>
            </a:extLst>
          </p:cNvPr>
          <p:cNvSpPr>
            <a:spLocks noGrp="1"/>
          </p:cNvSpPr>
          <p:nvPr>
            <p:ph type="title"/>
          </p:nvPr>
        </p:nvSpPr>
        <p:spPr>
          <a:xfrm>
            <a:off x="7448146" y="943902"/>
            <a:ext cx="9879737" cy="1929240"/>
          </a:xfrm>
        </p:spPr>
        <p:txBody>
          <a:bodyPr vert="horz" lIns="102870" tIns="51435" rIns="102870" bIns="51435" rtlCol="0" anchor="b">
            <a:normAutofit/>
          </a:bodyPr>
          <a:lstStyle/>
          <a:p>
            <a:pPr algn="ctr"/>
            <a:r>
              <a:rPr lang="en-US" b="1" dirty="0">
                <a:ln>
                  <a:solidFill>
                    <a:schemeClr val="bg1">
                      <a:lumMod val="75000"/>
                      <a:lumOff val="25000"/>
                      <a:alpha val="10000"/>
                    </a:schemeClr>
                  </a:solidFill>
                </a:ln>
                <a:latin typeface="Peace Sans Bold"/>
              </a:rPr>
              <a:t>School Policies, Procedures, and Guidelines</a:t>
            </a:r>
          </a:p>
        </p:txBody>
      </p:sp>
      <p:pic>
        <p:nvPicPr>
          <p:cNvPr id="18" name="Picture 17">
            <a:extLst>
              <a:ext uri="{FF2B5EF4-FFF2-40B4-BE49-F238E27FC236}">
                <a16:creationId xmlns:a16="http://schemas.microsoft.com/office/drawing/2014/main" id="{55EE3F96-9B66-422B-923D-D992297DD6F9}"/>
              </a:ext>
            </a:extLst>
          </p:cNvPr>
          <p:cNvPicPr>
            <a:picLocks noChangeAspect="1"/>
          </p:cNvPicPr>
          <p:nvPr/>
        </p:nvPicPr>
        <p:blipFill rotWithShape="1">
          <a:blip r:embed="rId3"/>
          <a:srcRect l="34067" r="25377"/>
          <a:stretch/>
        </p:blipFill>
        <p:spPr>
          <a:xfrm>
            <a:off x="31" y="15"/>
            <a:ext cx="6953357" cy="10286985"/>
          </a:xfrm>
          <a:prstGeom prst="rect">
            <a:avLst/>
          </a:prstGeom>
          <a:effectLst/>
        </p:spPr>
      </p:pic>
      <p:sp>
        <p:nvSpPr>
          <p:cNvPr id="7" name="Rectangle 6">
            <a:extLst>
              <a:ext uri="{FF2B5EF4-FFF2-40B4-BE49-F238E27FC236}">
                <a16:creationId xmlns:a16="http://schemas.microsoft.com/office/drawing/2014/main" id="{9CD7BC4B-D2B7-4788-A5A1-E3FC39218B94}"/>
              </a:ext>
            </a:extLst>
          </p:cNvPr>
          <p:cNvSpPr/>
          <p:nvPr/>
        </p:nvSpPr>
        <p:spPr>
          <a:xfrm>
            <a:off x="15486242" y="9624445"/>
            <a:ext cx="2716193" cy="346249"/>
          </a:xfrm>
          <a:prstGeom prst="rect">
            <a:avLst/>
          </a:prstGeom>
        </p:spPr>
        <p:txBody>
          <a:bodyPr wrap="none">
            <a:spAutoFit/>
          </a:bodyPr>
          <a:lstStyle/>
          <a:p>
            <a:pPr defTabSz="1371600">
              <a:spcAft>
                <a:spcPts val="675"/>
              </a:spcAft>
              <a:defRPr/>
            </a:pPr>
            <a:r>
              <a:rPr lang="en-US" sz="1650" dirty="0" err="1">
                <a:solidFill>
                  <a:prstClr val="black"/>
                </a:solidFill>
                <a:latin typeface="Calibri" panose="020F0502020204030204"/>
              </a:rPr>
              <a:t>Bartholomaeus</a:t>
            </a:r>
            <a:r>
              <a:rPr lang="en-US" sz="1650" dirty="0">
                <a:solidFill>
                  <a:prstClr val="black"/>
                </a:solidFill>
                <a:latin typeface="Calibri" panose="020F0502020204030204"/>
              </a:rPr>
              <a:t> &amp; Riggs, 2018</a:t>
            </a:r>
          </a:p>
        </p:txBody>
      </p:sp>
      <p:graphicFrame>
        <p:nvGraphicFramePr>
          <p:cNvPr id="16" name="Content Placeholder 2">
            <a:extLst>
              <a:ext uri="{FF2B5EF4-FFF2-40B4-BE49-F238E27FC236}">
                <a16:creationId xmlns:a16="http://schemas.microsoft.com/office/drawing/2014/main" id="{BA90B751-7B9D-4EBD-B8D1-C288FBD84263}"/>
              </a:ext>
            </a:extLst>
          </p:cNvPr>
          <p:cNvGraphicFramePr/>
          <p:nvPr/>
        </p:nvGraphicFramePr>
        <p:xfrm>
          <a:off x="7081285" y="3172678"/>
          <a:ext cx="10797362" cy="61630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189788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C8E60-B3A6-49AD-9253-8C6550494569}"/>
              </a:ext>
            </a:extLst>
          </p:cNvPr>
          <p:cNvSpPr>
            <a:spLocks noGrp="1"/>
          </p:cNvSpPr>
          <p:nvPr>
            <p:ph type="title"/>
          </p:nvPr>
        </p:nvSpPr>
        <p:spPr>
          <a:xfrm>
            <a:off x="7448146" y="943902"/>
            <a:ext cx="9879737" cy="983283"/>
          </a:xfrm>
        </p:spPr>
        <p:txBody>
          <a:bodyPr vert="horz" lIns="137160" tIns="68580" rIns="137160" bIns="68580" rtlCol="0" anchor="b">
            <a:normAutofit/>
          </a:bodyPr>
          <a:lstStyle/>
          <a:p>
            <a:pPr algn="ctr"/>
            <a:r>
              <a:rPr lang="en-US" b="1" dirty="0">
                <a:latin typeface="Peace Sans Bold"/>
              </a:rPr>
              <a:t>Trans Student Athletes</a:t>
            </a:r>
          </a:p>
        </p:txBody>
      </p:sp>
      <p:sp>
        <p:nvSpPr>
          <p:cNvPr id="9" name="Content Placeholder 7">
            <a:extLst>
              <a:ext uri="{FF2B5EF4-FFF2-40B4-BE49-F238E27FC236}">
                <a16:creationId xmlns:a16="http://schemas.microsoft.com/office/drawing/2014/main" id="{0C8E3329-55BE-4F3A-A183-4994ECB2823F}"/>
              </a:ext>
            </a:extLst>
          </p:cNvPr>
          <p:cNvSpPr txBox="1">
            <a:spLocks/>
          </p:cNvSpPr>
          <p:nvPr/>
        </p:nvSpPr>
        <p:spPr>
          <a:xfrm>
            <a:off x="7187718" y="2304436"/>
            <a:ext cx="10695168" cy="5678129"/>
          </a:xfrm>
          <a:prstGeom prst="rect">
            <a:avLst/>
          </a:prstGeom>
        </p:spPr>
        <p:txBody>
          <a:bodyPr vert="horz" lIns="137160" tIns="68580" rIns="13716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342900" defTabSz="1371600">
              <a:spcBef>
                <a:spcPts val="0"/>
              </a:spcBef>
              <a:spcAft>
                <a:spcPts val="900"/>
              </a:spcAft>
              <a:defRPr/>
            </a:pPr>
            <a:r>
              <a:rPr lang="en-US" sz="2550" b="1" dirty="0">
                <a:solidFill>
                  <a:prstClr val="black"/>
                </a:solidFill>
                <a:latin typeface="Calibri" panose="020F0502020204030204"/>
              </a:rPr>
              <a:t>MYTH: </a:t>
            </a:r>
          </a:p>
          <a:p>
            <a:pPr lvl="1" indent="-342900" defTabSz="1371600">
              <a:spcBef>
                <a:spcPts val="0"/>
              </a:spcBef>
              <a:spcAft>
                <a:spcPts val="900"/>
              </a:spcAft>
              <a:defRPr/>
            </a:pPr>
            <a:r>
              <a:rPr lang="en-US" sz="2550" b="1" dirty="0">
                <a:solidFill>
                  <a:prstClr val="black"/>
                </a:solidFill>
                <a:latin typeface="Calibri" panose="020F0502020204030204"/>
              </a:rPr>
              <a:t>Trans athletes’ physiological characteristics provide an unfair advantage over cis athletes</a:t>
            </a:r>
          </a:p>
          <a:p>
            <a:pPr lvl="1" indent="-342900" defTabSz="1371600">
              <a:spcBef>
                <a:spcPts val="0"/>
              </a:spcBef>
              <a:spcAft>
                <a:spcPts val="900"/>
              </a:spcAft>
              <a:defRPr/>
            </a:pPr>
            <a:endParaRPr lang="en-US" sz="2550" b="1" dirty="0">
              <a:solidFill>
                <a:prstClr val="black"/>
              </a:solidFill>
              <a:latin typeface="Calibri" panose="020F0502020204030204"/>
            </a:endParaRPr>
          </a:p>
          <a:p>
            <a:pPr lvl="1" indent="-342900" defTabSz="1371600">
              <a:spcBef>
                <a:spcPts val="0"/>
              </a:spcBef>
              <a:spcAft>
                <a:spcPts val="900"/>
              </a:spcAft>
              <a:defRPr/>
            </a:pPr>
            <a:r>
              <a:rPr lang="en-US" sz="2550" dirty="0">
                <a:solidFill>
                  <a:srgbClr val="231F20"/>
                </a:solidFill>
                <a:latin typeface="schoolbook"/>
              </a:rPr>
              <a:t>A person’s genetic make-up and internal and external reproductive anatomy are </a:t>
            </a:r>
            <a:r>
              <a:rPr lang="en-US" sz="2550" u="sng" dirty="0">
                <a:solidFill>
                  <a:prstClr val="black"/>
                </a:solidFill>
                <a:latin typeface="schoolbook"/>
                <a:hlinkClick r:id="rId3"/>
              </a:rPr>
              <a:t>not useful indicators</a:t>
            </a:r>
            <a:r>
              <a:rPr lang="en-US" sz="2550" dirty="0">
                <a:solidFill>
                  <a:srgbClr val="231F20"/>
                </a:solidFill>
                <a:latin typeface="schoolbook"/>
              </a:rPr>
              <a:t> of athletic </a:t>
            </a:r>
            <a:r>
              <a:rPr lang="en-US" sz="2550" dirty="0" err="1">
                <a:solidFill>
                  <a:srgbClr val="231F20"/>
                </a:solidFill>
                <a:latin typeface="schoolbook"/>
              </a:rPr>
              <a:t>performance,”according</a:t>
            </a:r>
            <a:r>
              <a:rPr lang="en-US" sz="2550" dirty="0">
                <a:solidFill>
                  <a:srgbClr val="231F20"/>
                </a:solidFill>
                <a:latin typeface="schoolbook"/>
              </a:rPr>
              <a:t> to Dr. Joshua D. Safer. “For a trans woman athlete who meets </a:t>
            </a:r>
            <a:r>
              <a:rPr lang="en-US" sz="2550" u="sng" dirty="0">
                <a:solidFill>
                  <a:prstClr val="black"/>
                </a:solidFill>
                <a:latin typeface="schoolbook"/>
                <a:hlinkClick r:id="rId4"/>
              </a:rPr>
              <a:t>NCAA standards</a:t>
            </a:r>
            <a:r>
              <a:rPr lang="en-US" sz="2550" dirty="0">
                <a:solidFill>
                  <a:srgbClr val="231F20"/>
                </a:solidFill>
                <a:latin typeface="schoolbook"/>
              </a:rPr>
              <a:t>, “there is no inherent reason why her physiological characteristics related to athletic performance should be treated differently from the physiological characteristics of a non-transgender woman.”</a:t>
            </a:r>
          </a:p>
          <a:p>
            <a:pPr lvl="1" indent="-342900" defTabSz="1371600">
              <a:spcBef>
                <a:spcPts val="0"/>
              </a:spcBef>
              <a:spcAft>
                <a:spcPts val="900"/>
              </a:spcAft>
              <a:defRPr/>
            </a:pPr>
            <a:endParaRPr lang="en-US" sz="2550" dirty="0">
              <a:solidFill>
                <a:srgbClr val="231F20"/>
              </a:solidFill>
              <a:latin typeface="schoolbook"/>
            </a:endParaRPr>
          </a:p>
          <a:p>
            <a:pPr lvl="1" indent="-342900" defTabSz="1371600">
              <a:spcBef>
                <a:spcPts val="0"/>
              </a:spcBef>
              <a:spcAft>
                <a:spcPts val="900"/>
              </a:spcAft>
              <a:defRPr/>
            </a:pPr>
            <a:r>
              <a:rPr lang="en-US" sz="2550" dirty="0">
                <a:solidFill>
                  <a:srgbClr val="231F20"/>
                </a:solidFill>
                <a:latin typeface="schoolbook"/>
              </a:rPr>
              <a:t>“When a school or athletic organization denies transgender students the ability to </a:t>
            </a:r>
            <a:r>
              <a:rPr lang="en-US" sz="2550" u="sng" dirty="0">
                <a:solidFill>
                  <a:prstClr val="black"/>
                </a:solidFill>
                <a:latin typeface="schoolbook"/>
                <a:hlinkClick r:id="rId5"/>
              </a:rPr>
              <a:t>participate equally</a:t>
            </a:r>
            <a:r>
              <a:rPr lang="en-US" sz="2550" dirty="0">
                <a:solidFill>
                  <a:srgbClr val="231F20"/>
                </a:solidFill>
                <a:latin typeface="schoolbook"/>
              </a:rPr>
              <a:t> in athletics because they are transgender, that condones, reinforces, and affirms the transgender students’ social status as outsiders or misfits who deserve the hostility they experience from peers.”</a:t>
            </a:r>
            <a:endParaRPr lang="en-US" sz="2550" dirty="0">
              <a:solidFill>
                <a:prstClr val="black"/>
              </a:solidFill>
              <a:latin typeface="Calibri" panose="020F0502020204030204"/>
            </a:endParaRPr>
          </a:p>
        </p:txBody>
      </p:sp>
      <p:pic>
        <p:nvPicPr>
          <p:cNvPr id="3" name="Picture 4" descr="A person sitting in a chair&#10;&#10;Description generated with high confidence">
            <a:extLst>
              <a:ext uri="{FF2B5EF4-FFF2-40B4-BE49-F238E27FC236}">
                <a16:creationId xmlns:a16="http://schemas.microsoft.com/office/drawing/2014/main" id="{7A7251D7-EB41-407B-9B66-8028CA9A03BA}"/>
              </a:ext>
            </a:extLst>
          </p:cNvPr>
          <p:cNvPicPr>
            <a:picLocks noChangeAspect="1"/>
          </p:cNvPicPr>
          <p:nvPr/>
        </p:nvPicPr>
        <p:blipFill rotWithShape="1">
          <a:blip r:embed="rId6"/>
          <a:srcRect l="21648" r="33233" b="-1"/>
          <a:stretch/>
        </p:blipFill>
        <p:spPr>
          <a:xfrm>
            <a:off x="31" y="15"/>
            <a:ext cx="6953357" cy="10286985"/>
          </a:xfrm>
          <a:prstGeom prst="rect">
            <a:avLst/>
          </a:prstGeom>
          <a:effectLst/>
        </p:spPr>
      </p:pic>
      <p:sp>
        <p:nvSpPr>
          <p:cNvPr id="6" name="Rectangle 5">
            <a:extLst>
              <a:ext uri="{FF2B5EF4-FFF2-40B4-BE49-F238E27FC236}">
                <a16:creationId xmlns:a16="http://schemas.microsoft.com/office/drawing/2014/main" id="{09AEABCB-9CA1-4ACB-B265-38E449E62A13}"/>
              </a:ext>
            </a:extLst>
          </p:cNvPr>
          <p:cNvSpPr/>
          <p:nvPr/>
        </p:nvSpPr>
        <p:spPr>
          <a:xfrm>
            <a:off x="6480746" y="9343099"/>
            <a:ext cx="12440412" cy="461665"/>
          </a:xfrm>
          <a:prstGeom prst="rect">
            <a:avLst/>
          </a:prstGeom>
        </p:spPr>
        <p:txBody>
          <a:bodyPr wrap="square">
            <a:spAutoFit/>
          </a:bodyPr>
          <a:lstStyle/>
          <a:p>
            <a:pPr algn="ctr" defTabSz="1371600">
              <a:defRPr/>
            </a:pPr>
            <a:r>
              <a:rPr lang="en-US" sz="2400" b="1" dirty="0">
                <a:solidFill>
                  <a:prstClr val="black"/>
                </a:solidFill>
                <a:latin typeface="Calibri" panose="020F0502020204030204"/>
                <a:hlinkClick r:id="rId7">
                  <a:extLst>
                    <a:ext uri="{A12FA001-AC4F-418D-AE19-62706E023703}">
                      <ahyp:hlinkClr xmlns:ahyp="http://schemas.microsoft.com/office/drawing/2018/hyperlinkcolor" val="tx"/>
                    </a:ext>
                  </a:extLst>
                </a:hlinkClick>
              </a:rPr>
              <a:t>https://www.aclu.org/news/lgbt-rights/four-myths-about-trans-athletes-debunked/</a:t>
            </a:r>
            <a:endParaRPr lang="en-US" sz="2400" b="1" dirty="0">
              <a:solidFill>
                <a:prstClr val="black"/>
              </a:solidFill>
              <a:latin typeface="Calibri" panose="020F0502020204030204"/>
            </a:endParaRPr>
          </a:p>
        </p:txBody>
      </p:sp>
    </p:spTree>
    <p:extLst>
      <p:ext uri="{BB962C8B-B14F-4D97-AF65-F5344CB8AC3E}">
        <p14:creationId xmlns:p14="http://schemas.microsoft.com/office/powerpoint/2010/main" val="24234926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5486402" y="1613228"/>
            <a:ext cx="11874269" cy="1072730"/>
          </a:xfrm>
          <a:prstGeom prst="rect">
            <a:avLst/>
          </a:prstGeom>
        </p:spPr>
        <p:txBody>
          <a:bodyPr wrap="square" lIns="0" tIns="0" rIns="0" bIns="0" rtlCol="0" anchor="t">
            <a:spAutoFit/>
          </a:bodyPr>
          <a:lstStyle/>
          <a:p>
            <a:pPr algn="r">
              <a:lnSpc>
                <a:spcPts val="8121"/>
              </a:lnSpc>
            </a:pPr>
            <a:r>
              <a:rPr lang="en-US" sz="7809" dirty="0">
                <a:solidFill>
                  <a:srgbClr val="761CC3"/>
                </a:solidFill>
                <a:latin typeface="Peace Sans Bold"/>
              </a:rPr>
              <a:t>Gender Support Plan</a:t>
            </a: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910058" y="-4393000"/>
            <a:ext cx="9929987" cy="7294028"/>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835850">
            <a:off x="13643170" y="8618167"/>
            <a:ext cx="7435001" cy="5461346"/>
          </a:xfrm>
          <a:prstGeom prst="rect">
            <a:avLst/>
          </a:prstGeom>
        </p:spPr>
      </p:pic>
      <p:sp>
        <p:nvSpPr>
          <p:cNvPr id="9" name="AutoShape 9"/>
          <p:cNvSpPr/>
          <p:nvPr/>
        </p:nvSpPr>
        <p:spPr>
          <a:xfrm>
            <a:off x="2995400" y="9305925"/>
            <a:ext cx="11868329" cy="0"/>
          </a:xfrm>
          <a:prstGeom prst="line">
            <a:avLst/>
          </a:prstGeom>
          <a:ln w="19050" cap="rnd">
            <a:solidFill>
              <a:srgbClr val="242424"/>
            </a:solidFill>
            <a:prstDash val="solid"/>
            <a:headEnd type="none" w="sm" len="sm"/>
            <a:tailEnd type="none" w="sm" len="sm"/>
          </a:ln>
        </p:spPr>
        <p:txBody>
          <a:bodyPr/>
          <a:lstStyle/>
          <a:p>
            <a:endParaRPr lang="en-US" sz="2700"/>
          </a:p>
        </p:txBody>
      </p:sp>
      <p:sp>
        <p:nvSpPr>
          <p:cNvPr id="10" name="AutoShape 10"/>
          <p:cNvSpPr/>
          <p:nvPr/>
        </p:nvSpPr>
        <p:spPr>
          <a:xfrm>
            <a:off x="1341335" y="3681092"/>
            <a:ext cx="13952757" cy="0"/>
          </a:xfrm>
          <a:prstGeom prst="line">
            <a:avLst/>
          </a:prstGeom>
          <a:ln w="19050" cap="rnd">
            <a:solidFill>
              <a:srgbClr val="242424"/>
            </a:solidFill>
            <a:prstDash val="solid"/>
            <a:headEnd type="none" w="sm" len="sm"/>
            <a:tailEnd type="none" w="sm" len="sm"/>
          </a:ln>
        </p:spPr>
        <p:txBody>
          <a:bodyPr/>
          <a:lstStyle/>
          <a:p>
            <a:endParaRPr lang="en-US" sz="2700"/>
          </a:p>
        </p:txBody>
      </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71669" y="1260660"/>
            <a:ext cx="476535" cy="476535"/>
          </a:xfrm>
          <a:prstGeom prst="rect">
            <a:avLst/>
          </a:prstGeom>
        </p:spPr>
      </p:pic>
      <p:sp>
        <p:nvSpPr>
          <p:cNvPr id="15" name="TextBox 15"/>
          <p:cNvSpPr txBox="1"/>
          <p:nvPr/>
        </p:nvSpPr>
        <p:spPr>
          <a:xfrm>
            <a:off x="1219201" y="4231766"/>
            <a:ext cx="14581154" cy="4626266"/>
          </a:xfrm>
          <a:prstGeom prst="rect">
            <a:avLst/>
          </a:prstGeom>
        </p:spPr>
        <p:txBody>
          <a:bodyPr wrap="square" lIns="0" tIns="0" rIns="0" bIns="0" rtlCol="0" anchor="t">
            <a:spAutoFit/>
          </a:bodyPr>
          <a:lstStyle/>
          <a:p>
            <a:pPr>
              <a:lnSpc>
                <a:spcPct val="90000"/>
              </a:lnSpc>
              <a:spcAft>
                <a:spcPts val="675"/>
              </a:spcAft>
              <a:defRPr/>
            </a:pPr>
            <a:endParaRPr lang="en-US" sz="2801" dirty="0">
              <a:solidFill>
                <a:srgbClr val="568E82"/>
              </a:solidFill>
              <a:latin typeface="Montserrat-Regular"/>
              <a:hlinkClick r:id="rId6">
                <a:extLst>
                  <a:ext uri="{A12FA001-AC4F-418D-AE19-62706E023703}">
                    <ahyp:hlinkClr xmlns:ahyp="http://schemas.microsoft.com/office/drawing/2018/hyperlinkcolor" val="tx"/>
                  </a:ext>
                </a:extLst>
              </a:hlinkClick>
            </a:endParaRPr>
          </a:p>
          <a:p>
            <a:pPr>
              <a:lnSpc>
                <a:spcPct val="90000"/>
              </a:lnSpc>
              <a:spcAft>
                <a:spcPts val="675"/>
              </a:spcAft>
              <a:defRPr/>
            </a:pPr>
            <a:r>
              <a:rPr lang="en-US" sz="2801" dirty="0">
                <a:latin typeface="Montserrat-Regular"/>
              </a:rPr>
              <a:t>The Gender Support Plan (GSP) is an online, fillable form that you can save, share, and download. School staff, caregivers, and the student can work together to complete the GSP. Ideally, each team member will spend time filling out the various sections to the best of their ability and then come together to review sections and confirm shared agreements about using the plan. Also, see more below about the school Gender Communication Plan, which can help guide you when a student wishes to communicate about their gender at school</a:t>
            </a:r>
          </a:p>
          <a:p>
            <a:pPr>
              <a:lnSpc>
                <a:spcPct val="90000"/>
              </a:lnSpc>
              <a:spcAft>
                <a:spcPts val="675"/>
              </a:spcAft>
              <a:defRPr/>
            </a:pPr>
            <a:endParaRPr lang="en-US" sz="2801" dirty="0">
              <a:solidFill>
                <a:srgbClr val="568E82"/>
              </a:solidFill>
              <a:latin typeface="Montserrat-Regular"/>
              <a:hlinkClick r:id="rId6">
                <a:extLst>
                  <a:ext uri="{A12FA001-AC4F-418D-AE19-62706E023703}">
                    <ahyp:hlinkClr xmlns:ahyp="http://schemas.microsoft.com/office/drawing/2018/hyperlinkcolor" val="tx"/>
                  </a:ext>
                </a:extLst>
              </a:hlinkClick>
            </a:endParaRPr>
          </a:p>
          <a:p>
            <a:pPr>
              <a:lnSpc>
                <a:spcPct val="90000"/>
              </a:lnSpc>
              <a:spcAft>
                <a:spcPts val="675"/>
              </a:spcAft>
              <a:defRPr/>
            </a:pPr>
            <a:r>
              <a:rPr lang="en-US" sz="2801" dirty="0">
                <a:latin typeface="Montserrat" panose="00000500000000000000" pitchFamily="2" charset="0"/>
                <a:hlinkClick r:id="" action="ppaction://noaction">
                  <a:extLst>
                    <a:ext uri="{A12FA001-AC4F-418D-AE19-62706E023703}">
                      <ahyp:hlinkClr xmlns:ahyp="http://schemas.microsoft.com/office/drawing/2018/hyperlinkcolor" val="tx"/>
                    </a:ext>
                  </a:extLst>
                </a:hlinkClick>
              </a:rPr>
              <a:t>https://genderspectrum.org/articles/using-the-gsp</a:t>
            </a:r>
          </a:p>
          <a:p>
            <a:pPr>
              <a:lnSpc>
                <a:spcPct val="90000"/>
              </a:lnSpc>
              <a:spcAft>
                <a:spcPts val="675"/>
              </a:spcAft>
              <a:defRPr/>
            </a:pPr>
            <a:endParaRPr lang="en-US" sz="2801" dirty="0">
              <a:latin typeface="Montserrat" panose="00000500000000000000" pitchFamily="2" charset="0"/>
              <a:hlinkClick r:id="" action="ppaction://noaction">
                <a:extLst>
                  <a:ext uri="{A12FA001-AC4F-418D-AE19-62706E023703}">
                    <ahyp:hlinkClr xmlns:ahyp="http://schemas.microsoft.com/office/drawing/2018/hyperlinkcolor" val="tx"/>
                  </a:ext>
                </a:extLst>
              </a:hlinkClick>
            </a:endParaRPr>
          </a:p>
        </p:txBody>
      </p:sp>
      <p:pic>
        <p:nvPicPr>
          <p:cNvPr id="17" name="Picture 1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41335" y="9166979"/>
            <a:ext cx="1111577" cy="277895"/>
          </a:xfrm>
          <a:prstGeom prst="rect">
            <a:avLst/>
          </a:prstGeom>
        </p:spPr>
      </p:pic>
      <p:pic>
        <p:nvPicPr>
          <p:cNvPr id="18"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800354" y="3542146"/>
            <a:ext cx="1111577" cy="277895"/>
          </a:xfrm>
          <a:prstGeom prst="rect">
            <a:avLst/>
          </a:prstGeom>
        </p:spPr>
      </p:pic>
    </p:spTree>
    <p:extLst>
      <p:ext uri="{BB962C8B-B14F-4D97-AF65-F5344CB8AC3E}">
        <p14:creationId xmlns:p14="http://schemas.microsoft.com/office/powerpoint/2010/main" val="40991691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a:extLst>
              <a:ext uri="{FF2B5EF4-FFF2-40B4-BE49-F238E27FC236}">
                <a16:creationId xmlns:a16="http://schemas.microsoft.com/office/drawing/2014/main" id="{4A52B8E8-D5BA-4F73-A6D4-1585282A9241}"/>
              </a:ext>
            </a:extLst>
          </p:cNvPr>
          <p:cNvSpPr txBox="1"/>
          <p:nvPr/>
        </p:nvSpPr>
        <p:spPr>
          <a:xfrm>
            <a:off x="1257300" y="547688"/>
            <a:ext cx="15773400" cy="198834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a:solidFill>
                  <a:srgbClr val="FFFFFF"/>
                </a:solidFill>
                <a:latin typeface="+mj-lt"/>
                <a:ea typeface="+mj-ea"/>
                <a:cs typeface="+mj-cs"/>
              </a:rPr>
              <a:t>Gender Support Plans Can Include: </a:t>
            </a:r>
          </a:p>
        </p:txBody>
      </p:sp>
      <p:graphicFrame>
        <p:nvGraphicFramePr>
          <p:cNvPr id="5" name="Content Placeholder 2">
            <a:extLst>
              <a:ext uri="{FF2B5EF4-FFF2-40B4-BE49-F238E27FC236}">
                <a16:creationId xmlns:a16="http://schemas.microsoft.com/office/drawing/2014/main" id="{4FF37660-8848-8840-49FC-A2B21C538CB0}"/>
              </a:ext>
            </a:extLst>
          </p:cNvPr>
          <p:cNvGraphicFramePr>
            <a:graphicFrameLocks noGrp="1"/>
          </p:cNvGraphicFramePr>
          <p:nvPr>
            <p:ph idx="1"/>
          </p:nvPr>
        </p:nvGraphicFramePr>
        <p:xfrm>
          <a:off x="1257300" y="2738438"/>
          <a:ext cx="15773400" cy="65270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47232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5104954" y="681457"/>
            <a:ext cx="11919990" cy="2111475"/>
          </a:xfrm>
          <a:prstGeom prst="rect">
            <a:avLst/>
          </a:prstGeom>
        </p:spPr>
        <p:txBody>
          <a:bodyPr wrap="square" lIns="0" tIns="0" rIns="0" bIns="0" rtlCol="0" anchor="t">
            <a:spAutoFit/>
          </a:bodyPr>
          <a:lstStyle/>
          <a:p>
            <a:pPr algn="r">
              <a:lnSpc>
                <a:spcPts val="8121"/>
              </a:lnSpc>
            </a:pPr>
            <a:r>
              <a:rPr lang="en-US" sz="7809" dirty="0">
                <a:solidFill>
                  <a:srgbClr val="761CC3"/>
                </a:solidFill>
                <a:latin typeface="Peace Sans Bold"/>
              </a:rPr>
              <a:t>Gender Communication Plan</a:t>
            </a:r>
          </a:p>
        </p:txBody>
      </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964994" y="-5057630"/>
            <a:ext cx="9929987" cy="7294028"/>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835850">
            <a:off x="13643170" y="8618167"/>
            <a:ext cx="7435001" cy="5461346"/>
          </a:xfrm>
          <a:prstGeom prst="rect">
            <a:avLst/>
          </a:prstGeom>
        </p:spPr>
      </p:pic>
      <p:sp>
        <p:nvSpPr>
          <p:cNvPr id="9" name="AutoShape 9"/>
          <p:cNvSpPr/>
          <p:nvPr/>
        </p:nvSpPr>
        <p:spPr>
          <a:xfrm>
            <a:off x="2995400" y="9305925"/>
            <a:ext cx="11868329" cy="0"/>
          </a:xfrm>
          <a:prstGeom prst="line">
            <a:avLst/>
          </a:prstGeom>
          <a:ln w="19050" cap="rnd">
            <a:solidFill>
              <a:srgbClr val="242424"/>
            </a:solidFill>
            <a:prstDash val="solid"/>
            <a:headEnd type="none" w="sm" len="sm"/>
            <a:tailEnd type="none" w="sm" len="sm"/>
          </a:ln>
        </p:spPr>
        <p:txBody>
          <a:bodyPr/>
          <a:lstStyle/>
          <a:p>
            <a:endParaRPr lang="en-US" sz="2700"/>
          </a:p>
        </p:txBody>
      </p:sp>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571669" y="1260660"/>
            <a:ext cx="476535" cy="476535"/>
          </a:xfrm>
          <a:prstGeom prst="rect">
            <a:avLst/>
          </a:prstGeom>
        </p:spPr>
      </p:pic>
      <p:sp>
        <p:nvSpPr>
          <p:cNvPr id="15" name="TextBox 15"/>
          <p:cNvSpPr txBox="1"/>
          <p:nvPr/>
        </p:nvSpPr>
        <p:spPr>
          <a:xfrm>
            <a:off x="1226961" y="2366130"/>
            <a:ext cx="16411074" cy="8409995"/>
          </a:xfrm>
          <a:prstGeom prst="rect">
            <a:avLst/>
          </a:prstGeom>
        </p:spPr>
        <p:txBody>
          <a:bodyPr wrap="square" lIns="0" tIns="0" rIns="0" bIns="0" rtlCol="0" anchor="t">
            <a:spAutoFit/>
          </a:bodyPr>
          <a:lstStyle/>
          <a:p>
            <a:pPr>
              <a:lnSpc>
                <a:spcPct val="90000"/>
              </a:lnSpc>
              <a:spcAft>
                <a:spcPts val="675"/>
              </a:spcAft>
              <a:defRPr/>
            </a:pPr>
            <a:r>
              <a:rPr lang="en-US" sz="3000" b="1" dirty="0">
                <a:latin typeface="Montserrat-Regular"/>
              </a:rPr>
              <a:t>The Basics</a:t>
            </a:r>
          </a:p>
          <a:p>
            <a:pPr marL="514350" indent="-514350">
              <a:lnSpc>
                <a:spcPct val="90000"/>
              </a:lnSpc>
              <a:spcAft>
                <a:spcPts val="675"/>
              </a:spcAft>
              <a:buFont typeface="Arial" panose="020B0604020202020204" pitchFamily="34" charset="0"/>
              <a:buChar char="•"/>
              <a:defRPr/>
            </a:pPr>
            <a:r>
              <a:rPr lang="en-US" sz="3000" dirty="0">
                <a:latin typeface="Montserrat-Regular"/>
              </a:rPr>
              <a:t>Who’s involved?</a:t>
            </a:r>
          </a:p>
          <a:p>
            <a:pPr marL="514350" indent="-514350">
              <a:lnSpc>
                <a:spcPct val="90000"/>
              </a:lnSpc>
              <a:spcAft>
                <a:spcPts val="675"/>
              </a:spcAft>
              <a:buFont typeface="Arial" panose="020B0604020202020204" pitchFamily="34" charset="0"/>
              <a:buChar char="•"/>
              <a:defRPr/>
            </a:pPr>
            <a:r>
              <a:rPr lang="en-US" sz="3000" dirty="0">
                <a:latin typeface="Montserrat-Regular"/>
              </a:rPr>
              <a:t>What is exactly being communicated and to whom? </a:t>
            </a:r>
          </a:p>
          <a:p>
            <a:pPr marL="1200150" lvl="1" indent="-514350">
              <a:lnSpc>
                <a:spcPct val="90000"/>
              </a:lnSpc>
              <a:spcAft>
                <a:spcPts val="675"/>
              </a:spcAft>
              <a:buFontTx/>
              <a:buChar char="-"/>
              <a:defRPr/>
            </a:pPr>
            <a:r>
              <a:rPr lang="en-US" sz="3000" dirty="0">
                <a:latin typeface="Montserrat-Regular"/>
              </a:rPr>
              <a:t>Name and pronouns to be used?</a:t>
            </a:r>
          </a:p>
          <a:p>
            <a:pPr marL="1200150" lvl="1" indent="-514350">
              <a:lnSpc>
                <a:spcPct val="90000"/>
              </a:lnSpc>
              <a:spcAft>
                <a:spcPts val="675"/>
              </a:spcAft>
              <a:buFontTx/>
              <a:buChar char="-"/>
              <a:defRPr/>
            </a:pPr>
            <a:r>
              <a:rPr lang="en-US" sz="3000" dirty="0">
                <a:latin typeface="Montserrat-Regular"/>
              </a:rPr>
              <a:t>Does the student want to be approached with questions? </a:t>
            </a:r>
          </a:p>
          <a:p>
            <a:pPr marL="1200150" lvl="1" indent="-514350">
              <a:lnSpc>
                <a:spcPct val="90000"/>
              </a:lnSpc>
              <a:spcAft>
                <a:spcPts val="675"/>
              </a:spcAft>
              <a:buFontTx/>
              <a:buChar char="-"/>
              <a:defRPr/>
            </a:pPr>
            <a:r>
              <a:rPr lang="en-US" sz="3000" dirty="0">
                <a:latin typeface="Montserrat-Regular"/>
              </a:rPr>
              <a:t>How and by whom will questions be addressed that come up?  </a:t>
            </a:r>
          </a:p>
          <a:p>
            <a:pPr marL="1200150" lvl="1" indent="-514350">
              <a:lnSpc>
                <a:spcPct val="90000"/>
              </a:lnSpc>
              <a:spcAft>
                <a:spcPts val="675"/>
              </a:spcAft>
              <a:buFontTx/>
              <a:buChar char="-"/>
              <a:defRPr/>
            </a:pPr>
            <a:endParaRPr lang="en-US" sz="3000" dirty="0">
              <a:latin typeface="Montserrat-Regular"/>
            </a:endParaRPr>
          </a:p>
          <a:p>
            <a:pPr marL="514350" indent="-514350">
              <a:lnSpc>
                <a:spcPct val="90000"/>
              </a:lnSpc>
              <a:spcAft>
                <a:spcPts val="675"/>
              </a:spcAft>
              <a:buFont typeface="Arial" panose="020B0604020202020204" pitchFamily="34" charset="0"/>
              <a:buChar char="•"/>
              <a:defRPr/>
            </a:pPr>
            <a:r>
              <a:rPr lang="en-US" sz="3000" i="1" dirty="0">
                <a:latin typeface="Montserrat-Regular"/>
              </a:rPr>
              <a:t>“If you were to close your eyes and imagine this process unfolding, what would it look like for you?” </a:t>
            </a:r>
          </a:p>
          <a:p>
            <a:pPr marL="514350" indent="-514350">
              <a:lnSpc>
                <a:spcPct val="90000"/>
              </a:lnSpc>
              <a:spcAft>
                <a:spcPts val="675"/>
              </a:spcAft>
              <a:buFont typeface="Arial" panose="020B0604020202020204" pitchFamily="34" charset="0"/>
              <a:buChar char="•"/>
              <a:defRPr/>
            </a:pPr>
            <a:endParaRPr lang="en-US" sz="3000" i="1" dirty="0">
              <a:latin typeface="Montserrat-Regular"/>
            </a:endParaRPr>
          </a:p>
          <a:p>
            <a:pPr marL="514350" indent="-514350">
              <a:lnSpc>
                <a:spcPct val="90000"/>
              </a:lnSpc>
              <a:spcAft>
                <a:spcPts val="675"/>
              </a:spcAft>
              <a:buFont typeface="Arial" panose="020B0604020202020204" pitchFamily="34" charset="0"/>
              <a:buChar char="•"/>
              <a:defRPr/>
            </a:pPr>
            <a:r>
              <a:rPr lang="en-US" sz="3000" dirty="0">
                <a:latin typeface="Montserrat-Regular"/>
              </a:rPr>
              <a:t>Backwards Mapping: </a:t>
            </a:r>
          </a:p>
          <a:p>
            <a:pPr marL="1200150" lvl="1" indent="-514350">
              <a:lnSpc>
                <a:spcPct val="90000"/>
              </a:lnSpc>
              <a:spcAft>
                <a:spcPts val="675"/>
              </a:spcAft>
              <a:buFont typeface="Arial" panose="020B0604020202020204" pitchFamily="34" charset="0"/>
              <a:buChar char="•"/>
              <a:defRPr/>
            </a:pPr>
            <a:r>
              <a:rPr lang="en-US" sz="3000" dirty="0">
                <a:latin typeface="Montserrat-Regular"/>
              </a:rPr>
              <a:t>Gender literacy training? </a:t>
            </a:r>
          </a:p>
          <a:p>
            <a:pPr marL="1200150" lvl="1" indent="-514350">
              <a:lnSpc>
                <a:spcPct val="90000"/>
              </a:lnSpc>
              <a:spcAft>
                <a:spcPts val="675"/>
              </a:spcAft>
              <a:buFont typeface="Arial" panose="020B0604020202020204" pitchFamily="34" charset="0"/>
              <a:buChar char="•"/>
              <a:defRPr/>
            </a:pPr>
            <a:r>
              <a:rPr lang="en-US" sz="3000" dirty="0">
                <a:latin typeface="Montserrat-Regular"/>
              </a:rPr>
              <a:t>Guardian/Community information session? </a:t>
            </a:r>
          </a:p>
          <a:p>
            <a:pPr marL="1200150" lvl="1" indent="-514350">
              <a:lnSpc>
                <a:spcPct val="90000"/>
              </a:lnSpc>
              <a:spcAft>
                <a:spcPts val="675"/>
              </a:spcAft>
              <a:buFont typeface="Arial" panose="020B0604020202020204" pitchFamily="34" charset="0"/>
              <a:buChar char="•"/>
              <a:defRPr/>
            </a:pPr>
            <a:r>
              <a:rPr lang="en-US" sz="3000" dirty="0">
                <a:latin typeface="Montserrat-Regular"/>
              </a:rPr>
              <a:t>Communication with subset of adults? </a:t>
            </a:r>
          </a:p>
          <a:p>
            <a:pPr>
              <a:lnSpc>
                <a:spcPct val="90000"/>
              </a:lnSpc>
              <a:spcAft>
                <a:spcPts val="675"/>
              </a:spcAft>
              <a:defRPr/>
            </a:pPr>
            <a:endParaRPr lang="en-US" sz="3000" dirty="0">
              <a:latin typeface="Montserrat-Regular"/>
            </a:endParaRPr>
          </a:p>
          <a:p>
            <a:pPr>
              <a:lnSpc>
                <a:spcPct val="90000"/>
              </a:lnSpc>
              <a:spcAft>
                <a:spcPts val="675"/>
              </a:spcAft>
              <a:defRPr/>
            </a:pPr>
            <a:endParaRPr lang="en-US" sz="3000" dirty="0">
              <a:latin typeface="Montserrat-Regular"/>
            </a:endParaRPr>
          </a:p>
          <a:p>
            <a:pPr>
              <a:lnSpc>
                <a:spcPct val="90000"/>
              </a:lnSpc>
              <a:spcAft>
                <a:spcPts val="675"/>
              </a:spcAft>
              <a:defRPr/>
            </a:pPr>
            <a:endParaRPr lang="en-US" sz="3000" dirty="0">
              <a:solidFill>
                <a:srgbClr val="568E82"/>
              </a:solidFill>
              <a:latin typeface="Montserrat-Regular"/>
              <a:hlinkClick r:id="rId7">
                <a:extLst>
                  <a:ext uri="{A12FA001-AC4F-418D-AE19-62706E023703}">
                    <ahyp:hlinkClr xmlns:ahyp="http://schemas.microsoft.com/office/drawing/2018/hyperlinkcolor" val="tx"/>
                  </a:ext>
                </a:extLst>
              </a:hlinkClick>
            </a:endParaRPr>
          </a:p>
        </p:txBody>
      </p:sp>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41335" y="9166979"/>
            <a:ext cx="1111577" cy="277895"/>
          </a:xfrm>
          <a:prstGeom prst="rect">
            <a:avLst/>
          </a:prstGeom>
        </p:spPr>
      </p:pic>
      <p:pic>
        <p:nvPicPr>
          <p:cNvPr id="18" name="Picture 1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800354" y="3542146"/>
            <a:ext cx="1111577" cy="277895"/>
          </a:xfrm>
          <a:prstGeom prst="rect">
            <a:avLst/>
          </a:prstGeom>
        </p:spPr>
      </p:pic>
    </p:spTree>
    <p:extLst>
      <p:ext uri="{BB962C8B-B14F-4D97-AF65-F5344CB8AC3E}">
        <p14:creationId xmlns:p14="http://schemas.microsoft.com/office/powerpoint/2010/main" val="11422858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330984" y="4461092"/>
            <a:ext cx="1591296" cy="897989"/>
          </a:xfrm>
          <a:prstGeom prst="rect">
            <a:avLst/>
          </a:prstGeom>
          <a:solidFill>
            <a:srgbClr val="DC3DAA"/>
          </a:solidFill>
        </p:spPr>
        <p:txBody>
          <a:bodyPr/>
          <a:lstStyle/>
          <a:p>
            <a:endParaRPr lang="en-US" sz="2700"/>
          </a:p>
        </p:txBody>
      </p:sp>
      <p:sp>
        <p:nvSpPr>
          <p:cNvPr id="3" name="AutoShape 3"/>
          <p:cNvSpPr/>
          <p:nvPr/>
        </p:nvSpPr>
        <p:spPr>
          <a:xfrm>
            <a:off x="2741267" y="4461092"/>
            <a:ext cx="1591296" cy="897989"/>
          </a:xfrm>
          <a:prstGeom prst="rect">
            <a:avLst/>
          </a:prstGeom>
          <a:solidFill>
            <a:srgbClr val="DC3DAA"/>
          </a:solidFill>
        </p:spPr>
        <p:txBody>
          <a:bodyPr/>
          <a:lstStyle/>
          <a:p>
            <a:endParaRPr lang="en-US" sz="2700"/>
          </a:p>
        </p:txBody>
      </p:sp>
      <p:sp>
        <p:nvSpPr>
          <p:cNvPr id="4" name="AutoShape 4"/>
          <p:cNvSpPr/>
          <p:nvPr/>
        </p:nvSpPr>
        <p:spPr>
          <a:xfrm>
            <a:off x="13920701" y="4461092"/>
            <a:ext cx="1591296" cy="897989"/>
          </a:xfrm>
          <a:prstGeom prst="rect">
            <a:avLst/>
          </a:prstGeom>
          <a:solidFill>
            <a:srgbClr val="DC3DAA"/>
          </a:solidFill>
        </p:spPr>
        <p:txBody>
          <a:bodyPr/>
          <a:lstStyle/>
          <a:p>
            <a:endParaRPr lang="en-US" sz="2700"/>
          </a:p>
        </p:txBody>
      </p:sp>
      <p:sp>
        <p:nvSpPr>
          <p:cNvPr id="5" name="TextBox 5"/>
          <p:cNvSpPr txBox="1"/>
          <p:nvPr/>
        </p:nvSpPr>
        <p:spPr>
          <a:xfrm>
            <a:off x="12520769" y="5754293"/>
            <a:ext cx="4391160" cy="2894254"/>
          </a:xfrm>
          <a:prstGeom prst="rect">
            <a:avLst/>
          </a:prstGeom>
        </p:spPr>
        <p:txBody>
          <a:bodyPr lIns="0" tIns="0" rIns="0" bIns="0" rtlCol="0" anchor="t">
            <a:spAutoFit/>
          </a:bodyPr>
          <a:lstStyle/>
          <a:p>
            <a:pPr>
              <a:lnSpc>
                <a:spcPct val="90000"/>
              </a:lnSpc>
              <a:spcAft>
                <a:spcPts val="675"/>
              </a:spcAft>
              <a:defRPr/>
            </a:pPr>
            <a:endParaRPr lang="en-US" sz="2400" dirty="0">
              <a:latin typeface="Montserrat" panose="00000500000000000000" pitchFamily="2" charset="0"/>
              <a:hlinkClick r:id="rId2"/>
            </a:endParaRPr>
          </a:p>
          <a:p>
            <a:pPr>
              <a:lnSpc>
                <a:spcPct val="90000"/>
              </a:lnSpc>
              <a:spcAft>
                <a:spcPts val="675"/>
              </a:spcAft>
              <a:defRPr/>
            </a:pPr>
            <a:r>
              <a:rPr lang="en-US" sz="2801" dirty="0">
                <a:latin typeface="Montserrat" panose="00000500000000000000" pitchFamily="2" charset="0"/>
              </a:rPr>
              <a:t>Advocates</a:t>
            </a:r>
            <a:r>
              <a:rPr lang="en-US" sz="2400" dirty="0">
                <a:latin typeface="Montserrat" panose="00000500000000000000" pitchFamily="2" charset="0"/>
              </a:rPr>
              <a:t> for people (2005): </a:t>
            </a:r>
          </a:p>
          <a:p>
            <a:pPr>
              <a:lnSpc>
                <a:spcPct val="90000"/>
              </a:lnSpc>
              <a:spcAft>
                <a:spcPts val="675"/>
              </a:spcAft>
              <a:defRPr/>
            </a:pPr>
            <a:r>
              <a:rPr lang="en-US" sz="2400" dirty="0">
                <a:latin typeface="Montserrat" panose="00000500000000000000" pitchFamily="2" charset="0"/>
                <a:hlinkClick r:id="rId3"/>
              </a:rPr>
              <a:t>https://advocatesforpeople.org/wp-content/uploads/storage/advfy/documents/safespace.pdf</a:t>
            </a:r>
            <a:endParaRPr lang="en-US" sz="2400" dirty="0">
              <a:latin typeface="Montserrat" panose="00000500000000000000" pitchFamily="2" charset="0"/>
            </a:endParaRPr>
          </a:p>
        </p:txBody>
      </p:sp>
      <p:sp>
        <p:nvSpPr>
          <p:cNvPr id="6" name="TextBox 6"/>
          <p:cNvSpPr txBox="1"/>
          <p:nvPr/>
        </p:nvSpPr>
        <p:spPr>
          <a:xfrm>
            <a:off x="5486402" y="1613228"/>
            <a:ext cx="11874269" cy="1072730"/>
          </a:xfrm>
          <a:prstGeom prst="rect">
            <a:avLst/>
          </a:prstGeom>
        </p:spPr>
        <p:txBody>
          <a:bodyPr wrap="square" lIns="0" tIns="0" rIns="0" bIns="0" rtlCol="0" anchor="t">
            <a:spAutoFit/>
          </a:bodyPr>
          <a:lstStyle/>
          <a:p>
            <a:pPr algn="r">
              <a:lnSpc>
                <a:spcPts val="8121"/>
              </a:lnSpc>
            </a:pPr>
            <a:r>
              <a:rPr lang="en-US" sz="7809" dirty="0">
                <a:latin typeface="Peace Sans Bold"/>
              </a:rPr>
              <a:t>Safety Plan Resources </a:t>
            </a:r>
          </a:p>
        </p:txBody>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910058" y="-4393000"/>
            <a:ext cx="9929987" cy="7294028"/>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835850">
            <a:off x="13643170" y="8618167"/>
            <a:ext cx="7435001" cy="5461346"/>
          </a:xfrm>
          <a:prstGeom prst="rect">
            <a:avLst/>
          </a:prstGeom>
        </p:spPr>
      </p:pic>
      <p:sp>
        <p:nvSpPr>
          <p:cNvPr id="9" name="AutoShape 9"/>
          <p:cNvSpPr/>
          <p:nvPr/>
        </p:nvSpPr>
        <p:spPr>
          <a:xfrm>
            <a:off x="2995400" y="9305925"/>
            <a:ext cx="11868329" cy="0"/>
          </a:xfrm>
          <a:prstGeom prst="line">
            <a:avLst/>
          </a:prstGeom>
          <a:ln w="19050" cap="rnd">
            <a:solidFill>
              <a:srgbClr val="242424"/>
            </a:solidFill>
            <a:prstDash val="solid"/>
            <a:headEnd type="none" w="sm" len="sm"/>
            <a:tailEnd type="none" w="sm" len="sm"/>
          </a:ln>
        </p:spPr>
        <p:txBody>
          <a:bodyPr/>
          <a:lstStyle/>
          <a:p>
            <a:endParaRPr lang="en-US" sz="2700"/>
          </a:p>
        </p:txBody>
      </p:sp>
      <p:sp>
        <p:nvSpPr>
          <p:cNvPr id="10" name="AutoShape 10"/>
          <p:cNvSpPr/>
          <p:nvPr/>
        </p:nvSpPr>
        <p:spPr>
          <a:xfrm>
            <a:off x="1341335" y="3681092"/>
            <a:ext cx="13952757" cy="0"/>
          </a:xfrm>
          <a:prstGeom prst="line">
            <a:avLst/>
          </a:prstGeom>
          <a:ln w="19050" cap="rnd">
            <a:solidFill>
              <a:srgbClr val="242424"/>
            </a:solidFill>
            <a:prstDash val="solid"/>
            <a:headEnd type="none" w="sm" len="sm"/>
            <a:tailEnd type="none" w="sm" len="sm"/>
          </a:ln>
        </p:spPr>
        <p:txBody>
          <a:bodyPr/>
          <a:lstStyle/>
          <a:p>
            <a:endParaRPr lang="en-US" sz="2700"/>
          </a:p>
        </p:txBody>
      </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71669" y="1260660"/>
            <a:ext cx="476535" cy="476535"/>
          </a:xfrm>
          <a:prstGeom prst="rect">
            <a:avLst/>
          </a:prstGeom>
        </p:spPr>
      </p:pic>
      <p:sp>
        <p:nvSpPr>
          <p:cNvPr id="12" name="TextBox 12"/>
          <p:cNvSpPr txBox="1"/>
          <p:nvPr/>
        </p:nvSpPr>
        <p:spPr>
          <a:xfrm>
            <a:off x="8597399" y="4570721"/>
            <a:ext cx="1058468" cy="793102"/>
          </a:xfrm>
          <a:prstGeom prst="rect">
            <a:avLst/>
          </a:prstGeom>
        </p:spPr>
        <p:txBody>
          <a:bodyPr lIns="0" tIns="0" rIns="0" bIns="0" rtlCol="0" anchor="t">
            <a:spAutoFit/>
          </a:bodyPr>
          <a:lstStyle/>
          <a:p>
            <a:pPr algn="ctr">
              <a:lnSpc>
                <a:spcPts val="5976"/>
              </a:lnSpc>
            </a:pPr>
            <a:r>
              <a:rPr lang="en-US" sz="5745">
                <a:solidFill>
                  <a:srgbClr val="F8F8F8"/>
                </a:solidFill>
                <a:latin typeface="DM Serif Display"/>
              </a:rPr>
              <a:t>02</a:t>
            </a:r>
          </a:p>
        </p:txBody>
      </p:sp>
      <p:sp>
        <p:nvSpPr>
          <p:cNvPr id="13" name="TextBox 13"/>
          <p:cNvSpPr txBox="1"/>
          <p:nvPr/>
        </p:nvSpPr>
        <p:spPr>
          <a:xfrm>
            <a:off x="6931052" y="5748292"/>
            <a:ext cx="4391160" cy="2417328"/>
          </a:xfrm>
          <a:prstGeom prst="rect">
            <a:avLst/>
          </a:prstGeom>
        </p:spPr>
        <p:txBody>
          <a:bodyPr lIns="0" tIns="0" rIns="0" bIns="0" rtlCol="0" anchor="t">
            <a:spAutoFit/>
          </a:bodyPr>
          <a:lstStyle/>
          <a:p>
            <a:pPr>
              <a:lnSpc>
                <a:spcPct val="90000"/>
              </a:lnSpc>
              <a:spcAft>
                <a:spcPts val="675"/>
              </a:spcAft>
              <a:defRPr/>
            </a:pPr>
            <a:r>
              <a:rPr lang="en-US" sz="2801" dirty="0">
                <a:latin typeface="Montserrat" panose="00000500000000000000" pitchFamily="2" charset="0"/>
              </a:rPr>
              <a:t>Forge Forward: </a:t>
            </a:r>
          </a:p>
          <a:p>
            <a:pPr>
              <a:lnSpc>
                <a:spcPct val="90000"/>
              </a:lnSpc>
              <a:spcAft>
                <a:spcPts val="675"/>
              </a:spcAft>
              <a:defRPr/>
            </a:pPr>
            <a:r>
              <a:rPr lang="en-US" sz="2801" dirty="0">
                <a:latin typeface="Montserrat" panose="00000500000000000000" pitchFamily="2" charset="0"/>
                <a:hlinkClick r:id="rId2"/>
              </a:rPr>
              <a:t>http://forge-forward.org/wp-content/docs/safety-planning-tool.pdf</a:t>
            </a:r>
            <a:br>
              <a:rPr lang="en-US" sz="2801" dirty="0">
                <a:latin typeface="Montserrat" panose="00000500000000000000" pitchFamily="2" charset="0"/>
              </a:rPr>
            </a:br>
            <a:endParaRPr lang="en-US" sz="2801" dirty="0">
              <a:latin typeface="Montserrat" panose="00000500000000000000" pitchFamily="2" charset="0"/>
            </a:endParaRPr>
          </a:p>
        </p:txBody>
      </p:sp>
      <p:sp>
        <p:nvSpPr>
          <p:cNvPr id="14" name="TextBox 14"/>
          <p:cNvSpPr txBox="1"/>
          <p:nvPr/>
        </p:nvSpPr>
        <p:spPr>
          <a:xfrm>
            <a:off x="2995400" y="4556340"/>
            <a:ext cx="1083030" cy="793102"/>
          </a:xfrm>
          <a:prstGeom prst="rect">
            <a:avLst/>
          </a:prstGeom>
        </p:spPr>
        <p:txBody>
          <a:bodyPr lIns="0" tIns="0" rIns="0" bIns="0" rtlCol="0" anchor="t">
            <a:spAutoFit/>
          </a:bodyPr>
          <a:lstStyle/>
          <a:p>
            <a:pPr algn="ctr">
              <a:lnSpc>
                <a:spcPts val="5976"/>
              </a:lnSpc>
            </a:pPr>
            <a:r>
              <a:rPr lang="en-US" sz="5745">
                <a:solidFill>
                  <a:srgbClr val="F8F8F8"/>
                </a:solidFill>
                <a:latin typeface="DM Serif Display"/>
              </a:rPr>
              <a:t>01</a:t>
            </a:r>
          </a:p>
        </p:txBody>
      </p:sp>
      <p:sp>
        <p:nvSpPr>
          <p:cNvPr id="15" name="TextBox 15"/>
          <p:cNvSpPr txBox="1"/>
          <p:nvPr/>
        </p:nvSpPr>
        <p:spPr>
          <a:xfrm>
            <a:off x="1341335" y="5762670"/>
            <a:ext cx="4391160" cy="2805255"/>
          </a:xfrm>
          <a:prstGeom prst="rect">
            <a:avLst/>
          </a:prstGeom>
        </p:spPr>
        <p:txBody>
          <a:bodyPr lIns="0" tIns="0" rIns="0" bIns="0" rtlCol="0" anchor="t">
            <a:spAutoFit/>
          </a:bodyPr>
          <a:lstStyle/>
          <a:p>
            <a:pPr>
              <a:lnSpc>
                <a:spcPct val="90000"/>
              </a:lnSpc>
              <a:spcAft>
                <a:spcPts val="675"/>
              </a:spcAft>
              <a:defRPr/>
            </a:pPr>
            <a:r>
              <a:rPr lang="en-US" sz="2801" dirty="0">
                <a:latin typeface="Montserrat" panose="00000500000000000000" pitchFamily="2" charset="0"/>
              </a:rPr>
              <a:t>Human Rights Campaign:</a:t>
            </a:r>
          </a:p>
          <a:p>
            <a:pPr>
              <a:lnSpc>
                <a:spcPct val="90000"/>
              </a:lnSpc>
              <a:spcAft>
                <a:spcPts val="675"/>
              </a:spcAft>
              <a:defRPr/>
            </a:pPr>
            <a:r>
              <a:rPr lang="en-US" sz="2801" dirty="0">
                <a:latin typeface="Montserrat" panose="00000500000000000000" pitchFamily="2" charset="0"/>
                <a:hlinkClick r:id="rId8"/>
              </a:rPr>
              <a:t>https://www.hrc.org/resources/all-people-all-families-lgbtq-considerations-for-safety-plans</a:t>
            </a:r>
          </a:p>
        </p:txBody>
      </p:sp>
      <p:sp>
        <p:nvSpPr>
          <p:cNvPr id="16" name="TextBox 16"/>
          <p:cNvSpPr txBox="1"/>
          <p:nvPr/>
        </p:nvSpPr>
        <p:spPr>
          <a:xfrm>
            <a:off x="14199398" y="4564716"/>
            <a:ext cx="1033904" cy="793102"/>
          </a:xfrm>
          <a:prstGeom prst="rect">
            <a:avLst/>
          </a:prstGeom>
        </p:spPr>
        <p:txBody>
          <a:bodyPr lIns="0" tIns="0" rIns="0" bIns="0" rtlCol="0" anchor="t">
            <a:spAutoFit/>
          </a:bodyPr>
          <a:lstStyle/>
          <a:p>
            <a:pPr algn="ctr">
              <a:lnSpc>
                <a:spcPts val="5976"/>
              </a:lnSpc>
            </a:pPr>
            <a:r>
              <a:rPr lang="en-US" sz="5745">
                <a:solidFill>
                  <a:srgbClr val="F8F8F8"/>
                </a:solidFill>
                <a:latin typeface="DM Serif Display"/>
              </a:rPr>
              <a:t>03</a:t>
            </a:r>
          </a:p>
        </p:txBody>
      </p:sp>
      <p:pic>
        <p:nvPicPr>
          <p:cNvPr id="17" name="Picture 1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41335" y="9166979"/>
            <a:ext cx="1111577" cy="277895"/>
          </a:xfrm>
          <a:prstGeom prst="rect">
            <a:avLst/>
          </a:prstGeom>
        </p:spPr>
      </p:pic>
      <p:pic>
        <p:nvPicPr>
          <p:cNvPr id="18"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800354" y="3542146"/>
            <a:ext cx="1111577" cy="277895"/>
          </a:xfrm>
          <a:prstGeom prst="rect">
            <a:avLst/>
          </a:prstGeom>
        </p:spPr>
      </p:pic>
    </p:spTree>
    <p:extLst>
      <p:ext uri="{BB962C8B-B14F-4D97-AF65-F5344CB8AC3E}">
        <p14:creationId xmlns:p14="http://schemas.microsoft.com/office/powerpoint/2010/main" val="824137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3A765-E586-4B3B-BD4B-E36D12F61A47}"/>
              </a:ext>
            </a:extLst>
          </p:cNvPr>
          <p:cNvSpPr>
            <a:spLocks noGrp="1"/>
          </p:cNvSpPr>
          <p:nvPr>
            <p:ph type="title"/>
          </p:nvPr>
        </p:nvSpPr>
        <p:spPr>
          <a:xfrm>
            <a:off x="7448146" y="943902"/>
            <a:ext cx="9879737" cy="1929240"/>
          </a:xfrm>
        </p:spPr>
        <p:txBody>
          <a:bodyPr anchor="b">
            <a:normAutofit/>
          </a:bodyPr>
          <a:lstStyle/>
          <a:p>
            <a:r>
              <a:rPr lang="en-US" b="1" dirty="0"/>
              <a:t>It Starts With You</a:t>
            </a:r>
          </a:p>
        </p:txBody>
      </p:sp>
      <p:sp>
        <p:nvSpPr>
          <p:cNvPr id="3" name="Content Placeholder 2">
            <a:extLst>
              <a:ext uri="{FF2B5EF4-FFF2-40B4-BE49-F238E27FC236}">
                <a16:creationId xmlns:a16="http://schemas.microsoft.com/office/drawing/2014/main" id="{820B0F88-67CF-4673-ABF7-4024CED7F817}"/>
              </a:ext>
            </a:extLst>
          </p:cNvPr>
          <p:cNvSpPr>
            <a:spLocks noGrp="1"/>
          </p:cNvSpPr>
          <p:nvPr>
            <p:ph idx="1"/>
          </p:nvPr>
        </p:nvSpPr>
        <p:spPr>
          <a:xfrm>
            <a:off x="7308203" y="3194518"/>
            <a:ext cx="10713717" cy="6148580"/>
          </a:xfrm>
        </p:spPr>
        <p:txBody>
          <a:bodyPr>
            <a:noAutofit/>
          </a:bodyPr>
          <a:lstStyle/>
          <a:p>
            <a:pPr marL="0" indent="0">
              <a:buNone/>
            </a:pPr>
            <a:r>
              <a:rPr lang="en-US" sz="3800" b="1" dirty="0"/>
              <a:t>Awareness/Attitudes </a:t>
            </a:r>
          </a:p>
          <a:p>
            <a:r>
              <a:rPr lang="en-US" sz="3800" dirty="0"/>
              <a:t>What do I believe? Where did I learn this? How do I feel about this now? How do I view the world? </a:t>
            </a:r>
          </a:p>
          <a:p>
            <a:r>
              <a:rPr lang="en-US" sz="3800" dirty="0"/>
              <a:t>What are some of my greatest values and life lessons learned? How have these changed how I see the world? </a:t>
            </a:r>
          </a:p>
          <a:p>
            <a:r>
              <a:rPr lang="en-US" sz="3800" dirty="0"/>
              <a:t>What privileges do I hold that mitigate barriers for me? What oppression do I experience? </a:t>
            </a:r>
          </a:p>
          <a:p>
            <a:r>
              <a:rPr lang="en-US" sz="3800" dirty="0"/>
              <a:t>What identities do I hold and how do these identities impact my experiences and interpersonal relationships?</a:t>
            </a:r>
          </a:p>
        </p:txBody>
      </p:sp>
      <p:pic>
        <p:nvPicPr>
          <p:cNvPr id="6" name="Picture 5" descr="A person standing in front of a computer&#10;&#10;Description generated with very high confidence">
            <a:extLst>
              <a:ext uri="{FF2B5EF4-FFF2-40B4-BE49-F238E27FC236}">
                <a16:creationId xmlns:a16="http://schemas.microsoft.com/office/drawing/2014/main" id="{E27F5039-5421-4D2B-A85A-19A8E7487996}"/>
              </a:ext>
            </a:extLst>
          </p:cNvPr>
          <p:cNvPicPr>
            <a:picLocks noChangeAspect="1"/>
          </p:cNvPicPr>
          <p:nvPr/>
        </p:nvPicPr>
        <p:blipFill rotWithShape="1">
          <a:blip r:embed="rId3"/>
          <a:srcRect l="40216" r="14664" b="-1"/>
          <a:stretch/>
        </p:blipFill>
        <p:spPr>
          <a:xfrm>
            <a:off x="31" y="15"/>
            <a:ext cx="6953357" cy="10286985"/>
          </a:xfrm>
          <a:prstGeom prst="rect">
            <a:avLst/>
          </a:prstGeom>
          <a:effectLst/>
        </p:spPr>
      </p:pic>
      <p:sp>
        <p:nvSpPr>
          <p:cNvPr id="4" name="TextBox 6">
            <a:extLst>
              <a:ext uri="{FF2B5EF4-FFF2-40B4-BE49-F238E27FC236}">
                <a16:creationId xmlns:a16="http://schemas.microsoft.com/office/drawing/2014/main" id="{FC3A154D-2024-6E77-246B-1F432580A246}"/>
              </a:ext>
            </a:extLst>
          </p:cNvPr>
          <p:cNvSpPr txBox="1"/>
          <p:nvPr/>
        </p:nvSpPr>
        <p:spPr>
          <a:xfrm>
            <a:off x="8272356" y="344833"/>
            <a:ext cx="8785412" cy="2250616"/>
          </a:xfrm>
          <a:prstGeom prst="rect">
            <a:avLst/>
          </a:prstGeom>
        </p:spPr>
        <p:txBody>
          <a:bodyPr wrap="square" lIns="0" tIns="0" rIns="0" bIns="0" rtlCol="0" anchor="t">
            <a:spAutoFit/>
          </a:bodyPr>
          <a:lstStyle/>
          <a:p>
            <a:pPr marL="0" lvl="0" indent="0" algn="ctr">
              <a:lnSpc>
                <a:spcPts val="18200"/>
              </a:lnSpc>
              <a:spcBef>
                <a:spcPct val="0"/>
              </a:spcBef>
            </a:pPr>
            <a:r>
              <a:rPr lang="en-US" sz="13000" spc="1209" dirty="0">
                <a:solidFill>
                  <a:srgbClr val="000000"/>
                </a:solidFill>
                <a:latin typeface="Peace Sans"/>
              </a:rPr>
              <a:t>YOU</a:t>
            </a:r>
          </a:p>
        </p:txBody>
      </p:sp>
    </p:spTree>
    <p:extLst>
      <p:ext uri="{BB962C8B-B14F-4D97-AF65-F5344CB8AC3E}">
        <p14:creationId xmlns:p14="http://schemas.microsoft.com/office/powerpoint/2010/main" val="16882347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220954">
            <a:off x="5562329" y="-1483919"/>
            <a:ext cx="10022322" cy="14091138"/>
          </a:xfrm>
          <a:custGeom>
            <a:avLst/>
            <a:gdLst/>
            <a:ahLst/>
            <a:cxnLst/>
            <a:rect l="l" t="t" r="r" b="b"/>
            <a:pathLst>
              <a:path w="10022322" h="14091138">
                <a:moveTo>
                  <a:pt x="0" y="0"/>
                </a:moveTo>
                <a:lnTo>
                  <a:pt x="10022322" y="0"/>
                </a:lnTo>
                <a:lnTo>
                  <a:pt x="10022322" y="14091138"/>
                </a:lnTo>
                <a:lnTo>
                  <a:pt x="0" y="14091138"/>
                </a:lnTo>
                <a:lnTo>
                  <a:pt x="0" y="0"/>
                </a:lnTo>
                <a:close/>
              </a:path>
            </a:pathLst>
          </a:custGeom>
          <a:blipFill>
            <a:blip r:embed="rId2"/>
            <a:stretch>
              <a:fillRect/>
            </a:stretch>
          </a:blipFill>
        </p:spPr>
        <p:txBody>
          <a:bodyPr/>
          <a:lstStyle/>
          <a:p>
            <a:endParaRPr lang="en-US"/>
          </a:p>
        </p:txBody>
      </p:sp>
      <p:grpSp>
        <p:nvGrpSpPr>
          <p:cNvPr id="12" name="Group 12"/>
          <p:cNvGrpSpPr/>
          <p:nvPr/>
        </p:nvGrpSpPr>
        <p:grpSpPr>
          <a:xfrm>
            <a:off x="1295401" y="2226074"/>
            <a:ext cx="15900286" cy="2841226"/>
            <a:chOff x="0" y="0"/>
            <a:chExt cx="3446042" cy="216732"/>
          </a:xfrm>
        </p:grpSpPr>
        <p:sp>
          <p:nvSpPr>
            <p:cNvPr id="13" name="Freeform 13"/>
            <p:cNvSpPr/>
            <p:nvPr/>
          </p:nvSpPr>
          <p:spPr>
            <a:xfrm>
              <a:off x="0" y="0"/>
              <a:ext cx="3446042" cy="216732"/>
            </a:xfrm>
            <a:custGeom>
              <a:avLst/>
              <a:gdLst/>
              <a:ahLst/>
              <a:cxnLst/>
              <a:rect l="l" t="t" r="r" b="b"/>
              <a:pathLst>
                <a:path w="3446042" h="216732">
                  <a:moveTo>
                    <a:pt x="30177" y="0"/>
                  </a:moveTo>
                  <a:lnTo>
                    <a:pt x="3415865" y="0"/>
                  </a:lnTo>
                  <a:cubicBezTo>
                    <a:pt x="3423868" y="0"/>
                    <a:pt x="3431544" y="3179"/>
                    <a:pt x="3437203" y="8839"/>
                  </a:cubicBezTo>
                  <a:cubicBezTo>
                    <a:pt x="3442862" y="14498"/>
                    <a:pt x="3446042" y="22173"/>
                    <a:pt x="3446042" y="30177"/>
                  </a:cubicBezTo>
                  <a:lnTo>
                    <a:pt x="3446042" y="186555"/>
                  </a:lnTo>
                  <a:cubicBezTo>
                    <a:pt x="3446042" y="194559"/>
                    <a:pt x="3442862" y="202234"/>
                    <a:pt x="3437203" y="207894"/>
                  </a:cubicBezTo>
                  <a:cubicBezTo>
                    <a:pt x="3431544" y="213553"/>
                    <a:pt x="3423868" y="216732"/>
                    <a:pt x="3415865" y="216732"/>
                  </a:cubicBezTo>
                  <a:lnTo>
                    <a:pt x="30177" y="216732"/>
                  </a:lnTo>
                  <a:cubicBezTo>
                    <a:pt x="22173" y="216732"/>
                    <a:pt x="14498" y="213553"/>
                    <a:pt x="8839" y="207894"/>
                  </a:cubicBezTo>
                  <a:cubicBezTo>
                    <a:pt x="3179" y="202234"/>
                    <a:pt x="0" y="194559"/>
                    <a:pt x="0" y="186555"/>
                  </a:cubicBezTo>
                  <a:lnTo>
                    <a:pt x="0" y="30177"/>
                  </a:lnTo>
                  <a:cubicBezTo>
                    <a:pt x="0" y="22173"/>
                    <a:pt x="3179" y="14498"/>
                    <a:pt x="8839" y="8839"/>
                  </a:cubicBezTo>
                  <a:cubicBezTo>
                    <a:pt x="14498" y="3179"/>
                    <a:pt x="22173" y="0"/>
                    <a:pt x="30177" y="0"/>
                  </a:cubicBezTo>
                  <a:close/>
                </a:path>
              </a:pathLst>
            </a:custGeom>
            <a:solidFill>
              <a:srgbClr val="E9EA36"/>
            </a:solidFill>
          </p:spPr>
          <p:txBody>
            <a:bodyPr/>
            <a:lstStyle/>
            <a:p>
              <a:endParaRPr lang="en-US"/>
            </a:p>
          </p:txBody>
        </p:sp>
        <p:sp>
          <p:nvSpPr>
            <p:cNvPr id="14" name="TextBox 14"/>
            <p:cNvSpPr txBox="1"/>
            <p:nvPr/>
          </p:nvSpPr>
          <p:spPr>
            <a:xfrm>
              <a:off x="0" y="-38100"/>
              <a:ext cx="3446042" cy="254832"/>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524000" y="2400300"/>
            <a:ext cx="15468599" cy="2462213"/>
          </a:xfrm>
          <a:prstGeom prst="rect">
            <a:avLst/>
          </a:prstGeom>
        </p:spPr>
        <p:txBody>
          <a:bodyPr wrap="square" lIns="0" tIns="0" rIns="0" bIns="0" rtlCol="0" anchor="t">
            <a:spAutoFit/>
          </a:bodyPr>
          <a:lstStyle/>
          <a:p>
            <a:pPr marL="0" lvl="0" indent="0" algn="ctr">
              <a:spcBef>
                <a:spcPct val="0"/>
              </a:spcBef>
            </a:pPr>
            <a:r>
              <a:rPr lang="en-US" sz="8000" spc="1754" dirty="0">
                <a:solidFill>
                  <a:srgbClr val="000000"/>
                </a:solidFill>
                <a:latin typeface="Peace Sans"/>
              </a:rPr>
              <a:t>5. Uplift and Advocate</a:t>
            </a:r>
          </a:p>
        </p:txBody>
      </p:sp>
    </p:spTree>
    <p:extLst>
      <p:ext uri="{BB962C8B-B14F-4D97-AF65-F5344CB8AC3E}">
        <p14:creationId xmlns:p14="http://schemas.microsoft.com/office/powerpoint/2010/main" val="30803344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48107" y="-3952350"/>
            <a:ext cx="16230600" cy="8115300"/>
          </a:xfrm>
          <a:custGeom>
            <a:avLst/>
            <a:gdLst/>
            <a:ahLst/>
            <a:cxnLst/>
            <a:rect l="l" t="t" r="r" b="b"/>
            <a:pathLst>
              <a:path w="16230600" h="8115300">
                <a:moveTo>
                  <a:pt x="0" y="0"/>
                </a:moveTo>
                <a:lnTo>
                  <a:pt x="16230600" y="0"/>
                </a:lnTo>
                <a:lnTo>
                  <a:pt x="16230600" y="8115300"/>
                </a:lnTo>
                <a:lnTo>
                  <a:pt x="0" y="81153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028700" y="2892895"/>
            <a:ext cx="15924607" cy="822905"/>
            <a:chOff x="0" y="0"/>
            <a:chExt cx="4194135" cy="216732"/>
          </a:xfrm>
        </p:grpSpPr>
        <p:sp>
          <p:nvSpPr>
            <p:cNvPr id="4" name="Freeform 4"/>
            <p:cNvSpPr/>
            <p:nvPr/>
          </p:nvSpPr>
          <p:spPr>
            <a:xfrm>
              <a:off x="0" y="0"/>
              <a:ext cx="4194135" cy="216732"/>
            </a:xfrm>
            <a:custGeom>
              <a:avLst/>
              <a:gdLst/>
              <a:ahLst/>
              <a:cxnLst/>
              <a:rect l="l" t="t" r="r" b="b"/>
              <a:pathLst>
                <a:path w="4194135" h="216732">
                  <a:moveTo>
                    <a:pt x="24794" y="0"/>
                  </a:moveTo>
                  <a:lnTo>
                    <a:pt x="4169341" y="0"/>
                  </a:lnTo>
                  <a:cubicBezTo>
                    <a:pt x="4175917" y="0"/>
                    <a:pt x="4182223" y="2612"/>
                    <a:pt x="4186873" y="7262"/>
                  </a:cubicBezTo>
                  <a:cubicBezTo>
                    <a:pt x="4191523" y="11912"/>
                    <a:pt x="4194135" y="18218"/>
                    <a:pt x="4194135" y="24794"/>
                  </a:cubicBezTo>
                  <a:lnTo>
                    <a:pt x="4194135" y="191938"/>
                  </a:lnTo>
                  <a:cubicBezTo>
                    <a:pt x="4194135" y="198514"/>
                    <a:pt x="4191523" y="204820"/>
                    <a:pt x="4186873" y="209470"/>
                  </a:cubicBezTo>
                  <a:cubicBezTo>
                    <a:pt x="4182223" y="214120"/>
                    <a:pt x="4175917" y="216732"/>
                    <a:pt x="4169341" y="216732"/>
                  </a:cubicBezTo>
                  <a:lnTo>
                    <a:pt x="24794" y="216732"/>
                  </a:lnTo>
                  <a:cubicBezTo>
                    <a:pt x="18218" y="216732"/>
                    <a:pt x="11912" y="214120"/>
                    <a:pt x="7262" y="209470"/>
                  </a:cubicBezTo>
                  <a:cubicBezTo>
                    <a:pt x="2612" y="204820"/>
                    <a:pt x="0" y="198514"/>
                    <a:pt x="0" y="191938"/>
                  </a:cubicBezTo>
                  <a:lnTo>
                    <a:pt x="0" y="24794"/>
                  </a:lnTo>
                  <a:cubicBezTo>
                    <a:pt x="0" y="18218"/>
                    <a:pt x="2612" y="11912"/>
                    <a:pt x="7262" y="7262"/>
                  </a:cubicBezTo>
                  <a:cubicBezTo>
                    <a:pt x="11912" y="2612"/>
                    <a:pt x="18218" y="0"/>
                    <a:pt x="24794" y="0"/>
                  </a:cubicBezTo>
                  <a:close/>
                </a:path>
              </a:pathLst>
            </a:custGeom>
            <a:solidFill>
              <a:srgbClr val="FFCDD5"/>
            </a:solidFill>
          </p:spPr>
          <p:txBody>
            <a:bodyPr/>
            <a:lstStyle/>
            <a:p>
              <a:endParaRPr lang="en-US"/>
            </a:p>
          </p:txBody>
        </p:sp>
        <p:sp>
          <p:nvSpPr>
            <p:cNvPr id="5" name="TextBox 5"/>
            <p:cNvSpPr txBox="1"/>
            <p:nvPr/>
          </p:nvSpPr>
          <p:spPr>
            <a:xfrm>
              <a:off x="0" y="-38100"/>
              <a:ext cx="4194135" cy="254832"/>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576538" y="2736664"/>
            <a:ext cx="15134924" cy="923330"/>
          </a:xfrm>
          <a:prstGeom prst="rect">
            <a:avLst/>
          </a:prstGeom>
        </p:spPr>
        <p:txBody>
          <a:bodyPr lIns="0" tIns="0" rIns="0" bIns="0" rtlCol="0" anchor="t">
            <a:spAutoFit/>
          </a:bodyPr>
          <a:lstStyle/>
          <a:p>
            <a:pPr marL="0" lvl="0" indent="0" algn="ctr">
              <a:spcBef>
                <a:spcPct val="0"/>
              </a:spcBef>
            </a:pPr>
            <a:r>
              <a:rPr lang="en-US" sz="6000" spc="1209" dirty="0">
                <a:solidFill>
                  <a:srgbClr val="000000"/>
                </a:solidFill>
                <a:latin typeface="Peace Sans"/>
              </a:rPr>
              <a:t>Uplift and Advocate</a:t>
            </a:r>
          </a:p>
        </p:txBody>
      </p:sp>
      <p:sp>
        <p:nvSpPr>
          <p:cNvPr id="13" name="Content Placeholder 2">
            <a:extLst>
              <a:ext uri="{FF2B5EF4-FFF2-40B4-BE49-F238E27FC236}">
                <a16:creationId xmlns:a16="http://schemas.microsoft.com/office/drawing/2014/main" id="{FD6A357D-E0F7-CCD0-1607-3A0452515E02}"/>
              </a:ext>
            </a:extLst>
          </p:cNvPr>
          <p:cNvSpPr txBox="1">
            <a:spLocks/>
          </p:cNvSpPr>
          <p:nvPr/>
        </p:nvSpPr>
        <p:spPr>
          <a:xfrm>
            <a:off x="38100" y="4457700"/>
            <a:ext cx="17159438" cy="5257800"/>
          </a:xfrm>
          <a:prstGeom prst="rect">
            <a:avLst/>
          </a:prstGeom>
        </p:spPr>
        <p:txBody>
          <a:bodyPr vert="horz" lIns="102870" tIns="51435" rIns="102870" bIns="51435"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fontAlgn="base"/>
            <a:r>
              <a:rPr lang="en-US" sz="3600" dirty="0"/>
              <a:t>Balance needs of the parents/guardians and honoring clients’ identity and expression </a:t>
            </a:r>
          </a:p>
          <a:p>
            <a:pPr lvl="1" fontAlgn="base"/>
            <a:r>
              <a:rPr lang="en-US" sz="3600" dirty="0"/>
              <a:t>Psychoeducation of terminology, gender/sex development (Nealy, 2017)</a:t>
            </a:r>
            <a:endParaRPr lang="en-US" sz="3600" dirty="0">
              <a:cs typeface="Calibri"/>
            </a:endParaRPr>
          </a:p>
          <a:p>
            <a:pPr lvl="1" fontAlgn="base"/>
            <a:r>
              <a:rPr lang="en-US" sz="3600" dirty="0"/>
              <a:t>Connecting families to affirmative resources and community groups</a:t>
            </a:r>
            <a:endParaRPr lang="en-US" sz="3600" dirty="0">
              <a:ea typeface="+mn-lt"/>
              <a:cs typeface="+mn-lt"/>
            </a:endParaRPr>
          </a:p>
          <a:p>
            <a:pPr lvl="1"/>
            <a:r>
              <a:rPr lang="en-US" sz="3600" dirty="0">
                <a:ea typeface="+mn-lt"/>
                <a:cs typeface="+mn-lt"/>
              </a:rPr>
              <a:t>Encourage celebration rather than simply tolerance </a:t>
            </a:r>
          </a:p>
          <a:p>
            <a:pPr lvl="1"/>
            <a:r>
              <a:rPr lang="en-US" sz="3600" dirty="0">
                <a:ea typeface="+mn-lt"/>
                <a:cs typeface="+mn-lt"/>
              </a:rPr>
              <a:t>Compassion, compassion, compassion!</a:t>
            </a:r>
          </a:p>
          <a:p>
            <a:pPr lvl="1"/>
            <a:endParaRPr lang="en-US" sz="3600" dirty="0">
              <a:ea typeface="+mn-lt"/>
              <a:cs typeface="+mn-lt"/>
            </a:endParaRPr>
          </a:p>
          <a:p>
            <a:pPr lvl="1"/>
            <a:endParaRPr lang="en-US" sz="3600" dirty="0">
              <a:ea typeface="+mn-lt"/>
              <a:cs typeface="+mn-lt"/>
            </a:endParaRPr>
          </a:p>
          <a:p>
            <a:pPr lvl="1"/>
            <a:endParaRPr lang="en-US" sz="3600" dirty="0">
              <a:ea typeface="+mn-lt"/>
              <a:cs typeface="+mn-lt"/>
            </a:endParaRPr>
          </a:p>
          <a:p>
            <a:pPr lvl="1"/>
            <a:endParaRPr lang="en-US" sz="3600" dirty="0">
              <a:cs typeface="Calibri"/>
            </a:endParaRPr>
          </a:p>
        </p:txBody>
      </p:sp>
    </p:spTree>
    <p:extLst>
      <p:ext uri="{BB962C8B-B14F-4D97-AF65-F5344CB8AC3E}">
        <p14:creationId xmlns:p14="http://schemas.microsoft.com/office/powerpoint/2010/main" val="41729246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53869" y="-3771900"/>
            <a:ext cx="6574155" cy="10668000"/>
          </a:xfrm>
          <a:custGeom>
            <a:avLst/>
            <a:gdLst/>
            <a:ahLst/>
            <a:cxnLst/>
            <a:rect l="l" t="t" r="r" b="b"/>
            <a:pathLst>
              <a:path w="6574155" h="10668000">
                <a:moveTo>
                  <a:pt x="0" y="0"/>
                </a:moveTo>
                <a:lnTo>
                  <a:pt x="6574155" y="0"/>
                </a:lnTo>
                <a:lnTo>
                  <a:pt x="6574155" y="10668000"/>
                </a:lnTo>
                <a:lnTo>
                  <a:pt x="0" y="10668000"/>
                </a:lnTo>
                <a:lnTo>
                  <a:pt x="0" y="0"/>
                </a:lnTo>
                <a:close/>
              </a:path>
            </a:pathLst>
          </a:custGeom>
          <a:blipFill>
            <a:blip r:embed="rId2"/>
            <a:stretch>
              <a:fillRect/>
            </a:stretch>
          </a:blipFill>
        </p:spPr>
        <p:txBody>
          <a:bodyPr/>
          <a:lstStyle/>
          <a:p>
            <a:endParaRPr lang="en-US"/>
          </a:p>
        </p:txBody>
      </p:sp>
      <p:grpSp>
        <p:nvGrpSpPr>
          <p:cNvPr id="4" name="Group 4"/>
          <p:cNvGrpSpPr/>
          <p:nvPr/>
        </p:nvGrpSpPr>
        <p:grpSpPr>
          <a:xfrm>
            <a:off x="820137" y="960240"/>
            <a:ext cx="13900318" cy="822905"/>
            <a:chOff x="0" y="0"/>
            <a:chExt cx="3660989" cy="216732"/>
          </a:xfrm>
        </p:grpSpPr>
        <p:sp>
          <p:nvSpPr>
            <p:cNvPr id="5" name="Freeform 5"/>
            <p:cNvSpPr/>
            <p:nvPr/>
          </p:nvSpPr>
          <p:spPr>
            <a:xfrm>
              <a:off x="0" y="0"/>
              <a:ext cx="3660989" cy="216732"/>
            </a:xfrm>
            <a:custGeom>
              <a:avLst/>
              <a:gdLst/>
              <a:ahLst/>
              <a:cxnLst/>
              <a:rect l="l" t="t" r="r" b="b"/>
              <a:pathLst>
                <a:path w="3660989" h="216732">
                  <a:moveTo>
                    <a:pt x="28405" y="0"/>
                  </a:moveTo>
                  <a:lnTo>
                    <a:pt x="3632584" y="0"/>
                  </a:lnTo>
                  <a:cubicBezTo>
                    <a:pt x="3648271" y="0"/>
                    <a:pt x="3660989" y="12717"/>
                    <a:pt x="3660989" y="28405"/>
                  </a:cubicBezTo>
                  <a:lnTo>
                    <a:pt x="3660989" y="188327"/>
                  </a:lnTo>
                  <a:cubicBezTo>
                    <a:pt x="3660989" y="204015"/>
                    <a:pt x="3648271" y="216732"/>
                    <a:pt x="3632584" y="216732"/>
                  </a:cubicBezTo>
                  <a:lnTo>
                    <a:pt x="28405" y="216732"/>
                  </a:lnTo>
                  <a:cubicBezTo>
                    <a:pt x="12717" y="216732"/>
                    <a:pt x="0" y="204015"/>
                    <a:pt x="0" y="188327"/>
                  </a:cubicBezTo>
                  <a:lnTo>
                    <a:pt x="0" y="28405"/>
                  </a:lnTo>
                  <a:cubicBezTo>
                    <a:pt x="0" y="12717"/>
                    <a:pt x="12717" y="0"/>
                    <a:pt x="28405" y="0"/>
                  </a:cubicBezTo>
                  <a:close/>
                </a:path>
              </a:pathLst>
            </a:custGeom>
            <a:solidFill>
              <a:srgbClr val="2088F5"/>
            </a:solidFill>
          </p:spPr>
          <p:txBody>
            <a:bodyPr/>
            <a:lstStyle/>
            <a:p>
              <a:endParaRPr lang="en-US"/>
            </a:p>
          </p:txBody>
        </p:sp>
        <p:sp>
          <p:nvSpPr>
            <p:cNvPr id="6" name="TextBox 6"/>
            <p:cNvSpPr txBox="1"/>
            <p:nvPr/>
          </p:nvSpPr>
          <p:spPr>
            <a:xfrm>
              <a:off x="0" y="-38100"/>
              <a:ext cx="3660989" cy="254832"/>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1433068" y="-109083"/>
            <a:ext cx="14126463" cy="2187137"/>
          </a:xfrm>
          <a:prstGeom prst="rect">
            <a:avLst/>
          </a:prstGeom>
        </p:spPr>
        <p:txBody>
          <a:bodyPr lIns="0" tIns="0" rIns="0" bIns="0" rtlCol="0" anchor="t">
            <a:spAutoFit/>
          </a:bodyPr>
          <a:lstStyle/>
          <a:p>
            <a:pPr marL="0" lvl="0" indent="0">
              <a:lnSpc>
                <a:spcPts val="18853"/>
              </a:lnSpc>
              <a:spcBef>
                <a:spcPct val="0"/>
              </a:spcBef>
            </a:pPr>
            <a:r>
              <a:rPr lang="en-US" sz="9600" spc="296" dirty="0">
                <a:solidFill>
                  <a:srgbClr val="000000"/>
                </a:solidFill>
                <a:latin typeface="Peace Sans"/>
              </a:rPr>
              <a:t>Considerations</a:t>
            </a:r>
          </a:p>
        </p:txBody>
      </p:sp>
      <p:sp>
        <p:nvSpPr>
          <p:cNvPr id="10" name="TextBox 9">
            <a:extLst>
              <a:ext uri="{FF2B5EF4-FFF2-40B4-BE49-F238E27FC236}">
                <a16:creationId xmlns:a16="http://schemas.microsoft.com/office/drawing/2014/main" id="{17A45639-4665-E125-D7AF-BD887B8292DA}"/>
              </a:ext>
            </a:extLst>
          </p:cNvPr>
          <p:cNvSpPr txBox="1"/>
          <p:nvPr/>
        </p:nvSpPr>
        <p:spPr>
          <a:xfrm>
            <a:off x="699654" y="2222715"/>
            <a:ext cx="14020801" cy="8002191"/>
          </a:xfrm>
          <a:prstGeom prst="rect">
            <a:avLst/>
          </a:prstGeom>
        </p:spPr>
        <p:txBody>
          <a:bodyPr wrap="square" lIns="0" tIns="0" rIns="0" bIns="0" rtlCol="0" anchor="t">
            <a:spAutoFit/>
          </a:bodyPr>
          <a:lstStyle/>
          <a:p>
            <a:pPr marL="1028700" lvl="1" indent="-571500">
              <a:spcBef>
                <a:spcPct val="0"/>
              </a:spcBef>
              <a:buFont typeface="Arial" panose="020B0604020202020204" pitchFamily="34" charset="0"/>
              <a:buChar char="•"/>
            </a:pPr>
            <a:r>
              <a:rPr lang="en-US" sz="4000" dirty="0">
                <a:solidFill>
                  <a:srgbClr val="0B0A07"/>
                </a:solidFill>
                <a:hlinkClick r:id="rId3"/>
              </a:rPr>
              <a:t>Trans Lifeline</a:t>
            </a:r>
            <a:endParaRPr lang="en-US" sz="4000" dirty="0">
              <a:solidFill>
                <a:srgbClr val="0B0A07"/>
              </a:solidFill>
            </a:endParaRPr>
          </a:p>
          <a:p>
            <a:pPr marL="1028700" lvl="1" indent="-571500">
              <a:spcBef>
                <a:spcPct val="0"/>
              </a:spcBef>
              <a:buFont typeface="Arial" panose="020B0604020202020204" pitchFamily="34" charset="0"/>
              <a:buChar char="•"/>
            </a:pPr>
            <a:r>
              <a:rPr lang="en-US" sz="4000" dirty="0">
                <a:solidFill>
                  <a:srgbClr val="0B0A07"/>
                </a:solidFill>
                <a:hlinkClick r:id="rId4"/>
              </a:rPr>
              <a:t>988 Suicide and Crisis Lifeline</a:t>
            </a:r>
            <a:endParaRPr lang="en-US" sz="4000" dirty="0">
              <a:solidFill>
                <a:srgbClr val="0B0A07"/>
              </a:solidFill>
            </a:endParaRPr>
          </a:p>
          <a:p>
            <a:pPr marL="1028700" lvl="1" indent="-571500">
              <a:spcBef>
                <a:spcPct val="0"/>
              </a:spcBef>
              <a:buFont typeface="Arial" panose="020B0604020202020204" pitchFamily="34" charset="0"/>
              <a:buChar char="•"/>
            </a:pPr>
            <a:r>
              <a:rPr lang="en-US" sz="4000" dirty="0">
                <a:solidFill>
                  <a:srgbClr val="0B0A07"/>
                </a:solidFill>
                <a:hlinkClick r:id="rId5"/>
              </a:rPr>
              <a:t>Human Rights Campaign </a:t>
            </a:r>
            <a:endParaRPr lang="en-US" sz="4000" dirty="0">
              <a:solidFill>
                <a:srgbClr val="0B0A07"/>
              </a:solidFill>
            </a:endParaRPr>
          </a:p>
          <a:p>
            <a:pPr marL="1028700" lvl="1" indent="-571500">
              <a:spcBef>
                <a:spcPct val="0"/>
              </a:spcBef>
              <a:buFont typeface="Arial" panose="020B0604020202020204" pitchFamily="34" charset="0"/>
              <a:buChar char="•"/>
            </a:pPr>
            <a:r>
              <a:rPr lang="en-US" sz="4000" dirty="0">
                <a:solidFill>
                  <a:srgbClr val="0B0A07"/>
                </a:solidFill>
                <a:hlinkClick r:id="rId6"/>
              </a:rPr>
              <a:t>Trevor Project Hotline: </a:t>
            </a:r>
            <a:r>
              <a:rPr lang="en-US" sz="4000" dirty="0">
                <a:solidFill>
                  <a:srgbClr val="0B0A07"/>
                </a:solidFill>
              </a:rPr>
              <a:t>Text START to 678678 </a:t>
            </a:r>
          </a:p>
          <a:p>
            <a:pPr marL="1028700" lvl="1" indent="-571500">
              <a:spcBef>
                <a:spcPct val="0"/>
              </a:spcBef>
              <a:buFont typeface="Arial" panose="020B0604020202020204" pitchFamily="34" charset="0"/>
              <a:buChar char="•"/>
            </a:pPr>
            <a:r>
              <a:rPr lang="en-US" sz="4000" dirty="0">
                <a:solidFill>
                  <a:srgbClr val="0B0A07"/>
                </a:solidFill>
                <a:hlinkClick r:id="rId7"/>
              </a:rPr>
              <a:t>Texas Trans Kids </a:t>
            </a:r>
            <a:endParaRPr lang="en-US" sz="4000" dirty="0">
              <a:solidFill>
                <a:srgbClr val="0B0A07"/>
              </a:solidFill>
            </a:endParaRPr>
          </a:p>
          <a:p>
            <a:pPr marL="1485900" lvl="2" indent="-571500">
              <a:spcBef>
                <a:spcPct val="0"/>
              </a:spcBef>
              <a:buFont typeface="Arial" panose="020B0604020202020204" pitchFamily="34" charset="0"/>
              <a:buChar char="•"/>
            </a:pPr>
            <a:r>
              <a:rPr lang="en-US" sz="4000" dirty="0">
                <a:solidFill>
                  <a:srgbClr val="0B0A07"/>
                </a:solidFill>
              </a:rPr>
              <a:t>Get Help Resources, Students’ Rights </a:t>
            </a:r>
            <a:r>
              <a:rPr lang="en-US" sz="4000" dirty="0">
                <a:solidFill>
                  <a:srgbClr val="0B0A07"/>
                </a:solidFill>
                <a:hlinkClick r:id="rId8"/>
              </a:rPr>
              <a:t>Toolkits</a:t>
            </a:r>
            <a:r>
              <a:rPr lang="en-US" sz="4000" dirty="0">
                <a:solidFill>
                  <a:srgbClr val="0B0A07"/>
                </a:solidFill>
              </a:rPr>
              <a:t>, Legal Updates</a:t>
            </a:r>
          </a:p>
          <a:p>
            <a:pPr marL="1485900" lvl="2" indent="-571500">
              <a:spcBef>
                <a:spcPct val="0"/>
              </a:spcBef>
              <a:buFont typeface="Arial" panose="020B0604020202020204" pitchFamily="34" charset="0"/>
              <a:buChar char="•"/>
            </a:pPr>
            <a:r>
              <a:rPr lang="en-US" sz="4000" dirty="0">
                <a:solidFill>
                  <a:srgbClr val="0B0A07"/>
                </a:solidFill>
              </a:rPr>
              <a:t>Legal Assistance</a:t>
            </a:r>
          </a:p>
          <a:p>
            <a:pPr marL="1943100" lvl="3" indent="-571500">
              <a:spcBef>
                <a:spcPct val="0"/>
              </a:spcBef>
              <a:buFont typeface="Arial" panose="020B0604020202020204" pitchFamily="34" charset="0"/>
              <a:buChar char="•"/>
            </a:pPr>
            <a:r>
              <a:rPr lang="en-US" sz="4000" dirty="0">
                <a:solidFill>
                  <a:srgbClr val="0B0A07"/>
                </a:solidFill>
                <a:hlinkClick r:id="rId9"/>
              </a:rPr>
              <a:t>ACLU of Texas</a:t>
            </a:r>
            <a:endParaRPr lang="en-US" sz="4000" dirty="0">
              <a:solidFill>
                <a:srgbClr val="0B0A07"/>
              </a:solidFill>
            </a:endParaRPr>
          </a:p>
          <a:p>
            <a:pPr marL="1943100" lvl="3" indent="-571500">
              <a:spcBef>
                <a:spcPct val="0"/>
              </a:spcBef>
              <a:buFont typeface="Arial" panose="020B0604020202020204" pitchFamily="34" charset="0"/>
              <a:buChar char="•"/>
            </a:pPr>
            <a:r>
              <a:rPr lang="en-US" sz="4000" dirty="0">
                <a:solidFill>
                  <a:srgbClr val="0B0A07"/>
                </a:solidFill>
                <a:hlinkClick r:id="rId10"/>
              </a:rPr>
              <a:t>Lambda Legal</a:t>
            </a:r>
          </a:p>
          <a:p>
            <a:pPr marL="1943100" lvl="3" indent="-571500">
              <a:spcBef>
                <a:spcPct val="0"/>
              </a:spcBef>
              <a:buFont typeface="Arial" panose="020B0604020202020204" pitchFamily="34" charset="0"/>
              <a:buChar char="•"/>
            </a:pPr>
            <a:r>
              <a:rPr lang="en-US" sz="4000" dirty="0">
                <a:solidFill>
                  <a:srgbClr val="0B0A07"/>
                </a:solidFill>
                <a:hlinkClick r:id="rId11"/>
              </a:rPr>
              <a:t>Transgender Legal Defense &amp; Education Fund </a:t>
            </a:r>
            <a:endParaRPr lang="en-US" sz="4000" dirty="0">
              <a:solidFill>
                <a:srgbClr val="0B0A07"/>
              </a:solidFill>
              <a:hlinkClick r:id="rId10"/>
            </a:endParaRPr>
          </a:p>
          <a:p>
            <a:pPr marL="1485900" lvl="2" indent="-571500">
              <a:spcBef>
                <a:spcPct val="0"/>
              </a:spcBef>
              <a:buFont typeface="Arial" panose="020B0604020202020204" pitchFamily="34" charset="0"/>
              <a:buChar char="•"/>
            </a:pPr>
            <a:r>
              <a:rPr lang="en-US" sz="4000" dirty="0">
                <a:solidFill>
                  <a:srgbClr val="0B0A07"/>
                </a:solidFill>
                <a:hlinkClick r:id="rId12"/>
              </a:rPr>
              <a:t>Transgender Education Network of Texas (TENT) </a:t>
            </a:r>
            <a:endParaRPr lang="en-US" sz="4000" dirty="0">
              <a:solidFill>
                <a:srgbClr val="0B0A07"/>
              </a:solidFill>
            </a:endParaRPr>
          </a:p>
          <a:p>
            <a:pPr marL="571500" indent="-571500">
              <a:spcBef>
                <a:spcPct val="0"/>
              </a:spcBef>
              <a:buFont typeface="Arial" panose="020B0604020202020204" pitchFamily="34" charset="0"/>
              <a:buChar char="•"/>
            </a:pPr>
            <a:r>
              <a:rPr lang="en-US" sz="4000" dirty="0">
                <a:solidFill>
                  <a:srgbClr val="0B0A07"/>
                </a:solidFill>
              </a:rPr>
              <a:t>Parents and Guardians </a:t>
            </a:r>
          </a:p>
          <a:p>
            <a:pPr marL="1028700" lvl="1" indent="-571500">
              <a:spcBef>
                <a:spcPct val="0"/>
              </a:spcBef>
              <a:buFont typeface="Arial" panose="020B0604020202020204" pitchFamily="34" charset="0"/>
              <a:buChar char="•"/>
            </a:pPr>
            <a:r>
              <a:rPr lang="en-US" sz="4000" dirty="0">
                <a:solidFill>
                  <a:srgbClr val="0B0A07"/>
                </a:solidFill>
                <a:hlinkClick r:id="rId13"/>
              </a:rPr>
              <a:t>Mental Health Toolkits </a:t>
            </a:r>
            <a:r>
              <a:rPr lang="en-US" sz="4000" dirty="0">
                <a:solidFill>
                  <a:srgbClr val="0B0A07"/>
                </a:solidFill>
              </a:rPr>
              <a:t>(Equality Texas, n.d.). </a:t>
            </a:r>
          </a:p>
        </p:txBody>
      </p:sp>
    </p:spTree>
    <p:extLst>
      <p:ext uri="{BB962C8B-B14F-4D97-AF65-F5344CB8AC3E}">
        <p14:creationId xmlns:p14="http://schemas.microsoft.com/office/powerpoint/2010/main" val="22720295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53869" y="-3771900"/>
            <a:ext cx="6574155" cy="10668000"/>
          </a:xfrm>
          <a:custGeom>
            <a:avLst/>
            <a:gdLst/>
            <a:ahLst/>
            <a:cxnLst/>
            <a:rect l="l" t="t" r="r" b="b"/>
            <a:pathLst>
              <a:path w="6574155" h="10668000">
                <a:moveTo>
                  <a:pt x="0" y="0"/>
                </a:moveTo>
                <a:lnTo>
                  <a:pt x="6574155" y="0"/>
                </a:lnTo>
                <a:lnTo>
                  <a:pt x="6574155" y="10668000"/>
                </a:lnTo>
                <a:lnTo>
                  <a:pt x="0" y="10668000"/>
                </a:lnTo>
                <a:lnTo>
                  <a:pt x="0" y="0"/>
                </a:lnTo>
                <a:close/>
              </a:path>
            </a:pathLst>
          </a:custGeom>
          <a:blipFill>
            <a:blip r:embed="rId2"/>
            <a:stretch>
              <a:fillRect/>
            </a:stretch>
          </a:blipFill>
        </p:spPr>
        <p:txBody>
          <a:bodyPr/>
          <a:lstStyle/>
          <a:p>
            <a:endParaRPr lang="en-US"/>
          </a:p>
        </p:txBody>
      </p:sp>
      <p:grpSp>
        <p:nvGrpSpPr>
          <p:cNvPr id="4" name="Group 4"/>
          <p:cNvGrpSpPr/>
          <p:nvPr/>
        </p:nvGrpSpPr>
        <p:grpSpPr>
          <a:xfrm>
            <a:off x="820137" y="960240"/>
            <a:ext cx="13900318" cy="822905"/>
            <a:chOff x="0" y="0"/>
            <a:chExt cx="3660989" cy="216732"/>
          </a:xfrm>
        </p:grpSpPr>
        <p:sp>
          <p:nvSpPr>
            <p:cNvPr id="5" name="Freeform 5"/>
            <p:cNvSpPr/>
            <p:nvPr/>
          </p:nvSpPr>
          <p:spPr>
            <a:xfrm>
              <a:off x="0" y="0"/>
              <a:ext cx="3660989" cy="216732"/>
            </a:xfrm>
            <a:custGeom>
              <a:avLst/>
              <a:gdLst/>
              <a:ahLst/>
              <a:cxnLst/>
              <a:rect l="l" t="t" r="r" b="b"/>
              <a:pathLst>
                <a:path w="3660989" h="216732">
                  <a:moveTo>
                    <a:pt x="28405" y="0"/>
                  </a:moveTo>
                  <a:lnTo>
                    <a:pt x="3632584" y="0"/>
                  </a:lnTo>
                  <a:cubicBezTo>
                    <a:pt x="3648271" y="0"/>
                    <a:pt x="3660989" y="12717"/>
                    <a:pt x="3660989" y="28405"/>
                  </a:cubicBezTo>
                  <a:lnTo>
                    <a:pt x="3660989" y="188327"/>
                  </a:lnTo>
                  <a:cubicBezTo>
                    <a:pt x="3660989" y="204015"/>
                    <a:pt x="3648271" y="216732"/>
                    <a:pt x="3632584" y="216732"/>
                  </a:cubicBezTo>
                  <a:lnTo>
                    <a:pt x="28405" y="216732"/>
                  </a:lnTo>
                  <a:cubicBezTo>
                    <a:pt x="12717" y="216732"/>
                    <a:pt x="0" y="204015"/>
                    <a:pt x="0" y="188327"/>
                  </a:cubicBezTo>
                  <a:lnTo>
                    <a:pt x="0" y="28405"/>
                  </a:lnTo>
                  <a:cubicBezTo>
                    <a:pt x="0" y="12717"/>
                    <a:pt x="12717" y="0"/>
                    <a:pt x="28405" y="0"/>
                  </a:cubicBezTo>
                  <a:close/>
                </a:path>
              </a:pathLst>
            </a:custGeom>
            <a:solidFill>
              <a:srgbClr val="2088F5"/>
            </a:solidFill>
          </p:spPr>
          <p:txBody>
            <a:bodyPr/>
            <a:lstStyle/>
            <a:p>
              <a:endParaRPr lang="en-US"/>
            </a:p>
          </p:txBody>
        </p:sp>
        <p:sp>
          <p:nvSpPr>
            <p:cNvPr id="6" name="TextBox 6"/>
            <p:cNvSpPr txBox="1"/>
            <p:nvPr/>
          </p:nvSpPr>
          <p:spPr>
            <a:xfrm>
              <a:off x="0" y="-38100"/>
              <a:ext cx="3660989" cy="254832"/>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1433068" y="-109083"/>
            <a:ext cx="14126463" cy="2187137"/>
          </a:xfrm>
          <a:prstGeom prst="rect">
            <a:avLst/>
          </a:prstGeom>
        </p:spPr>
        <p:txBody>
          <a:bodyPr lIns="0" tIns="0" rIns="0" bIns="0" rtlCol="0" anchor="t">
            <a:spAutoFit/>
          </a:bodyPr>
          <a:lstStyle/>
          <a:p>
            <a:pPr marL="0" lvl="0" indent="0">
              <a:lnSpc>
                <a:spcPts val="18853"/>
              </a:lnSpc>
              <a:spcBef>
                <a:spcPct val="0"/>
              </a:spcBef>
            </a:pPr>
            <a:r>
              <a:rPr lang="en-US" sz="9600" spc="296" dirty="0">
                <a:solidFill>
                  <a:srgbClr val="000000"/>
                </a:solidFill>
                <a:latin typeface="Peace Sans"/>
              </a:rPr>
              <a:t>Considerations</a:t>
            </a:r>
          </a:p>
        </p:txBody>
      </p:sp>
      <p:sp>
        <p:nvSpPr>
          <p:cNvPr id="10" name="TextBox 9">
            <a:extLst>
              <a:ext uri="{FF2B5EF4-FFF2-40B4-BE49-F238E27FC236}">
                <a16:creationId xmlns:a16="http://schemas.microsoft.com/office/drawing/2014/main" id="{17A45639-4665-E125-D7AF-BD887B8292DA}"/>
              </a:ext>
            </a:extLst>
          </p:cNvPr>
          <p:cNvSpPr txBox="1"/>
          <p:nvPr/>
        </p:nvSpPr>
        <p:spPr>
          <a:xfrm>
            <a:off x="685799" y="1961148"/>
            <a:ext cx="14020801" cy="8617744"/>
          </a:xfrm>
          <a:prstGeom prst="rect">
            <a:avLst/>
          </a:prstGeom>
        </p:spPr>
        <p:txBody>
          <a:bodyPr wrap="square" lIns="0" tIns="0" rIns="0" bIns="0" rtlCol="0" anchor="t">
            <a:spAutoFit/>
          </a:bodyPr>
          <a:lstStyle/>
          <a:p>
            <a:pPr marL="571500" indent="-571500">
              <a:spcBef>
                <a:spcPct val="0"/>
              </a:spcBef>
              <a:buFont typeface="Arial" panose="020B0604020202020204" pitchFamily="34" charset="0"/>
              <a:buChar char="•"/>
            </a:pPr>
            <a:r>
              <a:rPr lang="en-US" sz="4000" dirty="0">
                <a:solidFill>
                  <a:srgbClr val="0B0A07"/>
                </a:solidFill>
              </a:rPr>
              <a:t>Other Resources </a:t>
            </a:r>
          </a:p>
          <a:p>
            <a:pPr marL="1028700" lvl="1" indent="-571500">
              <a:spcBef>
                <a:spcPct val="0"/>
              </a:spcBef>
              <a:buFont typeface="Arial" panose="020B0604020202020204" pitchFamily="34" charset="0"/>
              <a:buChar char="•"/>
            </a:pPr>
            <a:r>
              <a:rPr lang="en-US" sz="4000" dirty="0">
                <a:solidFill>
                  <a:srgbClr val="0B0A07"/>
                </a:solidFill>
                <a:hlinkClick r:id="rId3"/>
              </a:rPr>
              <a:t>Equality Texas</a:t>
            </a:r>
          </a:p>
          <a:p>
            <a:pPr marL="1028700" lvl="1" indent="-571500">
              <a:spcBef>
                <a:spcPct val="0"/>
              </a:spcBef>
              <a:buFont typeface="Arial" panose="020B0604020202020204" pitchFamily="34" charset="0"/>
              <a:buChar char="•"/>
            </a:pPr>
            <a:r>
              <a:rPr lang="en-US" sz="4000" dirty="0">
                <a:solidFill>
                  <a:srgbClr val="0B0A07"/>
                </a:solidFill>
                <a:hlinkClick r:id="rId4"/>
              </a:rPr>
              <a:t>DFPS Investigation FAQ for Parents </a:t>
            </a:r>
            <a:endParaRPr lang="en-US" sz="4000" dirty="0">
              <a:solidFill>
                <a:srgbClr val="0B0A07"/>
              </a:solidFill>
              <a:hlinkClick r:id="rId3"/>
            </a:endParaRPr>
          </a:p>
          <a:p>
            <a:pPr marL="1028700" lvl="1" indent="-571500">
              <a:spcBef>
                <a:spcPct val="0"/>
              </a:spcBef>
              <a:buFont typeface="Arial" panose="020B0604020202020204" pitchFamily="34" charset="0"/>
              <a:buChar char="•"/>
            </a:pPr>
            <a:r>
              <a:rPr lang="en-US" sz="4000" dirty="0">
                <a:solidFill>
                  <a:srgbClr val="0B0A07"/>
                </a:solidFill>
                <a:hlinkClick r:id="rId5"/>
              </a:rPr>
              <a:t>Parent Resource Folder </a:t>
            </a:r>
            <a:endParaRPr lang="en-US" sz="4000" dirty="0">
              <a:solidFill>
                <a:srgbClr val="0B0A07"/>
              </a:solidFill>
            </a:endParaRPr>
          </a:p>
          <a:p>
            <a:pPr marL="1028700" lvl="1" indent="-571500">
              <a:spcBef>
                <a:spcPct val="0"/>
              </a:spcBef>
              <a:buFont typeface="Arial" panose="020B0604020202020204" pitchFamily="34" charset="0"/>
              <a:buChar char="•"/>
            </a:pPr>
            <a:r>
              <a:rPr lang="en-US" sz="4000" dirty="0">
                <a:solidFill>
                  <a:srgbClr val="0B0A07"/>
                </a:solidFill>
                <a:hlinkClick r:id="rId6"/>
              </a:rPr>
              <a:t>Texans United Against Censorship in Education</a:t>
            </a:r>
            <a:r>
              <a:rPr lang="en-US" sz="4000" dirty="0">
                <a:solidFill>
                  <a:srgbClr val="0B0A07"/>
                </a:solidFill>
              </a:rPr>
              <a:t> </a:t>
            </a:r>
          </a:p>
          <a:p>
            <a:pPr marL="571500" indent="-571500" algn="l" fontAlgn="base">
              <a:buFont typeface="Arial" panose="020B0604020202020204" pitchFamily="34" charset="0"/>
              <a:buChar char="•"/>
            </a:pPr>
            <a:r>
              <a:rPr lang="en-US" sz="4000" b="0" i="0" u="none" strike="noStrike" dirty="0">
                <a:solidFill>
                  <a:srgbClr val="7000A7"/>
                </a:solidFill>
                <a:effectLst/>
                <a:highlight>
                  <a:srgbClr val="FFFFFF"/>
                </a:highlight>
                <a:latin typeface="inherit"/>
                <a:hlinkClick r:id="rId7"/>
              </a:rPr>
              <a:t>Crisis </a:t>
            </a:r>
            <a:r>
              <a:rPr lang="en-US" sz="4000" b="0" i="0" u="none" strike="noStrike" dirty="0" err="1">
                <a:solidFill>
                  <a:srgbClr val="7000A7"/>
                </a:solidFill>
                <a:effectLst/>
                <a:highlight>
                  <a:srgbClr val="FFFFFF"/>
                </a:highlight>
                <a:latin typeface="inherit"/>
                <a:hlinkClick r:id="rId7"/>
              </a:rPr>
              <a:t>TextLine</a:t>
            </a:r>
            <a:r>
              <a:rPr lang="en-US" sz="4000" b="0" i="0" dirty="0">
                <a:solidFill>
                  <a:srgbClr val="2F2F2F"/>
                </a:solidFill>
                <a:effectLst/>
                <a:highlight>
                  <a:srgbClr val="FFFFFF"/>
                </a:highlight>
                <a:latin typeface="inherit"/>
              </a:rPr>
              <a:t> – Text “START” to 741-741</a:t>
            </a:r>
          </a:p>
          <a:p>
            <a:pPr marL="571500" indent="-571500" algn="l" fontAlgn="base">
              <a:buFont typeface="Arial" panose="020B0604020202020204" pitchFamily="34" charset="0"/>
              <a:buChar char="•"/>
            </a:pPr>
            <a:r>
              <a:rPr lang="en-US" sz="4000" b="0" i="0" u="none" strike="noStrike" dirty="0">
                <a:solidFill>
                  <a:srgbClr val="000000"/>
                </a:solidFill>
                <a:effectLst/>
                <a:highlight>
                  <a:srgbClr val="FFFFFF"/>
                </a:highlight>
                <a:latin typeface="inherit"/>
                <a:hlinkClick r:id="rId8"/>
              </a:rPr>
              <a:t>Teen Line</a:t>
            </a:r>
            <a:r>
              <a:rPr lang="en-US" sz="4000" b="0" i="0" dirty="0">
                <a:solidFill>
                  <a:srgbClr val="2F2F2F"/>
                </a:solidFill>
                <a:effectLst/>
                <a:highlight>
                  <a:srgbClr val="FFFFFF"/>
                </a:highlight>
                <a:latin typeface="inherit"/>
              </a:rPr>
              <a:t> - 1-800 -TLC-TEEN, Text "TEEN" to 839863</a:t>
            </a:r>
          </a:p>
          <a:p>
            <a:pPr marL="571500" indent="-571500" algn="l" fontAlgn="base">
              <a:buFont typeface="Arial" panose="020B0604020202020204" pitchFamily="34" charset="0"/>
              <a:buChar char="•"/>
            </a:pPr>
            <a:r>
              <a:rPr lang="en-US" sz="4000" b="0" i="0" u="none" strike="noStrike" dirty="0">
                <a:solidFill>
                  <a:srgbClr val="7000A7"/>
                </a:solidFill>
                <a:effectLst/>
                <a:highlight>
                  <a:srgbClr val="FFFFFF"/>
                </a:highlight>
                <a:latin typeface="inherit"/>
                <a:hlinkClick r:id="rId9"/>
              </a:rPr>
              <a:t>Texas Youth Helpline</a:t>
            </a:r>
            <a:r>
              <a:rPr lang="en-US" sz="4000" b="0" i="0" dirty="0">
                <a:solidFill>
                  <a:srgbClr val="2F2F2F"/>
                </a:solidFill>
                <a:effectLst/>
                <a:highlight>
                  <a:srgbClr val="FFFFFF"/>
                </a:highlight>
                <a:latin typeface="inherit"/>
              </a:rPr>
              <a:t> - 1-800-989-6884</a:t>
            </a:r>
          </a:p>
          <a:p>
            <a:pPr marL="571500" indent="-571500" algn="l" fontAlgn="base">
              <a:buFont typeface="Arial" panose="020B0604020202020204" pitchFamily="34" charset="0"/>
              <a:buChar char="•"/>
            </a:pPr>
            <a:r>
              <a:rPr lang="en-US" sz="4000" b="0" i="0" u="none" strike="noStrike" dirty="0">
                <a:solidFill>
                  <a:srgbClr val="7000A7"/>
                </a:solidFill>
                <a:effectLst/>
                <a:highlight>
                  <a:srgbClr val="FFFFFF"/>
                </a:highlight>
                <a:latin typeface="inherit"/>
                <a:hlinkClick r:id="rId10"/>
              </a:rPr>
              <a:t>National Domestic Violence Hotline</a:t>
            </a:r>
            <a:r>
              <a:rPr lang="en-US" sz="4000" b="0" i="0" dirty="0">
                <a:solidFill>
                  <a:srgbClr val="2F2F2F"/>
                </a:solidFill>
                <a:effectLst/>
                <a:highlight>
                  <a:srgbClr val="FFFFFF"/>
                </a:highlight>
                <a:latin typeface="inherit"/>
              </a:rPr>
              <a:t> – 1-800-799-7233</a:t>
            </a:r>
          </a:p>
          <a:p>
            <a:pPr marL="571500" indent="-571500" algn="l" fontAlgn="base">
              <a:buFont typeface="Arial" panose="020B0604020202020204" pitchFamily="34" charset="0"/>
              <a:buChar char="•"/>
            </a:pPr>
            <a:r>
              <a:rPr lang="en-US" sz="4000" b="0" i="0" u="none" strike="noStrike" dirty="0">
                <a:solidFill>
                  <a:srgbClr val="7000A7"/>
                </a:solidFill>
                <a:effectLst/>
                <a:highlight>
                  <a:srgbClr val="FFFFFF"/>
                </a:highlight>
                <a:latin typeface="inherit"/>
                <a:hlinkClick r:id="rId11"/>
              </a:rPr>
              <a:t>National Sexual Assault Hotline</a:t>
            </a:r>
            <a:r>
              <a:rPr lang="en-US" sz="4000" b="0" i="0" dirty="0">
                <a:solidFill>
                  <a:srgbClr val="2F2F2F"/>
                </a:solidFill>
                <a:effectLst/>
                <a:highlight>
                  <a:srgbClr val="FFFFFF"/>
                </a:highlight>
                <a:latin typeface="inherit"/>
              </a:rPr>
              <a:t> – 1-800-656-4673</a:t>
            </a:r>
          </a:p>
          <a:p>
            <a:pPr marL="571500" indent="-571500" algn="l" fontAlgn="base">
              <a:buFont typeface="Arial" panose="020B0604020202020204" pitchFamily="34" charset="0"/>
              <a:buChar char="•"/>
            </a:pPr>
            <a:r>
              <a:rPr lang="en-US" sz="4000" b="0" i="0" u="none" strike="noStrike" dirty="0">
                <a:solidFill>
                  <a:srgbClr val="7000A7"/>
                </a:solidFill>
                <a:effectLst/>
                <a:highlight>
                  <a:srgbClr val="FFFFFF"/>
                </a:highlight>
                <a:latin typeface="inherit"/>
                <a:hlinkClick r:id="rId12"/>
              </a:rPr>
              <a:t>National Drug and Alcohol Treatment Hotline</a:t>
            </a:r>
            <a:r>
              <a:rPr lang="en-US" sz="4000" b="0" i="0" dirty="0">
                <a:solidFill>
                  <a:srgbClr val="2F2F2F"/>
                </a:solidFill>
                <a:effectLst/>
                <a:highlight>
                  <a:srgbClr val="FFFFFF"/>
                </a:highlight>
                <a:latin typeface="inherit"/>
              </a:rPr>
              <a:t> - 1-844-289-0879</a:t>
            </a:r>
          </a:p>
          <a:p>
            <a:pPr marL="571500" indent="-571500" algn="l" fontAlgn="base">
              <a:buFont typeface="Arial" panose="020B0604020202020204" pitchFamily="34" charset="0"/>
              <a:buChar char="•"/>
            </a:pPr>
            <a:r>
              <a:rPr lang="en-US" sz="4000" b="0" i="0" u="none" strike="noStrike" dirty="0">
                <a:solidFill>
                  <a:srgbClr val="7000A7"/>
                </a:solidFill>
                <a:effectLst/>
                <a:highlight>
                  <a:srgbClr val="FFFFFF"/>
                </a:highlight>
                <a:latin typeface="inherit"/>
                <a:hlinkClick r:id="rId13"/>
              </a:rPr>
              <a:t>Mental Health America</a:t>
            </a:r>
            <a:endParaRPr lang="en-US" sz="4000" b="0" i="0" dirty="0">
              <a:solidFill>
                <a:srgbClr val="2F2F2F"/>
              </a:solidFill>
              <a:effectLst/>
              <a:highlight>
                <a:srgbClr val="FFFFFF"/>
              </a:highlight>
              <a:latin typeface="inherit"/>
            </a:endParaRPr>
          </a:p>
          <a:p>
            <a:pPr marL="571500" indent="-571500" algn="l" fontAlgn="base">
              <a:buFont typeface="Arial" panose="020B0604020202020204" pitchFamily="34" charset="0"/>
              <a:buChar char="•"/>
            </a:pPr>
            <a:r>
              <a:rPr lang="en-US" sz="4000" b="0" i="0" u="none" strike="noStrike" dirty="0">
                <a:solidFill>
                  <a:srgbClr val="7000A7"/>
                </a:solidFill>
                <a:effectLst/>
                <a:highlight>
                  <a:srgbClr val="FFFFFF"/>
                </a:highlight>
                <a:latin typeface="inherit"/>
              </a:rPr>
              <a:t>National Runaway </a:t>
            </a:r>
            <a:r>
              <a:rPr lang="en-US" sz="4000" b="0" i="0" u="none" strike="noStrike" dirty="0" err="1">
                <a:solidFill>
                  <a:srgbClr val="7000A7"/>
                </a:solidFill>
                <a:effectLst/>
                <a:highlight>
                  <a:srgbClr val="FFFFFF"/>
                </a:highlight>
                <a:latin typeface="inherit"/>
              </a:rPr>
              <a:t>Safeline</a:t>
            </a:r>
            <a:r>
              <a:rPr lang="en-US" sz="4000" b="0" i="0" dirty="0">
                <a:solidFill>
                  <a:srgbClr val="2F2F2F"/>
                </a:solidFill>
                <a:effectLst/>
                <a:highlight>
                  <a:srgbClr val="FFFFFF"/>
                </a:highlight>
                <a:latin typeface="inherit"/>
              </a:rPr>
              <a:t> – 1-800-786-2929</a:t>
            </a:r>
          </a:p>
          <a:p>
            <a:pPr marL="1028700" lvl="1" indent="-571500">
              <a:spcBef>
                <a:spcPct val="0"/>
              </a:spcBef>
              <a:buFont typeface="Arial" panose="020B0604020202020204" pitchFamily="34" charset="0"/>
              <a:buChar char="•"/>
            </a:pPr>
            <a:endParaRPr lang="en-US" sz="4000" dirty="0">
              <a:solidFill>
                <a:srgbClr val="0B0A07"/>
              </a:solidFill>
            </a:endParaRPr>
          </a:p>
        </p:txBody>
      </p:sp>
    </p:spTree>
    <p:extLst>
      <p:ext uri="{BB962C8B-B14F-4D97-AF65-F5344CB8AC3E}">
        <p14:creationId xmlns:p14="http://schemas.microsoft.com/office/powerpoint/2010/main" val="7970350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DBAC9-E762-48DA-AB60-4E0EF9D762B7}"/>
              </a:ext>
            </a:extLst>
          </p:cNvPr>
          <p:cNvSpPr>
            <a:spLocks noGrp="1"/>
          </p:cNvSpPr>
          <p:nvPr>
            <p:ph type="title"/>
          </p:nvPr>
        </p:nvSpPr>
        <p:spPr/>
        <p:txBody>
          <a:bodyPr/>
          <a:lstStyle/>
          <a:p>
            <a:r>
              <a:rPr lang="en-US" dirty="0">
                <a:latin typeface="Peace Sans Bold"/>
              </a:rPr>
              <a:t>Helpful Resources</a:t>
            </a:r>
          </a:p>
        </p:txBody>
      </p:sp>
      <p:sp>
        <p:nvSpPr>
          <p:cNvPr id="3" name="Content Placeholder 2">
            <a:extLst>
              <a:ext uri="{FF2B5EF4-FFF2-40B4-BE49-F238E27FC236}">
                <a16:creationId xmlns:a16="http://schemas.microsoft.com/office/drawing/2014/main" id="{88331E2E-D5E3-48FB-A3AA-FD281089BF6A}"/>
              </a:ext>
            </a:extLst>
          </p:cNvPr>
          <p:cNvSpPr>
            <a:spLocks noGrp="1"/>
          </p:cNvSpPr>
          <p:nvPr>
            <p:ph idx="1"/>
          </p:nvPr>
        </p:nvSpPr>
        <p:spPr>
          <a:xfrm>
            <a:off x="1370693" y="3114675"/>
            <a:ext cx="15530643" cy="6561339"/>
          </a:xfrm>
        </p:spPr>
        <p:txBody>
          <a:bodyPr>
            <a:normAutofit/>
          </a:bodyPr>
          <a:lstStyle/>
          <a:p>
            <a:pPr fontAlgn="base"/>
            <a:r>
              <a:rPr lang="en-US" dirty="0">
                <a:effectLst/>
              </a:rPr>
              <a:t>PFLAG Our Trans Loved Ones: </a:t>
            </a:r>
            <a:r>
              <a:rPr lang="en-US" dirty="0">
                <a:effectLst/>
                <a:hlinkClick r:id="rId3"/>
              </a:rPr>
              <a:t>https://pflag.org/ourtranslovedones</a:t>
            </a:r>
            <a:r>
              <a:rPr lang="en-US" dirty="0">
                <a:effectLst/>
              </a:rPr>
              <a:t>​</a:t>
            </a:r>
          </a:p>
          <a:p>
            <a:pPr fontAlgn="base"/>
            <a:r>
              <a:rPr lang="en-US" dirty="0">
                <a:effectLst/>
              </a:rPr>
              <a:t>PFLAG Transgender Resources: </a:t>
            </a:r>
            <a:r>
              <a:rPr lang="en-US" dirty="0">
                <a:effectLst/>
                <a:hlinkClick r:id="rId4"/>
              </a:rPr>
              <a:t>https://pflag.org/search?keys=transgender&amp;type=resource</a:t>
            </a:r>
            <a:r>
              <a:rPr lang="en-US" dirty="0">
                <a:effectLst/>
              </a:rPr>
              <a:t>​</a:t>
            </a:r>
          </a:p>
          <a:p>
            <a:pPr fontAlgn="base"/>
            <a:r>
              <a:rPr lang="en-US" dirty="0" err="1">
                <a:effectLst/>
              </a:rPr>
              <a:t>Scarleteen</a:t>
            </a:r>
            <a:r>
              <a:rPr lang="en-US" dirty="0">
                <a:effectLst/>
              </a:rPr>
              <a:t>: </a:t>
            </a:r>
            <a:r>
              <a:rPr lang="en-US" dirty="0">
                <a:effectLst/>
                <a:hlinkClick r:id="rId5"/>
              </a:rPr>
              <a:t>https://www.scarleteen.com</a:t>
            </a:r>
            <a:r>
              <a:rPr lang="en-US" dirty="0">
                <a:effectLst/>
              </a:rPr>
              <a:t>​</a:t>
            </a:r>
          </a:p>
          <a:p>
            <a:pPr fontAlgn="base"/>
            <a:r>
              <a:rPr lang="en-US" dirty="0">
                <a:effectLst/>
              </a:rPr>
              <a:t>Trans Allies Materials: </a:t>
            </a:r>
            <a:r>
              <a:rPr lang="en-US" dirty="0">
                <a:effectLst/>
                <a:hlinkClick r:id="rId6"/>
              </a:rPr>
              <a:t>http://www.straightforequality.org/transmaterials</a:t>
            </a:r>
            <a:r>
              <a:rPr lang="en-US" dirty="0">
                <a:effectLst/>
              </a:rPr>
              <a:t>​</a:t>
            </a:r>
          </a:p>
          <a:p>
            <a:pPr fontAlgn="base"/>
            <a:r>
              <a:rPr lang="en-US" dirty="0">
                <a:effectLst/>
              </a:rPr>
              <a:t>Name Change Petitions for passports, drivers license, </a:t>
            </a:r>
            <a:r>
              <a:rPr lang="en-US" dirty="0" err="1">
                <a:effectLst/>
              </a:rPr>
              <a:t>etc</a:t>
            </a:r>
            <a:r>
              <a:rPr lang="en-US" dirty="0">
                <a:effectLst/>
              </a:rPr>
              <a:t>: </a:t>
            </a:r>
            <a:r>
              <a:rPr lang="en-US" dirty="0">
                <a:effectLst/>
                <a:hlinkClick r:id="rId7"/>
              </a:rPr>
              <a:t>https://www.translifeline.org/resources</a:t>
            </a:r>
            <a:r>
              <a:rPr lang="en-US" dirty="0">
                <a:effectLst/>
              </a:rPr>
              <a:t>​</a:t>
            </a:r>
          </a:p>
          <a:p>
            <a:pPr fontAlgn="base"/>
            <a:r>
              <a:rPr lang="en-US" dirty="0">
                <a:effectLst/>
              </a:rPr>
              <a:t>Trans Youth Family Allies: </a:t>
            </a:r>
            <a:r>
              <a:rPr lang="en-US" dirty="0">
                <a:effectLst/>
                <a:hlinkClick r:id="rId8"/>
              </a:rPr>
              <a:t>http://www.imatyfa.org</a:t>
            </a:r>
            <a:r>
              <a:rPr lang="en-US" dirty="0">
                <a:effectLst/>
              </a:rPr>
              <a:t>​</a:t>
            </a:r>
          </a:p>
          <a:p>
            <a:pPr fontAlgn="base"/>
            <a:r>
              <a:rPr lang="en-US" dirty="0">
                <a:effectLst/>
              </a:rPr>
              <a:t>Trans Youth Equality Foundation: </a:t>
            </a:r>
            <a:r>
              <a:rPr lang="en-US" dirty="0">
                <a:effectLst/>
                <a:hlinkClick r:id="rId9"/>
              </a:rPr>
              <a:t>http://www.transyouthequality.org</a:t>
            </a:r>
            <a:r>
              <a:rPr lang="en-US" dirty="0">
                <a:effectLst/>
              </a:rPr>
              <a:t>​</a:t>
            </a:r>
            <a:endParaRPr lang="en-US" dirty="0"/>
          </a:p>
        </p:txBody>
      </p:sp>
    </p:spTree>
    <p:extLst>
      <p:ext uri="{BB962C8B-B14F-4D97-AF65-F5344CB8AC3E}">
        <p14:creationId xmlns:p14="http://schemas.microsoft.com/office/powerpoint/2010/main" val="29043166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DBAC9-E762-48DA-AB60-4E0EF9D762B7}"/>
              </a:ext>
            </a:extLst>
          </p:cNvPr>
          <p:cNvSpPr>
            <a:spLocks noGrp="1"/>
          </p:cNvSpPr>
          <p:nvPr>
            <p:ph type="title"/>
          </p:nvPr>
        </p:nvSpPr>
        <p:spPr/>
        <p:txBody>
          <a:bodyPr/>
          <a:lstStyle/>
          <a:p>
            <a:r>
              <a:rPr lang="en-US" dirty="0">
                <a:latin typeface="Peace Sans Bold"/>
              </a:rPr>
              <a:t>Helpful Resources</a:t>
            </a:r>
          </a:p>
        </p:txBody>
      </p:sp>
      <p:sp>
        <p:nvSpPr>
          <p:cNvPr id="3" name="Content Placeholder 2">
            <a:extLst>
              <a:ext uri="{FF2B5EF4-FFF2-40B4-BE49-F238E27FC236}">
                <a16:creationId xmlns:a16="http://schemas.microsoft.com/office/drawing/2014/main" id="{88331E2E-D5E3-48FB-A3AA-FD281089BF6A}"/>
              </a:ext>
            </a:extLst>
          </p:cNvPr>
          <p:cNvSpPr>
            <a:spLocks noGrp="1"/>
          </p:cNvSpPr>
          <p:nvPr>
            <p:ph idx="1"/>
          </p:nvPr>
        </p:nvSpPr>
        <p:spPr>
          <a:xfrm>
            <a:off x="598517" y="2481351"/>
            <a:ext cx="17207346" cy="6205449"/>
          </a:xfrm>
        </p:spPr>
        <p:txBody>
          <a:bodyPr>
            <a:noAutofit/>
          </a:bodyPr>
          <a:lstStyle/>
          <a:p>
            <a:pPr fontAlgn="base"/>
            <a:r>
              <a:rPr lang="en-US" sz="2850" dirty="0"/>
              <a:t>Gender Identity Activism in Schools: </a:t>
            </a:r>
            <a:r>
              <a:rPr lang="en-US" sz="2850" u="sng" dirty="0">
                <a:hlinkClick r:id="rId3"/>
              </a:rPr>
              <a:t>http://transgenderlawcenter.org/wp-content/uploads/2012/07/99640173-Beyond-the-Binary.pdf</a:t>
            </a:r>
            <a:r>
              <a:rPr lang="en-US" sz="2850" dirty="0"/>
              <a:t>​</a:t>
            </a:r>
          </a:p>
          <a:p>
            <a:pPr fontAlgn="base"/>
            <a:r>
              <a:rPr lang="en-US" sz="2850" dirty="0"/>
              <a:t>Model School-District Policy on Trans* and GNC Students: </a:t>
            </a:r>
            <a:r>
              <a:rPr lang="en-US" sz="2850" u="sng" dirty="0">
                <a:hlinkClick r:id="rId4"/>
              </a:rPr>
              <a:t>https://transequality.org/sites/default/files/images/resources/trans_school_district_model_policy_FINAL.pdf</a:t>
            </a:r>
            <a:r>
              <a:rPr lang="en-US" sz="2850" dirty="0"/>
              <a:t>​</a:t>
            </a:r>
          </a:p>
          <a:p>
            <a:pPr fontAlgn="base"/>
            <a:r>
              <a:rPr lang="en-US" sz="2850" dirty="0"/>
              <a:t>National Center for Transgender Equality Fact Sheet on USDOE: </a:t>
            </a:r>
            <a:r>
              <a:rPr lang="en-US" sz="2850" u="sng" dirty="0">
                <a:hlinkClick r:id="rId4"/>
              </a:rPr>
              <a:t>https://transequality.org/sites/default/files/images/resources/trans_school_district_model_policy_FINAL.pdf</a:t>
            </a:r>
            <a:r>
              <a:rPr lang="en-US" sz="2850" dirty="0"/>
              <a:t>​</a:t>
            </a:r>
          </a:p>
          <a:p>
            <a:pPr fontAlgn="base"/>
            <a:r>
              <a:rPr lang="en-US" sz="2850" dirty="0"/>
              <a:t>Gender Spectrum's Guide to supporting Transgender Students in K-12 Public Schools: </a:t>
            </a:r>
            <a:r>
              <a:rPr lang="en-US" sz="2850" u="sng" dirty="0">
                <a:hlinkClick r:id="rId5"/>
              </a:rPr>
              <a:t>https://www.genderspectrum.org/staging/wp-content/uploads/2015/08/Schools-in-Transition-2015.pdf</a:t>
            </a:r>
            <a:r>
              <a:rPr lang="en-US" sz="2850" dirty="0"/>
              <a:t>​</a:t>
            </a:r>
          </a:p>
          <a:p>
            <a:pPr fontAlgn="base"/>
            <a:r>
              <a:rPr lang="en-US" sz="2850" dirty="0" err="1"/>
              <a:t>Lamda</a:t>
            </a:r>
            <a:r>
              <a:rPr lang="en-US" sz="2850" dirty="0"/>
              <a:t> </a:t>
            </a:r>
            <a:r>
              <a:rPr lang="en-US" sz="2850" dirty="0" err="1"/>
              <a:t>Legal's</a:t>
            </a:r>
            <a:r>
              <a:rPr lang="en-US" sz="2850" dirty="0"/>
              <a:t> Closing the Gap Between Recommended Practice and Reality for Transgender and Gender-Expansive Youth in Out-of-Home Care: </a:t>
            </a:r>
            <a:r>
              <a:rPr lang="en-US" sz="2850" u="sng" dirty="0">
                <a:hlinkClick r:id="rId6"/>
              </a:rPr>
              <a:t>https://www.lambdalegal.org/sites/default/files/publications/downloads/tgnc-policy-report_2017_final-web_05-02-17.pdf</a:t>
            </a:r>
            <a:r>
              <a:rPr lang="en-US" sz="2850" dirty="0"/>
              <a:t>​</a:t>
            </a:r>
          </a:p>
        </p:txBody>
      </p:sp>
    </p:spTree>
    <p:extLst>
      <p:ext uri="{BB962C8B-B14F-4D97-AF65-F5344CB8AC3E}">
        <p14:creationId xmlns:p14="http://schemas.microsoft.com/office/powerpoint/2010/main" val="2507568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220954">
            <a:off x="5562329" y="-1483919"/>
            <a:ext cx="10022322" cy="14091138"/>
          </a:xfrm>
          <a:custGeom>
            <a:avLst/>
            <a:gdLst/>
            <a:ahLst/>
            <a:cxnLst/>
            <a:rect l="l" t="t" r="r" b="b"/>
            <a:pathLst>
              <a:path w="10022322" h="14091138">
                <a:moveTo>
                  <a:pt x="0" y="0"/>
                </a:moveTo>
                <a:lnTo>
                  <a:pt x="10022322" y="0"/>
                </a:lnTo>
                <a:lnTo>
                  <a:pt x="10022322" y="14091138"/>
                </a:lnTo>
                <a:lnTo>
                  <a:pt x="0" y="14091138"/>
                </a:lnTo>
                <a:lnTo>
                  <a:pt x="0" y="0"/>
                </a:lnTo>
                <a:close/>
              </a:path>
            </a:pathLst>
          </a:custGeom>
          <a:blipFill>
            <a:blip r:embed="rId2"/>
            <a:stretch>
              <a:fillRect/>
            </a:stretch>
          </a:blipFill>
        </p:spPr>
        <p:txBody>
          <a:bodyPr/>
          <a:lstStyle/>
          <a:p>
            <a:endParaRPr lang="en-US"/>
          </a:p>
        </p:txBody>
      </p:sp>
      <p:grpSp>
        <p:nvGrpSpPr>
          <p:cNvPr id="12" name="Group 12"/>
          <p:cNvGrpSpPr/>
          <p:nvPr/>
        </p:nvGrpSpPr>
        <p:grpSpPr>
          <a:xfrm>
            <a:off x="1295401" y="2226074"/>
            <a:ext cx="15900286" cy="2841226"/>
            <a:chOff x="0" y="0"/>
            <a:chExt cx="3446042" cy="216732"/>
          </a:xfrm>
        </p:grpSpPr>
        <p:sp>
          <p:nvSpPr>
            <p:cNvPr id="13" name="Freeform 13"/>
            <p:cNvSpPr/>
            <p:nvPr/>
          </p:nvSpPr>
          <p:spPr>
            <a:xfrm>
              <a:off x="0" y="0"/>
              <a:ext cx="3446042" cy="216732"/>
            </a:xfrm>
            <a:custGeom>
              <a:avLst/>
              <a:gdLst/>
              <a:ahLst/>
              <a:cxnLst/>
              <a:rect l="l" t="t" r="r" b="b"/>
              <a:pathLst>
                <a:path w="3446042" h="216732">
                  <a:moveTo>
                    <a:pt x="30177" y="0"/>
                  </a:moveTo>
                  <a:lnTo>
                    <a:pt x="3415865" y="0"/>
                  </a:lnTo>
                  <a:cubicBezTo>
                    <a:pt x="3423868" y="0"/>
                    <a:pt x="3431544" y="3179"/>
                    <a:pt x="3437203" y="8839"/>
                  </a:cubicBezTo>
                  <a:cubicBezTo>
                    <a:pt x="3442862" y="14498"/>
                    <a:pt x="3446042" y="22173"/>
                    <a:pt x="3446042" y="30177"/>
                  </a:cubicBezTo>
                  <a:lnTo>
                    <a:pt x="3446042" y="186555"/>
                  </a:lnTo>
                  <a:cubicBezTo>
                    <a:pt x="3446042" y="194559"/>
                    <a:pt x="3442862" y="202234"/>
                    <a:pt x="3437203" y="207894"/>
                  </a:cubicBezTo>
                  <a:cubicBezTo>
                    <a:pt x="3431544" y="213553"/>
                    <a:pt x="3423868" y="216732"/>
                    <a:pt x="3415865" y="216732"/>
                  </a:cubicBezTo>
                  <a:lnTo>
                    <a:pt x="30177" y="216732"/>
                  </a:lnTo>
                  <a:cubicBezTo>
                    <a:pt x="22173" y="216732"/>
                    <a:pt x="14498" y="213553"/>
                    <a:pt x="8839" y="207894"/>
                  </a:cubicBezTo>
                  <a:cubicBezTo>
                    <a:pt x="3179" y="202234"/>
                    <a:pt x="0" y="194559"/>
                    <a:pt x="0" y="186555"/>
                  </a:cubicBezTo>
                  <a:lnTo>
                    <a:pt x="0" y="30177"/>
                  </a:lnTo>
                  <a:cubicBezTo>
                    <a:pt x="0" y="22173"/>
                    <a:pt x="3179" y="14498"/>
                    <a:pt x="8839" y="8839"/>
                  </a:cubicBezTo>
                  <a:cubicBezTo>
                    <a:pt x="14498" y="3179"/>
                    <a:pt x="22173" y="0"/>
                    <a:pt x="30177" y="0"/>
                  </a:cubicBezTo>
                  <a:close/>
                </a:path>
              </a:pathLst>
            </a:custGeom>
            <a:solidFill>
              <a:srgbClr val="E9EA36"/>
            </a:solidFill>
          </p:spPr>
          <p:txBody>
            <a:bodyPr/>
            <a:lstStyle/>
            <a:p>
              <a:endParaRPr lang="en-US"/>
            </a:p>
          </p:txBody>
        </p:sp>
        <p:sp>
          <p:nvSpPr>
            <p:cNvPr id="14" name="TextBox 14"/>
            <p:cNvSpPr txBox="1"/>
            <p:nvPr/>
          </p:nvSpPr>
          <p:spPr>
            <a:xfrm>
              <a:off x="0" y="-38100"/>
              <a:ext cx="3446042" cy="254832"/>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524000" y="2400300"/>
            <a:ext cx="15468599" cy="2462213"/>
          </a:xfrm>
          <a:prstGeom prst="rect">
            <a:avLst/>
          </a:prstGeom>
        </p:spPr>
        <p:txBody>
          <a:bodyPr wrap="square" lIns="0" tIns="0" rIns="0" bIns="0" rtlCol="0" anchor="t">
            <a:spAutoFit/>
          </a:bodyPr>
          <a:lstStyle/>
          <a:p>
            <a:pPr marL="0" lvl="0" indent="0" algn="ctr">
              <a:spcBef>
                <a:spcPct val="0"/>
              </a:spcBef>
            </a:pPr>
            <a:r>
              <a:rPr lang="en-US" sz="8000" spc="1754" dirty="0">
                <a:solidFill>
                  <a:srgbClr val="000000"/>
                </a:solidFill>
                <a:latin typeface="Peace Sans"/>
              </a:rPr>
              <a:t>6. Intersectional</a:t>
            </a:r>
          </a:p>
          <a:p>
            <a:pPr marL="0" lvl="0" indent="0" algn="ctr">
              <a:spcBef>
                <a:spcPct val="0"/>
              </a:spcBef>
            </a:pPr>
            <a:r>
              <a:rPr lang="en-US" sz="8000" spc="1754" dirty="0">
                <a:solidFill>
                  <a:srgbClr val="000000"/>
                </a:solidFill>
                <a:latin typeface="Peace Sans"/>
              </a:rPr>
              <a:t>Challenges</a:t>
            </a:r>
          </a:p>
        </p:txBody>
      </p:sp>
    </p:spTree>
    <p:extLst>
      <p:ext uri="{BB962C8B-B14F-4D97-AF65-F5344CB8AC3E}">
        <p14:creationId xmlns:p14="http://schemas.microsoft.com/office/powerpoint/2010/main" val="16590010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9378E6-3EEC-E9C8-4F29-162A13693F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961456" flipH="1">
            <a:off x="-17215663" y="-6688716"/>
            <a:ext cx="21049840" cy="24951319"/>
          </a:xfrm>
          <a:prstGeom prst="rect">
            <a:avLst/>
          </a:prstGeom>
        </p:spPr>
      </p:pic>
      <p:sp>
        <p:nvSpPr>
          <p:cNvPr id="2" name="TextBox 2"/>
          <p:cNvSpPr txBox="1"/>
          <p:nvPr/>
        </p:nvSpPr>
        <p:spPr>
          <a:xfrm>
            <a:off x="843342" y="2565110"/>
            <a:ext cx="16216296" cy="7689156"/>
          </a:xfrm>
          <a:prstGeom prst="rect">
            <a:avLst/>
          </a:prstGeom>
        </p:spPr>
        <p:txBody>
          <a:bodyPr wrap="square" lIns="0" tIns="0" rIns="0" bIns="0" rtlCol="0" anchor="t">
            <a:spAutoFit/>
          </a:bodyPr>
          <a:lstStyle/>
          <a:p>
            <a:pPr marL="342900" indent="-342900">
              <a:lnSpc>
                <a:spcPct val="150000"/>
              </a:lnSpc>
              <a:spcBef>
                <a:spcPct val="0"/>
              </a:spcBef>
              <a:buFont typeface="Arial" panose="020B0604020202020204" pitchFamily="34" charset="0"/>
              <a:buChar char="•"/>
            </a:pPr>
            <a:r>
              <a:rPr lang="en-US" sz="2800" dirty="0">
                <a:latin typeface="IBM Plex Sans Hebrew Text"/>
              </a:rPr>
              <a:t>Queer and gender expansive people experience poverty at higher rates (21.6%) than cishet people, both in urban and rural settings (15.7%; </a:t>
            </a:r>
            <a:r>
              <a:rPr lang="en-US" sz="2800" dirty="0" err="1">
                <a:latin typeface="IBM Plex Sans Hebrew Text"/>
              </a:rPr>
              <a:t>Badgett</a:t>
            </a:r>
            <a:r>
              <a:rPr lang="en-US" sz="2800" dirty="0">
                <a:latin typeface="IBM Plex Sans Hebrew Text"/>
              </a:rPr>
              <a:t> et al., 2019)</a:t>
            </a:r>
          </a:p>
          <a:p>
            <a:pPr marL="800100" lvl="1" indent="-342900">
              <a:lnSpc>
                <a:spcPct val="150000"/>
              </a:lnSpc>
              <a:spcBef>
                <a:spcPct val="0"/>
              </a:spcBef>
              <a:buFont typeface="Arial" panose="020B0604020202020204" pitchFamily="34" charset="0"/>
              <a:buChar char="•"/>
            </a:pPr>
            <a:r>
              <a:rPr lang="en-US" sz="2800" dirty="0">
                <a:latin typeface="IBM Plex Sans Hebrew Text"/>
              </a:rPr>
              <a:t>Trans people and cis-bisexual women experience poverty at higher rates than other identities</a:t>
            </a:r>
          </a:p>
          <a:p>
            <a:pPr marL="800100" lvl="1" indent="-342900">
              <a:lnSpc>
                <a:spcPct val="150000"/>
              </a:lnSpc>
              <a:spcBef>
                <a:spcPct val="0"/>
              </a:spcBef>
              <a:buFont typeface="Arial" panose="020B0604020202020204" pitchFamily="34" charset="0"/>
              <a:buChar char="•"/>
            </a:pPr>
            <a:r>
              <a:rPr lang="en-US" sz="2800" dirty="0">
                <a:latin typeface="IBM Plex Sans Hebrew Text"/>
              </a:rPr>
              <a:t>Other intersections related to poverty: POC, youth, varying ability/disability statuses</a:t>
            </a:r>
          </a:p>
          <a:p>
            <a:pPr marL="342900" indent="-342900">
              <a:lnSpc>
                <a:spcPct val="150000"/>
              </a:lnSpc>
              <a:spcBef>
                <a:spcPct val="0"/>
              </a:spcBef>
              <a:buFont typeface="Arial" panose="020B0604020202020204" pitchFamily="34" charset="0"/>
              <a:buChar char="•"/>
            </a:pPr>
            <a:r>
              <a:rPr lang="en-US" sz="2800" dirty="0" err="1">
                <a:latin typeface="IBM Plex Sans Hebrew Text"/>
              </a:rPr>
              <a:t>Homomisia</a:t>
            </a:r>
            <a:r>
              <a:rPr lang="en-US" sz="2800" dirty="0">
                <a:latin typeface="IBM Plex Sans Hebrew Text"/>
              </a:rPr>
              <a:t>/</a:t>
            </a:r>
            <a:r>
              <a:rPr lang="en-US" sz="2800" dirty="0" err="1">
                <a:latin typeface="IBM Plex Sans Hebrew Text"/>
              </a:rPr>
              <a:t>transmisia</a:t>
            </a:r>
            <a:r>
              <a:rPr lang="en-US" sz="2800" dirty="0">
                <a:latin typeface="IBM Plex Sans Hebrew Text"/>
              </a:rPr>
              <a:t> contribute to poverty </a:t>
            </a:r>
          </a:p>
          <a:p>
            <a:pPr marL="800100" lvl="1" indent="-342900">
              <a:lnSpc>
                <a:spcPct val="150000"/>
              </a:lnSpc>
              <a:spcBef>
                <a:spcPct val="0"/>
              </a:spcBef>
              <a:buFont typeface="Arial" panose="020B0604020202020204" pitchFamily="34" charset="0"/>
              <a:buChar char="•"/>
            </a:pPr>
            <a:r>
              <a:rPr lang="en-US" sz="2800" dirty="0">
                <a:latin typeface="IBM Plex Sans Hebrew Text"/>
              </a:rPr>
              <a:t>Hatred of queer/GE people leads to challenges with educational (low grades, drop out) and occupational achievement (lack of advances, termination), impacting income and access to resources (</a:t>
            </a:r>
            <a:r>
              <a:rPr lang="en-US" sz="2800" dirty="0" err="1">
                <a:latin typeface="IBM Plex Sans Hebrew Text"/>
              </a:rPr>
              <a:t>ie</a:t>
            </a:r>
            <a:r>
              <a:rPr lang="en-US" sz="2800" dirty="0">
                <a:latin typeface="IBM Plex Sans Hebrew Text"/>
              </a:rPr>
              <a:t>., housing, healthcare; File &amp; Marshall, 2021). </a:t>
            </a:r>
          </a:p>
          <a:p>
            <a:pPr marL="800100" lvl="1" indent="-342900">
              <a:lnSpc>
                <a:spcPct val="150000"/>
              </a:lnSpc>
              <a:spcBef>
                <a:spcPct val="0"/>
              </a:spcBef>
              <a:buFont typeface="Arial" panose="020B0604020202020204" pitchFamily="34" charset="0"/>
              <a:buChar char="•"/>
            </a:pPr>
            <a:r>
              <a:rPr lang="en-US" sz="2800" dirty="0">
                <a:latin typeface="IBM Plex Sans Hebrew Text"/>
              </a:rPr>
              <a:t>Queer and gender expansive youth have higher rates of being unhoused compared to non-queer and non-gender expansive youth</a:t>
            </a:r>
          </a:p>
          <a:p>
            <a:pPr marL="342900" indent="-342900">
              <a:lnSpc>
                <a:spcPct val="150000"/>
              </a:lnSpc>
              <a:spcBef>
                <a:spcPct val="0"/>
              </a:spcBef>
              <a:buFont typeface="Arial" panose="020B0604020202020204" pitchFamily="34" charset="0"/>
              <a:buChar char="•"/>
            </a:pPr>
            <a:r>
              <a:rPr lang="en-US" sz="2800" dirty="0">
                <a:latin typeface="IBM Plex Sans Hebrew Text"/>
              </a:rPr>
              <a:t>Clear relationship between being queer and/or gender expansive and experiencing social class oppression</a:t>
            </a:r>
          </a:p>
          <a:p>
            <a:pPr marL="342900" indent="-342900">
              <a:lnSpc>
                <a:spcPct val="150000"/>
              </a:lnSpc>
              <a:spcBef>
                <a:spcPct val="0"/>
              </a:spcBef>
              <a:buFont typeface="Arial" panose="020B0604020202020204" pitchFamily="34" charset="0"/>
              <a:buChar char="•"/>
            </a:pPr>
            <a:r>
              <a:rPr lang="en-US" sz="2800" dirty="0">
                <a:latin typeface="IBM Plex Sans Hebrew Text"/>
              </a:rPr>
              <a:t>Exacerbated by COVID-19 Pandemic </a:t>
            </a:r>
          </a:p>
        </p:txBody>
      </p:sp>
      <p:sp>
        <p:nvSpPr>
          <p:cNvPr id="4" name="TextBox 4"/>
          <p:cNvSpPr txBox="1"/>
          <p:nvPr/>
        </p:nvSpPr>
        <p:spPr>
          <a:xfrm>
            <a:off x="1690704" y="321232"/>
            <a:ext cx="8592894" cy="1654299"/>
          </a:xfrm>
          <a:prstGeom prst="rect">
            <a:avLst/>
          </a:prstGeom>
        </p:spPr>
        <p:txBody>
          <a:bodyPr lIns="0" tIns="0" rIns="0" bIns="0" rtlCol="0" anchor="t">
            <a:spAutoFit/>
          </a:bodyPr>
          <a:lstStyle/>
          <a:p>
            <a:pPr>
              <a:lnSpc>
                <a:spcPts val="14192"/>
              </a:lnSpc>
            </a:pPr>
            <a:r>
              <a:rPr lang="en-US" sz="7500" dirty="0">
                <a:solidFill>
                  <a:srgbClr val="000000"/>
                </a:solidFill>
                <a:latin typeface="Peace Sans Bold"/>
              </a:rPr>
              <a:t>Intersections </a:t>
            </a:r>
          </a:p>
        </p:txBody>
      </p:sp>
      <p:sp>
        <p:nvSpPr>
          <p:cNvPr id="6" name="TextBox 6"/>
          <p:cNvSpPr txBox="1"/>
          <p:nvPr/>
        </p:nvSpPr>
        <p:spPr>
          <a:xfrm>
            <a:off x="1681542" y="1923909"/>
            <a:ext cx="14539896" cy="641201"/>
          </a:xfrm>
          <a:prstGeom prst="rect">
            <a:avLst/>
          </a:prstGeom>
        </p:spPr>
        <p:txBody>
          <a:bodyPr wrap="square" lIns="0" tIns="0" rIns="0" bIns="0" rtlCol="0" anchor="t">
            <a:spAutoFit/>
          </a:bodyPr>
          <a:lstStyle/>
          <a:p>
            <a:pPr>
              <a:lnSpc>
                <a:spcPts val="5040"/>
              </a:lnSpc>
            </a:pPr>
            <a:r>
              <a:rPr lang="en-US" sz="4200" dirty="0">
                <a:solidFill>
                  <a:srgbClr val="F57A30"/>
                </a:solidFill>
                <a:latin typeface="Belleza Bold"/>
              </a:rPr>
              <a:t>Social Class and Queer and Gender-Expansive Issues  </a:t>
            </a:r>
          </a:p>
        </p:txBody>
      </p:sp>
    </p:spTree>
    <p:extLst>
      <p:ext uri="{BB962C8B-B14F-4D97-AF65-F5344CB8AC3E}">
        <p14:creationId xmlns:p14="http://schemas.microsoft.com/office/powerpoint/2010/main" val="6612707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498493">
            <a:off x="9913914" y="-10130599"/>
            <a:ext cx="21049840" cy="24951319"/>
          </a:xfrm>
          <a:prstGeom prst="rect">
            <a:avLst/>
          </a:prstGeom>
        </p:spPr>
      </p:pic>
      <p:grpSp>
        <p:nvGrpSpPr>
          <p:cNvPr id="3" name="Group 3"/>
          <p:cNvGrpSpPr/>
          <p:nvPr/>
        </p:nvGrpSpPr>
        <p:grpSpPr>
          <a:xfrm>
            <a:off x="1663287" y="1636013"/>
            <a:ext cx="12341006" cy="3939471"/>
            <a:chOff x="0" y="114300"/>
            <a:chExt cx="13559775" cy="5252628"/>
          </a:xfrm>
        </p:grpSpPr>
        <p:sp>
          <p:nvSpPr>
            <p:cNvPr id="4" name="TextBox 4"/>
            <p:cNvSpPr txBox="1"/>
            <p:nvPr/>
          </p:nvSpPr>
          <p:spPr>
            <a:xfrm>
              <a:off x="0" y="114300"/>
              <a:ext cx="13559775" cy="1109621"/>
            </a:xfrm>
            <a:prstGeom prst="rect">
              <a:avLst/>
            </a:prstGeom>
          </p:spPr>
          <p:txBody>
            <a:bodyPr lIns="0" tIns="0" rIns="0" bIns="0" rtlCol="0" anchor="t">
              <a:spAutoFit/>
            </a:bodyPr>
            <a:lstStyle/>
            <a:p>
              <a:pPr>
                <a:lnSpc>
                  <a:spcPts val="6400"/>
                </a:lnSpc>
              </a:pPr>
              <a:r>
                <a:rPr lang="en-US" sz="6400" dirty="0">
                  <a:solidFill>
                    <a:srgbClr val="FF9367"/>
                  </a:solidFill>
                  <a:latin typeface="Belleza Bold Italics"/>
                </a:rPr>
                <a:t>Multiple Minority Stress </a:t>
              </a:r>
            </a:p>
          </p:txBody>
        </p:sp>
        <p:sp>
          <p:nvSpPr>
            <p:cNvPr id="5" name="TextBox 5"/>
            <p:cNvSpPr txBox="1"/>
            <p:nvPr/>
          </p:nvSpPr>
          <p:spPr>
            <a:xfrm>
              <a:off x="0" y="733181"/>
              <a:ext cx="13559775" cy="4633747"/>
            </a:xfrm>
            <a:prstGeom prst="rect">
              <a:avLst/>
            </a:prstGeom>
          </p:spPr>
          <p:txBody>
            <a:bodyPr lIns="0" tIns="0" rIns="0" bIns="0" rtlCol="0" anchor="t">
              <a:spAutoFit/>
            </a:bodyPr>
            <a:lstStyle/>
            <a:p>
              <a:pPr>
                <a:lnSpc>
                  <a:spcPts val="14238"/>
                </a:lnSpc>
              </a:pPr>
              <a:r>
                <a:rPr lang="en-US" sz="7500" dirty="0">
                  <a:solidFill>
                    <a:srgbClr val="000000"/>
                  </a:solidFill>
                  <a:latin typeface="Peace Sans Bold"/>
                </a:rPr>
                <a:t>Living at Intersections</a:t>
              </a:r>
            </a:p>
          </p:txBody>
        </p:sp>
      </p:gr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032119" y="2705100"/>
            <a:ext cx="5255881" cy="5464526"/>
          </a:xfrm>
          <a:prstGeom prst="rect">
            <a:avLst/>
          </a:prstGeom>
        </p:spPr>
      </p:pic>
      <p:sp>
        <p:nvSpPr>
          <p:cNvPr id="7" name="TextBox 7"/>
          <p:cNvSpPr txBox="1"/>
          <p:nvPr/>
        </p:nvSpPr>
        <p:spPr>
          <a:xfrm>
            <a:off x="533400" y="4387033"/>
            <a:ext cx="13106400" cy="4332404"/>
          </a:xfrm>
          <a:prstGeom prst="rect">
            <a:avLst/>
          </a:prstGeom>
        </p:spPr>
        <p:txBody>
          <a:bodyPr wrap="square" lIns="0" tIns="0" rIns="0" bIns="0" rtlCol="0" anchor="t">
            <a:spAutoFit/>
          </a:bodyPr>
          <a:lstStyle/>
          <a:p>
            <a:pPr marL="342900" indent="-342900">
              <a:lnSpc>
                <a:spcPts val="3359"/>
              </a:lnSpc>
              <a:spcBef>
                <a:spcPct val="0"/>
              </a:spcBef>
              <a:buFont typeface="Arial" panose="020B0604020202020204" pitchFamily="34" charset="0"/>
              <a:buChar char="•"/>
            </a:pPr>
            <a:r>
              <a:rPr lang="en-US" sz="2400" dirty="0">
                <a:latin typeface="IBM Plex Sans Hebrew Text"/>
              </a:rPr>
              <a:t>Individuals living at intersections (e.g., being queer and experiencing poverty) may experience multiple minority stress</a:t>
            </a:r>
          </a:p>
          <a:p>
            <a:pPr marL="342900" indent="-342900">
              <a:lnSpc>
                <a:spcPts val="3359"/>
              </a:lnSpc>
              <a:spcBef>
                <a:spcPct val="0"/>
              </a:spcBef>
              <a:buFont typeface="Arial" panose="020B0604020202020204" pitchFamily="34" charset="0"/>
              <a:buChar char="•"/>
            </a:pPr>
            <a:r>
              <a:rPr lang="en-US" sz="2400" dirty="0">
                <a:latin typeface="IBM Plex Sans Hebrew Text"/>
              </a:rPr>
              <a:t>Involves many levels of harmful and stressful social environments based on one’s intersecting, minoritized identities</a:t>
            </a:r>
          </a:p>
          <a:p>
            <a:pPr marL="342900" indent="-342900">
              <a:lnSpc>
                <a:spcPts val="3359"/>
              </a:lnSpc>
              <a:spcBef>
                <a:spcPct val="0"/>
              </a:spcBef>
              <a:buFont typeface="Arial" panose="020B0604020202020204" pitchFamily="34" charset="0"/>
              <a:buChar char="•"/>
            </a:pPr>
            <a:r>
              <a:rPr lang="en-US" sz="2400" dirty="0">
                <a:latin typeface="IBM Plex Sans Hebrew Text"/>
              </a:rPr>
              <a:t>Queer and GE clients experiencing poverty may have increased mental health concerns, such as depression, anxiety, and suicidality</a:t>
            </a:r>
          </a:p>
          <a:p>
            <a:pPr marL="342900" indent="-342900">
              <a:lnSpc>
                <a:spcPts val="3359"/>
              </a:lnSpc>
              <a:spcBef>
                <a:spcPct val="0"/>
              </a:spcBef>
              <a:buFont typeface="Arial" panose="020B0604020202020204" pitchFamily="34" charset="0"/>
              <a:buChar char="•"/>
            </a:pPr>
            <a:r>
              <a:rPr lang="en-US" sz="2400" dirty="0">
                <a:latin typeface="IBM Plex Sans Hebrew Text"/>
              </a:rPr>
              <a:t>It is important for counselors to understand the social class factors that impact queer and GE clients and/or how the client’s “queerness” intersects with their social class</a:t>
            </a:r>
          </a:p>
          <a:p>
            <a:pPr marL="342900" indent="-342900">
              <a:lnSpc>
                <a:spcPts val="3359"/>
              </a:lnSpc>
              <a:spcBef>
                <a:spcPct val="0"/>
              </a:spcBef>
              <a:buFont typeface="Arial" panose="020B0604020202020204" pitchFamily="34" charset="0"/>
              <a:buChar char="•"/>
            </a:pPr>
            <a:r>
              <a:rPr lang="en-US" sz="2400" dirty="0">
                <a:latin typeface="IBM Plex Sans Hebrew Text"/>
              </a:rPr>
              <a:t>As suggested by Hope et al., 2022, we may start to use the term </a:t>
            </a:r>
            <a:r>
              <a:rPr lang="en-US" sz="2400" i="1" dirty="0">
                <a:latin typeface="IBM Plex Sans Hebrew Text"/>
              </a:rPr>
              <a:t>marginalization stress </a:t>
            </a:r>
            <a:r>
              <a:rPr lang="en-US" sz="2400" dirty="0">
                <a:latin typeface="IBM Plex Sans Hebrew Text"/>
              </a:rPr>
              <a:t>to denote the location of the problem in the marginalization experience itself and not in the person</a:t>
            </a:r>
          </a:p>
        </p:txBody>
      </p:sp>
    </p:spTree>
    <p:extLst>
      <p:ext uri="{BB962C8B-B14F-4D97-AF65-F5344CB8AC3E}">
        <p14:creationId xmlns:p14="http://schemas.microsoft.com/office/powerpoint/2010/main" val="40308648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498493">
            <a:off x="9913914" y="-10130599"/>
            <a:ext cx="21049840" cy="24951319"/>
          </a:xfrm>
          <a:prstGeom prst="rect">
            <a:avLst/>
          </a:prstGeom>
        </p:spPr>
      </p:pic>
      <p:grpSp>
        <p:nvGrpSpPr>
          <p:cNvPr id="3" name="Group 3"/>
          <p:cNvGrpSpPr/>
          <p:nvPr/>
        </p:nvGrpSpPr>
        <p:grpSpPr>
          <a:xfrm>
            <a:off x="1663287" y="1636013"/>
            <a:ext cx="12341006" cy="3939471"/>
            <a:chOff x="0" y="114300"/>
            <a:chExt cx="13559775" cy="5252628"/>
          </a:xfrm>
        </p:grpSpPr>
        <p:sp>
          <p:nvSpPr>
            <p:cNvPr id="4" name="TextBox 4"/>
            <p:cNvSpPr txBox="1"/>
            <p:nvPr/>
          </p:nvSpPr>
          <p:spPr>
            <a:xfrm>
              <a:off x="0" y="114300"/>
              <a:ext cx="13559775" cy="1109621"/>
            </a:xfrm>
            <a:prstGeom prst="rect">
              <a:avLst/>
            </a:prstGeom>
          </p:spPr>
          <p:txBody>
            <a:bodyPr lIns="0" tIns="0" rIns="0" bIns="0" rtlCol="0" anchor="t">
              <a:spAutoFit/>
            </a:bodyPr>
            <a:lstStyle/>
            <a:p>
              <a:pPr>
                <a:lnSpc>
                  <a:spcPts val="6400"/>
                </a:lnSpc>
              </a:pPr>
              <a:r>
                <a:rPr lang="en-US" sz="6400" dirty="0">
                  <a:solidFill>
                    <a:srgbClr val="FF9367"/>
                  </a:solidFill>
                  <a:latin typeface="Belleza Bold Italics"/>
                </a:rPr>
                <a:t>Multiple Minority Stress </a:t>
              </a:r>
            </a:p>
          </p:txBody>
        </p:sp>
        <p:sp>
          <p:nvSpPr>
            <p:cNvPr id="5" name="TextBox 5"/>
            <p:cNvSpPr txBox="1"/>
            <p:nvPr/>
          </p:nvSpPr>
          <p:spPr>
            <a:xfrm>
              <a:off x="0" y="733181"/>
              <a:ext cx="13559775" cy="4633747"/>
            </a:xfrm>
            <a:prstGeom prst="rect">
              <a:avLst/>
            </a:prstGeom>
          </p:spPr>
          <p:txBody>
            <a:bodyPr lIns="0" tIns="0" rIns="0" bIns="0" rtlCol="0" anchor="t">
              <a:spAutoFit/>
            </a:bodyPr>
            <a:lstStyle/>
            <a:p>
              <a:pPr>
                <a:lnSpc>
                  <a:spcPts val="14238"/>
                </a:lnSpc>
              </a:pPr>
              <a:r>
                <a:rPr lang="en-US" sz="7500" dirty="0">
                  <a:solidFill>
                    <a:srgbClr val="000000"/>
                  </a:solidFill>
                  <a:latin typeface="Peace Sans Bold"/>
                </a:rPr>
                <a:t>Living at Intersections</a:t>
              </a:r>
            </a:p>
          </p:txBody>
        </p:sp>
      </p:gr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032119" y="2705100"/>
            <a:ext cx="5255881" cy="5464526"/>
          </a:xfrm>
          <a:prstGeom prst="rect">
            <a:avLst/>
          </a:prstGeom>
        </p:spPr>
      </p:pic>
      <p:sp>
        <p:nvSpPr>
          <p:cNvPr id="7" name="TextBox 7"/>
          <p:cNvSpPr txBox="1"/>
          <p:nvPr/>
        </p:nvSpPr>
        <p:spPr>
          <a:xfrm>
            <a:off x="533400" y="4387033"/>
            <a:ext cx="11887200" cy="3909917"/>
          </a:xfrm>
          <a:prstGeom prst="rect">
            <a:avLst/>
          </a:prstGeom>
        </p:spPr>
        <p:txBody>
          <a:bodyPr wrap="square" lIns="0" tIns="0" rIns="0" bIns="0" rtlCol="0" anchor="t">
            <a:spAutoFit/>
          </a:bodyPr>
          <a:lstStyle/>
          <a:p>
            <a:pPr marL="342900" indent="-342900">
              <a:lnSpc>
                <a:spcPts val="3359"/>
              </a:lnSpc>
              <a:spcBef>
                <a:spcPct val="0"/>
              </a:spcBef>
              <a:buFont typeface="Arial" panose="020B0604020202020204" pitchFamily="34" charset="0"/>
              <a:buChar char="•"/>
            </a:pPr>
            <a:r>
              <a:rPr lang="en-US" sz="2800" dirty="0">
                <a:latin typeface="IBM Plex Sans Hebrew Text"/>
              </a:rPr>
              <a:t>When examining </a:t>
            </a:r>
            <a:r>
              <a:rPr lang="en-US" sz="2800" i="1" dirty="0">
                <a:latin typeface="IBM Plex Sans Hebrew Text"/>
              </a:rPr>
              <a:t>within </a:t>
            </a:r>
            <a:r>
              <a:rPr lang="en-US" sz="2800" dirty="0">
                <a:latin typeface="IBM Plex Sans Hebrew Text"/>
              </a:rPr>
              <a:t>LGBTQ+ Populations (</a:t>
            </a:r>
            <a:r>
              <a:rPr lang="en-US" sz="2800" dirty="0" err="1">
                <a:latin typeface="IBM Plex Sans Hebrew Text"/>
              </a:rPr>
              <a:t>Badgett</a:t>
            </a:r>
            <a:r>
              <a:rPr lang="en-US" sz="2800" dirty="0">
                <a:latin typeface="IBM Plex Sans Hebrew Text"/>
              </a:rPr>
              <a:t> et al., 2019): </a:t>
            </a:r>
          </a:p>
          <a:p>
            <a:pPr marL="342900" indent="-342900">
              <a:lnSpc>
                <a:spcPts val="3359"/>
              </a:lnSpc>
              <a:spcBef>
                <a:spcPct val="0"/>
              </a:spcBef>
              <a:buFont typeface="Arial" panose="020B0604020202020204" pitchFamily="34" charset="0"/>
              <a:buChar char="•"/>
            </a:pPr>
            <a:endParaRPr lang="en-US" sz="2800" dirty="0">
              <a:latin typeface="IBM Plex Sans Hebrew Text"/>
            </a:endParaRPr>
          </a:p>
          <a:p>
            <a:pPr marL="800100" lvl="1" indent="-342900">
              <a:lnSpc>
                <a:spcPts val="3359"/>
              </a:lnSpc>
              <a:spcBef>
                <a:spcPct val="0"/>
              </a:spcBef>
              <a:buFont typeface="Arial" panose="020B0604020202020204" pitchFamily="34" charset="0"/>
              <a:buChar char="•"/>
            </a:pPr>
            <a:r>
              <a:rPr lang="en-US" sz="2800" dirty="0">
                <a:latin typeface="IBM Plex Sans Hebrew Text"/>
              </a:rPr>
              <a:t>Cis gay and bisexual men</a:t>
            </a:r>
          </a:p>
          <a:p>
            <a:pPr marL="1257300" lvl="2" indent="-342900">
              <a:lnSpc>
                <a:spcPts val="3359"/>
              </a:lnSpc>
              <a:spcBef>
                <a:spcPct val="0"/>
              </a:spcBef>
              <a:buFont typeface="Arial" panose="020B0604020202020204" pitchFamily="34" charset="0"/>
              <a:buChar char="•"/>
            </a:pPr>
            <a:r>
              <a:rPr lang="en-US" sz="2800" dirty="0">
                <a:latin typeface="IBM Plex Sans Hebrew Text"/>
              </a:rPr>
              <a:t>Higher levels of education and fewer children (protective factors)</a:t>
            </a:r>
          </a:p>
          <a:p>
            <a:pPr marL="1257300" lvl="2" indent="-342900">
              <a:lnSpc>
                <a:spcPts val="3359"/>
              </a:lnSpc>
              <a:spcBef>
                <a:spcPct val="0"/>
              </a:spcBef>
              <a:buFont typeface="Arial" panose="020B0604020202020204" pitchFamily="34" charset="0"/>
              <a:buChar char="•"/>
            </a:pPr>
            <a:r>
              <a:rPr lang="en-US" sz="2800" dirty="0">
                <a:latin typeface="IBM Plex Sans Hebrew Text"/>
              </a:rPr>
              <a:t>Less likely to be partnered, employed, and/or in good health (risk factors) </a:t>
            </a:r>
          </a:p>
          <a:p>
            <a:pPr marL="800100" lvl="1" indent="-342900">
              <a:lnSpc>
                <a:spcPts val="3359"/>
              </a:lnSpc>
              <a:spcBef>
                <a:spcPct val="0"/>
              </a:spcBef>
              <a:buFont typeface="Arial" panose="020B0604020202020204" pitchFamily="34" charset="0"/>
              <a:buChar char="•"/>
            </a:pPr>
            <a:r>
              <a:rPr lang="en-US" sz="2800" dirty="0">
                <a:latin typeface="IBM Plex Sans Hebrew Text"/>
              </a:rPr>
              <a:t>Cis lesbian and bisexual women</a:t>
            </a:r>
          </a:p>
          <a:p>
            <a:pPr marL="1257300" lvl="2" indent="-342900">
              <a:lnSpc>
                <a:spcPts val="3359"/>
              </a:lnSpc>
              <a:spcBef>
                <a:spcPct val="0"/>
              </a:spcBef>
              <a:buFont typeface="Arial" panose="020B0604020202020204" pitchFamily="34" charset="0"/>
              <a:buChar char="•"/>
            </a:pPr>
            <a:r>
              <a:rPr lang="en-US" sz="2800" dirty="0">
                <a:latin typeface="IBM Plex Sans Hebrew Text"/>
              </a:rPr>
              <a:t>Higher levels of employment (protective factors)</a:t>
            </a:r>
          </a:p>
          <a:p>
            <a:pPr marL="1257300" lvl="2" indent="-342900">
              <a:lnSpc>
                <a:spcPts val="3359"/>
              </a:lnSpc>
              <a:spcBef>
                <a:spcPct val="0"/>
              </a:spcBef>
              <a:buFont typeface="Arial" panose="020B0604020202020204" pitchFamily="34" charset="0"/>
              <a:buChar char="•"/>
            </a:pPr>
            <a:r>
              <a:rPr lang="en-US" sz="2800" dirty="0">
                <a:latin typeface="IBM Plex Sans Hebrew Text"/>
              </a:rPr>
              <a:t>Less education (for bisexual women), poorer health, and lower partnership rates (risk factors) </a:t>
            </a:r>
          </a:p>
        </p:txBody>
      </p:sp>
    </p:spTree>
    <p:extLst>
      <p:ext uri="{BB962C8B-B14F-4D97-AF65-F5344CB8AC3E}">
        <p14:creationId xmlns:p14="http://schemas.microsoft.com/office/powerpoint/2010/main" val="860343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868400" y="-2711897"/>
            <a:ext cx="6574155" cy="10668000"/>
          </a:xfrm>
          <a:custGeom>
            <a:avLst/>
            <a:gdLst/>
            <a:ahLst/>
            <a:cxnLst/>
            <a:rect l="l" t="t" r="r" b="b"/>
            <a:pathLst>
              <a:path w="6574155" h="10668000">
                <a:moveTo>
                  <a:pt x="0" y="0"/>
                </a:moveTo>
                <a:lnTo>
                  <a:pt x="6574155" y="0"/>
                </a:lnTo>
                <a:lnTo>
                  <a:pt x="6574155" y="10668000"/>
                </a:lnTo>
                <a:lnTo>
                  <a:pt x="0" y="10668000"/>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961200" y="955482"/>
            <a:ext cx="13900318" cy="822905"/>
            <a:chOff x="0" y="0"/>
            <a:chExt cx="3660989" cy="216732"/>
          </a:xfrm>
        </p:grpSpPr>
        <p:sp>
          <p:nvSpPr>
            <p:cNvPr id="5" name="Freeform 5"/>
            <p:cNvSpPr/>
            <p:nvPr/>
          </p:nvSpPr>
          <p:spPr>
            <a:xfrm>
              <a:off x="0" y="0"/>
              <a:ext cx="3660989" cy="216732"/>
            </a:xfrm>
            <a:custGeom>
              <a:avLst/>
              <a:gdLst/>
              <a:ahLst/>
              <a:cxnLst/>
              <a:rect l="l" t="t" r="r" b="b"/>
              <a:pathLst>
                <a:path w="3660989" h="216732">
                  <a:moveTo>
                    <a:pt x="28405" y="0"/>
                  </a:moveTo>
                  <a:lnTo>
                    <a:pt x="3632584" y="0"/>
                  </a:lnTo>
                  <a:cubicBezTo>
                    <a:pt x="3648271" y="0"/>
                    <a:pt x="3660989" y="12717"/>
                    <a:pt x="3660989" y="28405"/>
                  </a:cubicBezTo>
                  <a:lnTo>
                    <a:pt x="3660989" y="188327"/>
                  </a:lnTo>
                  <a:cubicBezTo>
                    <a:pt x="3660989" y="204015"/>
                    <a:pt x="3648271" y="216732"/>
                    <a:pt x="3632584" y="216732"/>
                  </a:cubicBezTo>
                  <a:lnTo>
                    <a:pt x="28405" y="216732"/>
                  </a:lnTo>
                  <a:cubicBezTo>
                    <a:pt x="12717" y="216732"/>
                    <a:pt x="0" y="204015"/>
                    <a:pt x="0" y="188327"/>
                  </a:cubicBezTo>
                  <a:lnTo>
                    <a:pt x="0" y="28405"/>
                  </a:lnTo>
                  <a:cubicBezTo>
                    <a:pt x="0" y="12717"/>
                    <a:pt x="12717" y="0"/>
                    <a:pt x="28405" y="0"/>
                  </a:cubicBezTo>
                  <a:close/>
                </a:path>
              </a:pathLst>
            </a:custGeom>
            <a:solidFill>
              <a:srgbClr val="2088F5"/>
            </a:solidFill>
          </p:spPr>
          <p:txBody>
            <a:bodyPr/>
            <a:lstStyle/>
            <a:p>
              <a:endParaRPr lang="en-US"/>
            </a:p>
          </p:txBody>
        </p:sp>
        <p:sp>
          <p:nvSpPr>
            <p:cNvPr id="6" name="TextBox 6"/>
            <p:cNvSpPr txBox="1"/>
            <p:nvPr/>
          </p:nvSpPr>
          <p:spPr>
            <a:xfrm>
              <a:off x="0" y="-38100"/>
              <a:ext cx="3660989" cy="254832"/>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1433068" y="-109083"/>
            <a:ext cx="14126463" cy="2187137"/>
          </a:xfrm>
          <a:prstGeom prst="rect">
            <a:avLst/>
          </a:prstGeom>
        </p:spPr>
        <p:txBody>
          <a:bodyPr lIns="0" tIns="0" rIns="0" bIns="0" rtlCol="0" anchor="t">
            <a:spAutoFit/>
          </a:bodyPr>
          <a:lstStyle/>
          <a:p>
            <a:pPr marL="0" lvl="0" indent="0">
              <a:lnSpc>
                <a:spcPts val="18853"/>
              </a:lnSpc>
              <a:spcBef>
                <a:spcPct val="0"/>
              </a:spcBef>
            </a:pPr>
            <a:r>
              <a:rPr lang="en-US" sz="9600" spc="296" dirty="0">
                <a:solidFill>
                  <a:srgbClr val="000000"/>
                </a:solidFill>
                <a:latin typeface="Peace Sans"/>
              </a:rPr>
              <a:t>Assumptions</a:t>
            </a:r>
          </a:p>
        </p:txBody>
      </p:sp>
      <p:sp>
        <p:nvSpPr>
          <p:cNvPr id="10" name="TextBox 9">
            <a:extLst>
              <a:ext uri="{FF2B5EF4-FFF2-40B4-BE49-F238E27FC236}">
                <a16:creationId xmlns:a16="http://schemas.microsoft.com/office/drawing/2014/main" id="{17A45639-4665-E125-D7AF-BD887B8292DA}"/>
              </a:ext>
            </a:extLst>
          </p:cNvPr>
          <p:cNvSpPr txBox="1"/>
          <p:nvPr/>
        </p:nvSpPr>
        <p:spPr>
          <a:xfrm>
            <a:off x="899636" y="2755040"/>
            <a:ext cx="16488727" cy="7386638"/>
          </a:xfrm>
          <a:prstGeom prst="rect">
            <a:avLst/>
          </a:prstGeom>
        </p:spPr>
        <p:txBody>
          <a:bodyPr wrap="square" lIns="0" tIns="0" rIns="0" bIns="0" rtlCol="0" anchor="t">
            <a:spAutoFit/>
          </a:bodyPr>
          <a:lstStyle/>
          <a:p>
            <a:pPr marL="571500" indent="-571500">
              <a:spcBef>
                <a:spcPct val="0"/>
              </a:spcBef>
              <a:buFont typeface="Arial" panose="020B0604020202020204" pitchFamily="34" charset="0"/>
              <a:buChar char="•"/>
            </a:pPr>
            <a:r>
              <a:rPr lang="en-US" sz="4800" dirty="0">
                <a:solidFill>
                  <a:srgbClr val="0B0A07"/>
                </a:solidFill>
              </a:rPr>
              <a:t>Childhood Gender-roles</a:t>
            </a:r>
          </a:p>
          <a:p>
            <a:pPr marL="571500" indent="-571500">
              <a:spcBef>
                <a:spcPct val="0"/>
              </a:spcBef>
              <a:buFont typeface="Arial" panose="020B0604020202020204" pitchFamily="34" charset="0"/>
              <a:buChar char="•"/>
            </a:pPr>
            <a:r>
              <a:rPr lang="en-US" sz="4800" dirty="0">
                <a:solidFill>
                  <a:srgbClr val="0B0A07"/>
                </a:solidFill>
              </a:rPr>
              <a:t>Clothing</a:t>
            </a:r>
          </a:p>
          <a:p>
            <a:pPr marL="571500" indent="-571500">
              <a:spcBef>
                <a:spcPct val="0"/>
              </a:spcBef>
              <a:buFont typeface="Arial" panose="020B0604020202020204" pitchFamily="34" charset="0"/>
              <a:buChar char="•"/>
            </a:pPr>
            <a:r>
              <a:rPr lang="en-US" sz="4800" dirty="0">
                <a:solidFill>
                  <a:srgbClr val="0B0A07"/>
                </a:solidFill>
              </a:rPr>
              <a:t>Anticipating someone's' emotional responses based on gender</a:t>
            </a:r>
          </a:p>
          <a:p>
            <a:pPr marL="571500" indent="-571500">
              <a:spcBef>
                <a:spcPct val="0"/>
              </a:spcBef>
              <a:buFont typeface="Arial" panose="020B0604020202020204" pitchFamily="34" charset="0"/>
              <a:buChar char="•"/>
            </a:pPr>
            <a:r>
              <a:rPr lang="en-US" sz="4800" dirty="0"/>
              <a:t>Invading a queer/trans person’s sexual and bodily privacy </a:t>
            </a:r>
          </a:p>
          <a:p>
            <a:pPr marL="571500" indent="-571500">
              <a:buFont typeface="Arial" panose="020B0604020202020204" pitchFamily="34" charset="0"/>
              <a:buChar char="•"/>
            </a:pPr>
            <a:r>
              <a:rPr lang="en-US" sz="4800" dirty="0"/>
              <a:t>Exoticization and tokenization </a:t>
            </a:r>
          </a:p>
          <a:p>
            <a:pPr marL="571500" indent="-571500">
              <a:spcBef>
                <a:spcPct val="0"/>
              </a:spcBef>
              <a:buFont typeface="Arial" panose="020B0604020202020204" pitchFamily="34" charset="0"/>
              <a:buChar char="•"/>
            </a:pPr>
            <a:endParaRPr lang="en-US" sz="4800" dirty="0"/>
          </a:p>
          <a:p>
            <a:pPr marL="571500" indent="-571500">
              <a:spcBef>
                <a:spcPct val="0"/>
              </a:spcBef>
              <a:buFont typeface="Arial" panose="020B0604020202020204" pitchFamily="34" charset="0"/>
              <a:buChar char="•"/>
            </a:pPr>
            <a:endParaRPr lang="en-US" sz="4800" dirty="0"/>
          </a:p>
          <a:p>
            <a:pPr marL="571500" indent="-571500">
              <a:spcBef>
                <a:spcPct val="0"/>
              </a:spcBef>
              <a:buFont typeface="Arial" panose="020B0604020202020204" pitchFamily="34" charset="0"/>
              <a:buChar char="•"/>
            </a:pPr>
            <a:endParaRPr lang="en-US" sz="4800" dirty="0">
              <a:solidFill>
                <a:srgbClr val="0B0A07"/>
              </a:solidFill>
            </a:endParaRPr>
          </a:p>
          <a:p>
            <a:pPr marL="571500" indent="-571500">
              <a:spcBef>
                <a:spcPct val="0"/>
              </a:spcBef>
              <a:buFont typeface="Arial" panose="020B0604020202020204" pitchFamily="34" charset="0"/>
              <a:buChar char="•"/>
            </a:pPr>
            <a:endParaRPr lang="en-US" sz="4800" dirty="0">
              <a:solidFill>
                <a:srgbClr val="0B0A07"/>
              </a:solidFill>
            </a:endParaRPr>
          </a:p>
          <a:p>
            <a:pPr marL="571500" indent="-571500">
              <a:spcBef>
                <a:spcPct val="0"/>
              </a:spcBef>
              <a:buFont typeface="Arial" panose="020B0604020202020204" pitchFamily="34" charset="0"/>
              <a:buChar char="•"/>
            </a:pPr>
            <a:endParaRPr lang="en-US" sz="4800" dirty="0">
              <a:solidFill>
                <a:srgbClr val="0B0A07"/>
              </a:solidFill>
            </a:endParaRPr>
          </a:p>
        </p:txBody>
      </p:sp>
    </p:spTree>
    <p:extLst>
      <p:ext uri="{BB962C8B-B14F-4D97-AF65-F5344CB8AC3E}">
        <p14:creationId xmlns:p14="http://schemas.microsoft.com/office/powerpoint/2010/main" val="222051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48107" y="-3952350"/>
            <a:ext cx="16230600" cy="8115300"/>
          </a:xfrm>
          <a:custGeom>
            <a:avLst/>
            <a:gdLst/>
            <a:ahLst/>
            <a:cxnLst/>
            <a:rect l="l" t="t" r="r" b="b"/>
            <a:pathLst>
              <a:path w="16230600" h="8115300">
                <a:moveTo>
                  <a:pt x="0" y="0"/>
                </a:moveTo>
                <a:lnTo>
                  <a:pt x="16230600" y="0"/>
                </a:lnTo>
                <a:lnTo>
                  <a:pt x="16230600" y="8115300"/>
                </a:lnTo>
                <a:lnTo>
                  <a:pt x="0" y="81153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028700" y="2892895"/>
            <a:ext cx="15924607" cy="822905"/>
            <a:chOff x="0" y="0"/>
            <a:chExt cx="4194135" cy="216732"/>
          </a:xfrm>
        </p:grpSpPr>
        <p:sp>
          <p:nvSpPr>
            <p:cNvPr id="4" name="Freeform 4"/>
            <p:cNvSpPr/>
            <p:nvPr/>
          </p:nvSpPr>
          <p:spPr>
            <a:xfrm>
              <a:off x="0" y="0"/>
              <a:ext cx="4194135" cy="216732"/>
            </a:xfrm>
            <a:custGeom>
              <a:avLst/>
              <a:gdLst/>
              <a:ahLst/>
              <a:cxnLst/>
              <a:rect l="l" t="t" r="r" b="b"/>
              <a:pathLst>
                <a:path w="4194135" h="216732">
                  <a:moveTo>
                    <a:pt x="24794" y="0"/>
                  </a:moveTo>
                  <a:lnTo>
                    <a:pt x="4169341" y="0"/>
                  </a:lnTo>
                  <a:cubicBezTo>
                    <a:pt x="4175917" y="0"/>
                    <a:pt x="4182223" y="2612"/>
                    <a:pt x="4186873" y="7262"/>
                  </a:cubicBezTo>
                  <a:cubicBezTo>
                    <a:pt x="4191523" y="11912"/>
                    <a:pt x="4194135" y="18218"/>
                    <a:pt x="4194135" y="24794"/>
                  </a:cubicBezTo>
                  <a:lnTo>
                    <a:pt x="4194135" y="191938"/>
                  </a:lnTo>
                  <a:cubicBezTo>
                    <a:pt x="4194135" y="198514"/>
                    <a:pt x="4191523" y="204820"/>
                    <a:pt x="4186873" y="209470"/>
                  </a:cubicBezTo>
                  <a:cubicBezTo>
                    <a:pt x="4182223" y="214120"/>
                    <a:pt x="4175917" y="216732"/>
                    <a:pt x="4169341" y="216732"/>
                  </a:cubicBezTo>
                  <a:lnTo>
                    <a:pt x="24794" y="216732"/>
                  </a:lnTo>
                  <a:cubicBezTo>
                    <a:pt x="18218" y="216732"/>
                    <a:pt x="11912" y="214120"/>
                    <a:pt x="7262" y="209470"/>
                  </a:cubicBezTo>
                  <a:cubicBezTo>
                    <a:pt x="2612" y="204820"/>
                    <a:pt x="0" y="198514"/>
                    <a:pt x="0" y="191938"/>
                  </a:cubicBezTo>
                  <a:lnTo>
                    <a:pt x="0" y="24794"/>
                  </a:lnTo>
                  <a:cubicBezTo>
                    <a:pt x="0" y="18218"/>
                    <a:pt x="2612" y="11912"/>
                    <a:pt x="7262" y="7262"/>
                  </a:cubicBezTo>
                  <a:cubicBezTo>
                    <a:pt x="11912" y="2612"/>
                    <a:pt x="18218" y="0"/>
                    <a:pt x="24794" y="0"/>
                  </a:cubicBezTo>
                  <a:close/>
                </a:path>
              </a:pathLst>
            </a:custGeom>
            <a:solidFill>
              <a:srgbClr val="FFCDD5"/>
            </a:solidFill>
          </p:spPr>
          <p:txBody>
            <a:bodyPr/>
            <a:lstStyle/>
            <a:p>
              <a:endParaRPr lang="en-US"/>
            </a:p>
          </p:txBody>
        </p:sp>
        <p:sp>
          <p:nvSpPr>
            <p:cNvPr id="5" name="TextBox 5"/>
            <p:cNvSpPr txBox="1"/>
            <p:nvPr/>
          </p:nvSpPr>
          <p:spPr>
            <a:xfrm>
              <a:off x="0" y="-38100"/>
              <a:ext cx="4194135" cy="254832"/>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576538" y="2736664"/>
            <a:ext cx="15134924" cy="923330"/>
          </a:xfrm>
          <a:prstGeom prst="rect">
            <a:avLst/>
          </a:prstGeom>
        </p:spPr>
        <p:txBody>
          <a:bodyPr lIns="0" tIns="0" rIns="0" bIns="0" rtlCol="0" anchor="t">
            <a:spAutoFit/>
          </a:bodyPr>
          <a:lstStyle/>
          <a:p>
            <a:pPr marL="0" lvl="0" indent="0" algn="ctr">
              <a:spcBef>
                <a:spcPct val="0"/>
              </a:spcBef>
            </a:pPr>
            <a:r>
              <a:rPr lang="en-US" sz="6000" spc="1209" dirty="0">
                <a:solidFill>
                  <a:srgbClr val="000000"/>
                </a:solidFill>
                <a:latin typeface="Peace Sans Bold"/>
              </a:rPr>
              <a:t>Terminology </a:t>
            </a:r>
          </a:p>
        </p:txBody>
      </p:sp>
      <p:sp>
        <p:nvSpPr>
          <p:cNvPr id="13" name="Content Placeholder 2">
            <a:extLst>
              <a:ext uri="{FF2B5EF4-FFF2-40B4-BE49-F238E27FC236}">
                <a16:creationId xmlns:a16="http://schemas.microsoft.com/office/drawing/2014/main" id="{FD6A357D-E0F7-CCD0-1607-3A0452515E02}"/>
              </a:ext>
            </a:extLst>
          </p:cNvPr>
          <p:cNvSpPr txBox="1">
            <a:spLocks/>
          </p:cNvSpPr>
          <p:nvPr/>
        </p:nvSpPr>
        <p:spPr>
          <a:xfrm>
            <a:off x="-180731" y="3860461"/>
            <a:ext cx="17159438" cy="5257800"/>
          </a:xfrm>
          <a:prstGeom prst="rect">
            <a:avLst/>
          </a:prstGeom>
        </p:spPr>
        <p:txBody>
          <a:bodyPr vert="horz" lIns="102870" tIns="51435" rIns="102870" bIns="51435"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fontAlgn="base">
              <a:buFont typeface="Arial" panose="020B0604020202020204" pitchFamily="34" charset="0"/>
              <a:buChar char="•"/>
            </a:pPr>
            <a:r>
              <a:rPr lang="en-US" sz="3800" b="1" dirty="0"/>
              <a:t>Queer - </a:t>
            </a:r>
            <a:r>
              <a:rPr lang="en-US" sz="3800" dirty="0"/>
              <a:t>umbrella term to encompass a variety of sexual and gender identities that are not heterosexual or cisgender</a:t>
            </a:r>
          </a:p>
          <a:p>
            <a:pPr lvl="1" fontAlgn="base">
              <a:buFont typeface="Arial" panose="020B0604020202020204" pitchFamily="34" charset="0"/>
              <a:buChar char="•"/>
            </a:pPr>
            <a:r>
              <a:rPr lang="en-US" sz="3800" b="1" dirty="0"/>
              <a:t>LGBTQ+/LGBTGEQIAP+ </a:t>
            </a:r>
            <a:r>
              <a:rPr lang="en-US" sz="3800" dirty="0"/>
              <a:t>- Initialism to describe communities of diverse (a)sexuality and gender identities </a:t>
            </a:r>
          </a:p>
          <a:p>
            <a:pPr lvl="1" fontAlgn="base">
              <a:buFont typeface="Arial" panose="020B0604020202020204" pitchFamily="34" charset="0"/>
              <a:buChar char="•"/>
            </a:pPr>
            <a:r>
              <a:rPr lang="en-US" sz="3800" b="1" dirty="0"/>
              <a:t>Refugee &amp; Asylum seeker </a:t>
            </a:r>
            <a:r>
              <a:rPr lang="en-US" sz="3800" dirty="0"/>
              <a:t>- as an individual that is owing to a well-founded fear of being persecuted for reasons of: Race, Religion, Nationality, Membership of a particular social group, Political opinion (United Nations High Commissioner for Refugees, 2007)</a:t>
            </a:r>
          </a:p>
          <a:p>
            <a:pPr lvl="1" fontAlgn="base">
              <a:buFont typeface="Arial" panose="020B0604020202020204" pitchFamily="34" charset="0"/>
              <a:buChar char="•"/>
            </a:pPr>
            <a:r>
              <a:rPr lang="en-US" sz="3800" b="1" dirty="0"/>
              <a:t>Migrant </a:t>
            </a:r>
            <a:r>
              <a:rPr lang="en-US" sz="3800" dirty="0"/>
              <a:t>- voluntarily comes to another international country, usually for better opportunities (i.e., job, way of life, &amp; education)</a:t>
            </a:r>
          </a:p>
          <a:p>
            <a:pPr lvl="1" fontAlgn="base">
              <a:buFont typeface="Arial" panose="020B0604020202020204" pitchFamily="34" charset="0"/>
              <a:buChar char="•"/>
            </a:pPr>
            <a:endParaRPr lang="en-US" sz="3800" dirty="0"/>
          </a:p>
        </p:txBody>
      </p:sp>
    </p:spTree>
    <p:extLst>
      <p:ext uri="{BB962C8B-B14F-4D97-AF65-F5344CB8AC3E}">
        <p14:creationId xmlns:p14="http://schemas.microsoft.com/office/powerpoint/2010/main" val="13979229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2ba2c6fcedd_0_0"/>
          <p:cNvSpPr/>
          <p:nvPr/>
        </p:nvSpPr>
        <p:spPr>
          <a:xfrm>
            <a:off x="-1404286" y="99616"/>
            <a:ext cx="5309054" cy="1858169"/>
          </a:xfrm>
          <a:custGeom>
            <a:avLst/>
            <a:gdLst/>
            <a:ahLst/>
            <a:cxnLst/>
            <a:rect l="l" t="t" r="r" b="b"/>
            <a:pathLst>
              <a:path w="5309054" h="1858169" extrusionOk="0">
                <a:moveTo>
                  <a:pt x="0" y="0"/>
                </a:moveTo>
                <a:lnTo>
                  <a:pt x="5309054" y="0"/>
                </a:lnTo>
                <a:lnTo>
                  <a:pt x="5309054" y="1858168"/>
                </a:lnTo>
                <a:lnTo>
                  <a:pt x="0" y="1858168"/>
                </a:lnTo>
                <a:lnTo>
                  <a:pt x="0" y="0"/>
                </a:lnTo>
                <a:close/>
              </a:path>
            </a:pathLst>
          </a:custGeom>
          <a:blipFill rotWithShape="1">
            <a:blip r:embed="rId3">
              <a:alphaModFix/>
            </a:blip>
            <a:stretch>
              <a:fillRect/>
            </a:stretch>
          </a:blipFill>
          <a:ln>
            <a:noFill/>
          </a:ln>
        </p:spPr>
        <p:txBody>
          <a:bodyPr/>
          <a:lstStyle/>
          <a:p>
            <a:endParaRPr lang="en-US"/>
          </a:p>
        </p:txBody>
      </p:sp>
      <p:sp>
        <p:nvSpPr>
          <p:cNvPr id="152" name="Google Shape;152;g2ba2c6fcedd_0_0"/>
          <p:cNvSpPr/>
          <p:nvPr/>
        </p:nvSpPr>
        <p:spPr>
          <a:xfrm>
            <a:off x="15044725" y="9038491"/>
            <a:ext cx="2350311" cy="2802159"/>
          </a:xfrm>
          <a:custGeom>
            <a:avLst/>
            <a:gdLst/>
            <a:ahLst/>
            <a:cxnLst/>
            <a:rect l="l" t="t" r="r" b="b"/>
            <a:pathLst>
              <a:path w="2350311" h="2802159" extrusionOk="0">
                <a:moveTo>
                  <a:pt x="0" y="0"/>
                </a:moveTo>
                <a:lnTo>
                  <a:pt x="2350311" y="0"/>
                </a:lnTo>
                <a:lnTo>
                  <a:pt x="2350311" y="2802159"/>
                </a:lnTo>
                <a:lnTo>
                  <a:pt x="0" y="2802159"/>
                </a:lnTo>
                <a:lnTo>
                  <a:pt x="0" y="0"/>
                </a:lnTo>
                <a:close/>
              </a:path>
            </a:pathLst>
          </a:custGeom>
          <a:blipFill rotWithShape="1">
            <a:blip r:embed="rId4">
              <a:alphaModFix/>
            </a:blip>
            <a:stretch>
              <a:fillRect/>
            </a:stretch>
          </a:blipFill>
          <a:ln>
            <a:noFill/>
          </a:ln>
        </p:spPr>
        <p:txBody>
          <a:bodyPr/>
          <a:lstStyle/>
          <a:p>
            <a:endParaRPr lang="en-US"/>
          </a:p>
        </p:txBody>
      </p:sp>
      <p:sp>
        <p:nvSpPr>
          <p:cNvPr id="153" name="Google Shape;153;g2ba2c6fcedd_0_0"/>
          <p:cNvSpPr/>
          <p:nvPr/>
        </p:nvSpPr>
        <p:spPr>
          <a:xfrm>
            <a:off x="15181500" y="-3"/>
            <a:ext cx="11015228" cy="10450698"/>
          </a:xfrm>
          <a:custGeom>
            <a:avLst/>
            <a:gdLst/>
            <a:ahLst/>
            <a:cxnLst/>
            <a:rect l="l" t="t" r="r" b="b"/>
            <a:pathLst>
              <a:path w="11015228" h="10450698" extrusionOk="0">
                <a:moveTo>
                  <a:pt x="0" y="0"/>
                </a:moveTo>
                <a:lnTo>
                  <a:pt x="11015228" y="0"/>
                </a:lnTo>
                <a:lnTo>
                  <a:pt x="11015228" y="10450698"/>
                </a:lnTo>
                <a:lnTo>
                  <a:pt x="0" y="10450698"/>
                </a:lnTo>
                <a:lnTo>
                  <a:pt x="0" y="0"/>
                </a:lnTo>
                <a:close/>
              </a:path>
            </a:pathLst>
          </a:custGeom>
          <a:blipFill rotWithShape="1">
            <a:blip r:embed="rId5">
              <a:alphaModFix/>
            </a:blip>
            <a:stretch>
              <a:fillRect/>
            </a:stretch>
          </a:blipFill>
          <a:ln>
            <a:noFill/>
          </a:ln>
        </p:spPr>
        <p:txBody>
          <a:bodyPr/>
          <a:lstStyle/>
          <a:p>
            <a:endParaRPr lang="en-US"/>
          </a:p>
        </p:txBody>
      </p:sp>
      <p:sp>
        <p:nvSpPr>
          <p:cNvPr id="154" name="Google Shape;154;g2ba2c6fcedd_0_0"/>
          <p:cNvSpPr/>
          <p:nvPr/>
        </p:nvSpPr>
        <p:spPr>
          <a:xfrm>
            <a:off x="-656185" y="8564817"/>
            <a:ext cx="1906426" cy="2409385"/>
          </a:xfrm>
          <a:custGeom>
            <a:avLst/>
            <a:gdLst/>
            <a:ahLst/>
            <a:cxnLst/>
            <a:rect l="l" t="t" r="r" b="b"/>
            <a:pathLst>
              <a:path w="1906426" h="2409385" extrusionOk="0">
                <a:moveTo>
                  <a:pt x="0" y="0"/>
                </a:moveTo>
                <a:lnTo>
                  <a:pt x="1906426" y="0"/>
                </a:lnTo>
                <a:lnTo>
                  <a:pt x="1906426" y="2409385"/>
                </a:lnTo>
                <a:lnTo>
                  <a:pt x="0" y="2409385"/>
                </a:lnTo>
                <a:lnTo>
                  <a:pt x="0" y="0"/>
                </a:lnTo>
                <a:close/>
              </a:path>
            </a:pathLst>
          </a:custGeom>
          <a:blipFill rotWithShape="1">
            <a:blip r:embed="rId6">
              <a:alphaModFix/>
            </a:blip>
            <a:stretch>
              <a:fillRect/>
            </a:stretch>
          </a:blipFill>
          <a:ln>
            <a:noFill/>
          </a:ln>
        </p:spPr>
        <p:txBody>
          <a:bodyPr/>
          <a:lstStyle/>
          <a:p>
            <a:endParaRPr lang="en-US"/>
          </a:p>
        </p:txBody>
      </p:sp>
      <p:sp>
        <p:nvSpPr>
          <p:cNvPr id="155" name="Google Shape;155;g2ba2c6fcedd_0_0"/>
          <p:cNvSpPr txBox="1"/>
          <p:nvPr/>
        </p:nvSpPr>
        <p:spPr>
          <a:xfrm>
            <a:off x="854598" y="1605275"/>
            <a:ext cx="14678100" cy="1488000"/>
          </a:xfrm>
          <a:prstGeom prst="rect">
            <a:avLst/>
          </a:prstGeom>
          <a:noFill/>
          <a:ln>
            <a:noFill/>
          </a:ln>
        </p:spPr>
        <p:txBody>
          <a:bodyPr spcFirstLastPara="1" wrap="square" lIns="0" tIns="0" rIns="0" bIns="0" anchor="t" anchorCtr="0">
            <a:spAutoFit/>
          </a:bodyPr>
          <a:lstStyle/>
          <a:p>
            <a:pPr marL="0" marR="0" lvl="0" indent="0" algn="l" rtl="0">
              <a:lnSpc>
                <a:spcPct val="98002"/>
              </a:lnSpc>
              <a:spcBef>
                <a:spcPts val="0"/>
              </a:spcBef>
              <a:spcAft>
                <a:spcPts val="0"/>
              </a:spcAft>
              <a:buNone/>
            </a:pPr>
            <a:r>
              <a:rPr lang="en-US" sz="9864" dirty="0">
                <a:latin typeface="Peace Sans Bold"/>
              </a:rPr>
              <a:t>Queer/GE Refugees</a:t>
            </a:r>
            <a:endParaRPr dirty="0">
              <a:latin typeface="Peace Sans Bold"/>
            </a:endParaRPr>
          </a:p>
        </p:txBody>
      </p:sp>
      <p:sp>
        <p:nvSpPr>
          <p:cNvPr id="156" name="Google Shape;156;g2ba2c6fcedd_0_0"/>
          <p:cNvSpPr txBox="1"/>
          <p:nvPr/>
        </p:nvSpPr>
        <p:spPr>
          <a:xfrm>
            <a:off x="585800" y="3620100"/>
            <a:ext cx="15411600" cy="5318100"/>
          </a:xfrm>
          <a:prstGeom prst="rect">
            <a:avLst/>
          </a:prstGeom>
          <a:noFill/>
          <a:ln>
            <a:noFill/>
          </a:ln>
        </p:spPr>
        <p:txBody>
          <a:bodyPr spcFirstLastPara="1" wrap="square" lIns="0" tIns="0" rIns="0" bIns="0" anchor="t" anchorCtr="0">
            <a:spAutoFit/>
          </a:bodyPr>
          <a:lstStyle/>
          <a:p>
            <a:pPr marL="457200" marR="0" lvl="0" indent="-431800" algn="l" rtl="0">
              <a:lnSpc>
                <a:spcPct val="139958"/>
              </a:lnSpc>
              <a:spcBef>
                <a:spcPts val="0"/>
              </a:spcBef>
              <a:spcAft>
                <a:spcPts val="0"/>
              </a:spcAft>
              <a:buSzPts val="3200"/>
              <a:buFont typeface="DM Sans"/>
              <a:buChar char="●"/>
            </a:pPr>
            <a:r>
              <a:rPr lang="en-US" sz="3200" dirty="0">
                <a:latin typeface="DM Sans"/>
                <a:ea typeface="DM Sans"/>
                <a:cs typeface="DM Sans"/>
                <a:sym typeface="DM Sans"/>
              </a:rPr>
              <a:t>Queer refugees face disproportionate violence/assault/persecution by both private citizens </a:t>
            </a:r>
            <a:r>
              <a:rPr lang="en-US" sz="3200" b="1" dirty="0">
                <a:latin typeface="DM Sans"/>
                <a:ea typeface="DM Sans"/>
                <a:cs typeface="DM Sans"/>
                <a:sym typeface="DM Sans"/>
              </a:rPr>
              <a:t>and </a:t>
            </a:r>
            <a:r>
              <a:rPr lang="en-US" sz="3200" dirty="0">
                <a:latin typeface="DM Sans"/>
                <a:ea typeface="DM Sans"/>
                <a:cs typeface="DM Sans"/>
                <a:sym typeface="DM Sans"/>
              </a:rPr>
              <a:t>the government </a:t>
            </a:r>
            <a:endParaRPr sz="3200" dirty="0">
              <a:latin typeface="DM Sans"/>
              <a:ea typeface="DM Sans"/>
              <a:cs typeface="DM Sans"/>
              <a:sym typeface="DM Sans"/>
            </a:endParaRPr>
          </a:p>
          <a:p>
            <a:pPr marL="457200" marR="0" lvl="0" indent="-431800" algn="l" rtl="0">
              <a:lnSpc>
                <a:spcPct val="139958"/>
              </a:lnSpc>
              <a:spcBef>
                <a:spcPts val="0"/>
              </a:spcBef>
              <a:spcAft>
                <a:spcPts val="0"/>
              </a:spcAft>
              <a:buSzPts val="3200"/>
              <a:buFont typeface="DM Sans"/>
              <a:buChar char="●"/>
            </a:pPr>
            <a:r>
              <a:rPr lang="en-US" sz="3200" dirty="0">
                <a:latin typeface="DM Sans"/>
                <a:ea typeface="DM Sans"/>
                <a:cs typeface="DM Sans"/>
                <a:sym typeface="DM Sans"/>
              </a:rPr>
              <a:t>Internalized shame </a:t>
            </a:r>
            <a:r>
              <a:rPr lang="en-US" sz="3200" b="1" dirty="0">
                <a:latin typeface="DM Sans"/>
                <a:ea typeface="DM Sans"/>
                <a:cs typeface="DM Sans"/>
                <a:sym typeface="DM Sans"/>
              </a:rPr>
              <a:t>and</a:t>
            </a:r>
            <a:r>
              <a:rPr lang="en-US" sz="3200" dirty="0">
                <a:latin typeface="DM Sans"/>
                <a:ea typeface="DM Sans"/>
                <a:cs typeface="DM Sans"/>
                <a:sym typeface="DM Sans"/>
              </a:rPr>
              <a:t> societal pressures</a:t>
            </a:r>
            <a:endParaRPr sz="3200" dirty="0">
              <a:latin typeface="DM Sans"/>
              <a:ea typeface="DM Sans"/>
              <a:cs typeface="DM Sans"/>
              <a:sym typeface="DM Sans"/>
            </a:endParaRPr>
          </a:p>
          <a:p>
            <a:pPr marL="457200" marR="0" lvl="0" indent="-431800" algn="l" rtl="0">
              <a:lnSpc>
                <a:spcPct val="139958"/>
              </a:lnSpc>
              <a:spcBef>
                <a:spcPts val="0"/>
              </a:spcBef>
              <a:spcAft>
                <a:spcPts val="0"/>
              </a:spcAft>
              <a:buSzPts val="3200"/>
              <a:buFont typeface="DM Sans"/>
              <a:buChar char="●"/>
            </a:pPr>
            <a:r>
              <a:rPr lang="en-US" sz="3200" dirty="0">
                <a:latin typeface="DM Sans"/>
                <a:ea typeface="DM Sans"/>
                <a:cs typeface="DM Sans"/>
                <a:sym typeface="DM Sans"/>
              </a:rPr>
              <a:t>Obstacles while in transit while claiming asylum (violence, discrimination, financial strain)</a:t>
            </a:r>
            <a:endParaRPr sz="3200" dirty="0">
              <a:latin typeface="DM Sans"/>
              <a:ea typeface="DM Sans"/>
              <a:cs typeface="DM Sans"/>
              <a:sym typeface="DM Sans"/>
            </a:endParaRPr>
          </a:p>
          <a:p>
            <a:pPr marL="457200" marR="0" lvl="0" indent="-431800" algn="l" rtl="0">
              <a:lnSpc>
                <a:spcPct val="139958"/>
              </a:lnSpc>
              <a:spcBef>
                <a:spcPts val="0"/>
              </a:spcBef>
              <a:spcAft>
                <a:spcPts val="0"/>
              </a:spcAft>
              <a:buSzPts val="3200"/>
              <a:buFont typeface="DM Sans"/>
              <a:buChar char="●"/>
            </a:pPr>
            <a:r>
              <a:rPr lang="en-US" sz="3200" dirty="0">
                <a:latin typeface="DM Sans"/>
                <a:ea typeface="DM Sans"/>
                <a:cs typeface="DM Sans"/>
                <a:sym typeface="DM Sans"/>
              </a:rPr>
              <a:t>Complex and unclear procedures when applying for asylum </a:t>
            </a:r>
            <a:endParaRPr sz="3200" dirty="0">
              <a:latin typeface="DM Sans"/>
              <a:ea typeface="DM Sans"/>
              <a:cs typeface="DM Sans"/>
              <a:sym typeface="DM Sans"/>
            </a:endParaRPr>
          </a:p>
          <a:p>
            <a:pPr marL="457200" marR="0" lvl="0" indent="-431800" algn="l" rtl="0">
              <a:lnSpc>
                <a:spcPct val="139958"/>
              </a:lnSpc>
              <a:spcBef>
                <a:spcPts val="0"/>
              </a:spcBef>
              <a:spcAft>
                <a:spcPts val="0"/>
              </a:spcAft>
              <a:buSzPts val="3200"/>
              <a:buFont typeface="DM Sans"/>
              <a:buChar char="●"/>
            </a:pPr>
            <a:r>
              <a:rPr lang="en-US" sz="3200" dirty="0">
                <a:latin typeface="DM Sans"/>
                <a:ea typeface="DM Sans"/>
                <a:cs typeface="DM Sans"/>
                <a:sym typeface="DM Sans"/>
              </a:rPr>
              <a:t>Need to provide ‘credible’ evidence of identity (often Western-aligned)</a:t>
            </a:r>
            <a:endParaRPr sz="3200" dirty="0">
              <a:latin typeface="DM Sans"/>
              <a:ea typeface="DM Sans"/>
              <a:cs typeface="DM Sans"/>
              <a:sym typeface="DM Sans"/>
            </a:endParaRPr>
          </a:p>
          <a:p>
            <a:pPr marL="457200" marR="0" lvl="0" indent="0" algn="l" rtl="0">
              <a:lnSpc>
                <a:spcPct val="139958"/>
              </a:lnSpc>
              <a:spcBef>
                <a:spcPts val="0"/>
              </a:spcBef>
              <a:spcAft>
                <a:spcPts val="0"/>
              </a:spcAft>
              <a:buNone/>
            </a:pPr>
            <a:endParaRPr sz="3200" dirty="0">
              <a:latin typeface="DM Sans"/>
              <a:ea typeface="DM Sans"/>
              <a:cs typeface="DM Sans"/>
              <a:sym typeface="DM Sans"/>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g2bbfd99ebc9_0_0"/>
          <p:cNvSpPr/>
          <p:nvPr/>
        </p:nvSpPr>
        <p:spPr>
          <a:xfrm>
            <a:off x="-1404286" y="99616"/>
            <a:ext cx="5309054" cy="1858169"/>
          </a:xfrm>
          <a:custGeom>
            <a:avLst/>
            <a:gdLst/>
            <a:ahLst/>
            <a:cxnLst/>
            <a:rect l="l" t="t" r="r" b="b"/>
            <a:pathLst>
              <a:path w="5309054" h="1858169" extrusionOk="0">
                <a:moveTo>
                  <a:pt x="0" y="0"/>
                </a:moveTo>
                <a:lnTo>
                  <a:pt x="5309054" y="0"/>
                </a:lnTo>
                <a:lnTo>
                  <a:pt x="5309054" y="1858168"/>
                </a:lnTo>
                <a:lnTo>
                  <a:pt x="0" y="1858168"/>
                </a:lnTo>
                <a:lnTo>
                  <a:pt x="0" y="0"/>
                </a:lnTo>
                <a:close/>
              </a:path>
            </a:pathLst>
          </a:custGeom>
          <a:blipFill rotWithShape="1">
            <a:blip r:embed="rId3">
              <a:alphaModFix/>
            </a:blip>
            <a:stretch>
              <a:fillRect/>
            </a:stretch>
          </a:blipFill>
          <a:ln>
            <a:noFill/>
          </a:ln>
        </p:spPr>
        <p:txBody>
          <a:bodyPr/>
          <a:lstStyle/>
          <a:p>
            <a:endParaRPr lang="en-US"/>
          </a:p>
        </p:txBody>
      </p:sp>
      <p:sp>
        <p:nvSpPr>
          <p:cNvPr id="162" name="Google Shape;162;g2bbfd99ebc9_0_0"/>
          <p:cNvSpPr/>
          <p:nvPr/>
        </p:nvSpPr>
        <p:spPr>
          <a:xfrm>
            <a:off x="15044725" y="9038491"/>
            <a:ext cx="2350311" cy="2802159"/>
          </a:xfrm>
          <a:custGeom>
            <a:avLst/>
            <a:gdLst/>
            <a:ahLst/>
            <a:cxnLst/>
            <a:rect l="l" t="t" r="r" b="b"/>
            <a:pathLst>
              <a:path w="2350311" h="2802159" extrusionOk="0">
                <a:moveTo>
                  <a:pt x="0" y="0"/>
                </a:moveTo>
                <a:lnTo>
                  <a:pt x="2350311" y="0"/>
                </a:lnTo>
                <a:lnTo>
                  <a:pt x="2350311" y="2802159"/>
                </a:lnTo>
                <a:lnTo>
                  <a:pt x="0" y="2802159"/>
                </a:lnTo>
                <a:lnTo>
                  <a:pt x="0" y="0"/>
                </a:lnTo>
                <a:close/>
              </a:path>
            </a:pathLst>
          </a:custGeom>
          <a:blipFill rotWithShape="1">
            <a:blip r:embed="rId4">
              <a:alphaModFix/>
            </a:blip>
            <a:stretch>
              <a:fillRect/>
            </a:stretch>
          </a:blipFill>
          <a:ln>
            <a:noFill/>
          </a:ln>
        </p:spPr>
        <p:txBody>
          <a:bodyPr/>
          <a:lstStyle/>
          <a:p>
            <a:endParaRPr lang="en-US"/>
          </a:p>
        </p:txBody>
      </p:sp>
      <p:sp>
        <p:nvSpPr>
          <p:cNvPr id="163" name="Google Shape;163;g2bbfd99ebc9_0_0"/>
          <p:cNvSpPr/>
          <p:nvPr/>
        </p:nvSpPr>
        <p:spPr>
          <a:xfrm>
            <a:off x="16461475" y="-81853"/>
            <a:ext cx="11015228" cy="10450698"/>
          </a:xfrm>
          <a:custGeom>
            <a:avLst/>
            <a:gdLst/>
            <a:ahLst/>
            <a:cxnLst/>
            <a:rect l="l" t="t" r="r" b="b"/>
            <a:pathLst>
              <a:path w="11015228" h="10450698" extrusionOk="0">
                <a:moveTo>
                  <a:pt x="0" y="0"/>
                </a:moveTo>
                <a:lnTo>
                  <a:pt x="11015228" y="0"/>
                </a:lnTo>
                <a:lnTo>
                  <a:pt x="11015228" y="10450698"/>
                </a:lnTo>
                <a:lnTo>
                  <a:pt x="0" y="10450698"/>
                </a:lnTo>
                <a:lnTo>
                  <a:pt x="0" y="0"/>
                </a:lnTo>
                <a:close/>
              </a:path>
            </a:pathLst>
          </a:custGeom>
          <a:blipFill rotWithShape="1">
            <a:blip r:embed="rId5">
              <a:alphaModFix/>
            </a:blip>
            <a:stretch>
              <a:fillRect/>
            </a:stretch>
          </a:blipFill>
          <a:ln>
            <a:noFill/>
          </a:ln>
        </p:spPr>
        <p:txBody>
          <a:bodyPr/>
          <a:lstStyle/>
          <a:p>
            <a:endParaRPr lang="en-US"/>
          </a:p>
        </p:txBody>
      </p:sp>
      <p:sp>
        <p:nvSpPr>
          <p:cNvPr id="164" name="Google Shape;164;g2bbfd99ebc9_0_0"/>
          <p:cNvSpPr/>
          <p:nvPr/>
        </p:nvSpPr>
        <p:spPr>
          <a:xfrm>
            <a:off x="-656185" y="8564817"/>
            <a:ext cx="1906426" cy="2409385"/>
          </a:xfrm>
          <a:custGeom>
            <a:avLst/>
            <a:gdLst/>
            <a:ahLst/>
            <a:cxnLst/>
            <a:rect l="l" t="t" r="r" b="b"/>
            <a:pathLst>
              <a:path w="1906426" h="2409385" extrusionOk="0">
                <a:moveTo>
                  <a:pt x="0" y="0"/>
                </a:moveTo>
                <a:lnTo>
                  <a:pt x="1906426" y="0"/>
                </a:lnTo>
                <a:lnTo>
                  <a:pt x="1906426" y="2409385"/>
                </a:lnTo>
                <a:lnTo>
                  <a:pt x="0" y="2409385"/>
                </a:lnTo>
                <a:lnTo>
                  <a:pt x="0" y="0"/>
                </a:lnTo>
                <a:close/>
              </a:path>
            </a:pathLst>
          </a:custGeom>
          <a:blipFill rotWithShape="1">
            <a:blip r:embed="rId6">
              <a:alphaModFix/>
            </a:blip>
            <a:stretch>
              <a:fillRect/>
            </a:stretch>
          </a:blipFill>
          <a:ln>
            <a:noFill/>
          </a:ln>
        </p:spPr>
        <p:txBody>
          <a:bodyPr/>
          <a:lstStyle/>
          <a:p>
            <a:endParaRPr lang="en-US"/>
          </a:p>
        </p:txBody>
      </p:sp>
      <p:sp>
        <p:nvSpPr>
          <p:cNvPr id="165" name="Google Shape;165;g2bbfd99ebc9_0_0"/>
          <p:cNvSpPr txBox="1"/>
          <p:nvPr/>
        </p:nvSpPr>
        <p:spPr>
          <a:xfrm>
            <a:off x="5359618" y="382032"/>
            <a:ext cx="14678100" cy="1156200"/>
          </a:xfrm>
          <a:prstGeom prst="rect">
            <a:avLst/>
          </a:prstGeom>
          <a:noFill/>
          <a:ln>
            <a:noFill/>
          </a:ln>
        </p:spPr>
        <p:txBody>
          <a:bodyPr spcFirstLastPara="1" wrap="square" lIns="0" tIns="0" rIns="0" bIns="0" anchor="t" anchorCtr="0">
            <a:spAutoFit/>
          </a:bodyPr>
          <a:lstStyle/>
          <a:p>
            <a:pPr marL="0" marR="0" lvl="0" indent="0" algn="l" rtl="0">
              <a:lnSpc>
                <a:spcPct val="98002"/>
              </a:lnSpc>
              <a:spcBef>
                <a:spcPts val="0"/>
              </a:spcBef>
              <a:spcAft>
                <a:spcPts val="0"/>
              </a:spcAft>
              <a:buNone/>
            </a:pPr>
            <a:r>
              <a:rPr lang="en-US" sz="7664" dirty="0">
                <a:latin typeface="Peace Sans Bold"/>
              </a:rPr>
              <a:t>Queer/GE Refugees</a:t>
            </a:r>
            <a:endParaRPr sz="100" dirty="0">
              <a:latin typeface="Peace Sans Bold"/>
            </a:endParaRPr>
          </a:p>
        </p:txBody>
      </p:sp>
      <p:pic>
        <p:nvPicPr>
          <p:cNvPr id="166" name="Google Shape;166;g2bbfd99ebc9_0_0"/>
          <p:cNvPicPr preferRelativeResize="0"/>
          <p:nvPr/>
        </p:nvPicPr>
        <p:blipFill>
          <a:blip r:embed="rId7">
            <a:alphaModFix/>
          </a:blip>
          <a:stretch>
            <a:fillRect/>
          </a:stretch>
        </p:blipFill>
        <p:spPr>
          <a:xfrm>
            <a:off x="623879" y="3682963"/>
            <a:ext cx="7896225" cy="5153025"/>
          </a:xfrm>
          <a:prstGeom prst="rect">
            <a:avLst/>
          </a:prstGeom>
          <a:noFill/>
          <a:ln>
            <a:noFill/>
          </a:ln>
        </p:spPr>
      </p:pic>
      <p:sp>
        <p:nvSpPr>
          <p:cNvPr id="167" name="Google Shape;167;g2bbfd99ebc9_0_0"/>
          <p:cNvSpPr txBox="1"/>
          <p:nvPr/>
        </p:nvSpPr>
        <p:spPr>
          <a:xfrm>
            <a:off x="8839200" y="2002117"/>
            <a:ext cx="8477168" cy="7583615"/>
          </a:xfrm>
          <a:prstGeom prst="rect">
            <a:avLst/>
          </a:prstGeom>
          <a:noFill/>
          <a:ln>
            <a:noFill/>
          </a:ln>
        </p:spPr>
        <p:txBody>
          <a:bodyPr spcFirstLastPara="1" wrap="square" lIns="0" tIns="0" rIns="0" bIns="0" anchor="t" anchorCtr="0">
            <a:spAutoFit/>
          </a:bodyPr>
          <a:lstStyle/>
          <a:p>
            <a:pPr marL="457200" marR="0" lvl="0" indent="-431800" algn="l" rtl="0">
              <a:lnSpc>
                <a:spcPct val="139958"/>
              </a:lnSpc>
              <a:spcBef>
                <a:spcPts val="0"/>
              </a:spcBef>
              <a:spcAft>
                <a:spcPts val="0"/>
              </a:spcAft>
              <a:buSzPts val="3200"/>
              <a:buFont typeface="DM Sans"/>
              <a:buChar char="●"/>
            </a:pPr>
            <a:r>
              <a:rPr lang="en-US" sz="3200" dirty="0">
                <a:latin typeface="DM Sans"/>
                <a:ea typeface="DM Sans"/>
                <a:cs typeface="DM Sans"/>
                <a:sym typeface="DM Sans"/>
              </a:rPr>
              <a:t>65 countries/jurisdictions that still criminalize being LGBTQ+ (Human Dignity Trust, 2024) </a:t>
            </a:r>
            <a:endParaRPr sz="3200" dirty="0">
              <a:latin typeface="DM Sans"/>
              <a:ea typeface="DM Sans"/>
              <a:cs typeface="DM Sans"/>
              <a:sym typeface="DM Sans"/>
            </a:endParaRPr>
          </a:p>
          <a:p>
            <a:pPr marL="457200" marR="0" lvl="0" indent="-431800" algn="l" rtl="0">
              <a:lnSpc>
                <a:spcPct val="139958"/>
              </a:lnSpc>
              <a:spcBef>
                <a:spcPts val="0"/>
              </a:spcBef>
              <a:spcAft>
                <a:spcPts val="0"/>
              </a:spcAft>
              <a:buSzPts val="3200"/>
              <a:buFont typeface="DM Sans"/>
              <a:buChar char="●"/>
            </a:pPr>
            <a:r>
              <a:rPr lang="en-US" sz="3200" dirty="0">
                <a:latin typeface="DM Sans"/>
                <a:ea typeface="DM Sans"/>
                <a:cs typeface="DM Sans"/>
                <a:sym typeface="DM Sans"/>
              </a:rPr>
              <a:t>Laws make sexual acts (rather than identities) criminalized</a:t>
            </a:r>
            <a:endParaRPr sz="3200" dirty="0">
              <a:latin typeface="DM Sans"/>
              <a:ea typeface="DM Sans"/>
              <a:cs typeface="DM Sans"/>
              <a:sym typeface="DM Sans"/>
            </a:endParaRPr>
          </a:p>
          <a:p>
            <a:pPr marL="457200" marR="0" lvl="0" indent="-431800" algn="l" rtl="0">
              <a:lnSpc>
                <a:spcPct val="139958"/>
              </a:lnSpc>
              <a:spcBef>
                <a:spcPts val="0"/>
              </a:spcBef>
              <a:spcAft>
                <a:spcPts val="0"/>
              </a:spcAft>
              <a:buSzPts val="3200"/>
              <a:buFont typeface="DM Sans"/>
              <a:buChar char="●"/>
            </a:pPr>
            <a:r>
              <a:rPr lang="en-US" sz="3200" dirty="0">
                <a:latin typeface="DM Sans"/>
                <a:ea typeface="DM Sans"/>
                <a:cs typeface="DM Sans"/>
                <a:sym typeface="DM Sans"/>
              </a:rPr>
              <a:t>“Sodomy”, “Buggery”, “Indecency”, “Unnatural Acts”, “Homosexuality”, “Lesbianism”, “cross dressing”</a:t>
            </a:r>
            <a:endParaRPr sz="3200" dirty="0">
              <a:latin typeface="DM Sans"/>
              <a:ea typeface="DM Sans"/>
              <a:cs typeface="DM Sans"/>
              <a:sym typeface="DM Sans"/>
            </a:endParaRPr>
          </a:p>
          <a:p>
            <a:pPr marL="457200" marR="0" lvl="0" indent="-431800" algn="l" rtl="0">
              <a:lnSpc>
                <a:spcPct val="139958"/>
              </a:lnSpc>
              <a:spcBef>
                <a:spcPts val="0"/>
              </a:spcBef>
              <a:spcAft>
                <a:spcPts val="0"/>
              </a:spcAft>
              <a:buSzPts val="3200"/>
              <a:buFont typeface="DM Sans"/>
              <a:buChar char="●"/>
            </a:pPr>
            <a:r>
              <a:rPr lang="en-US" sz="3200" dirty="0">
                <a:latin typeface="DM Sans"/>
                <a:ea typeface="DM Sans"/>
                <a:cs typeface="DM Sans"/>
                <a:sym typeface="DM Sans"/>
              </a:rPr>
              <a:t>Law enforcement may also use “public nuisance”, “public order” or “vagrancy” laws</a:t>
            </a:r>
            <a:endParaRPr sz="3200" dirty="0">
              <a:latin typeface="DM Sans"/>
              <a:ea typeface="DM Sans"/>
              <a:cs typeface="DM Sans"/>
              <a:sym typeface="DM Sans"/>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g2bad80a4aa9_0_8"/>
          <p:cNvSpPr/>
          <p:nvPr/>
        </p:nvSpPr>
        <p:spPr>
          <a:xfrm>
            <a:off x="-1404286" y="99616"/>
            <a:ext cx="5309054" cy="1858169"/>
          </a:xfrm>
          <a:custGeom>
            <a:avLst/>
            <a:gdLst/>
            <a:ahLst/>
            <a:cxnLst/>
            <a:rect l="l" t="t" r="r" b="b"/>
            <a:pathLst>
              <a:path w="5309054" h="1858169" extrusionOk="0">
                <a:moveTo>
                  <a:pt x="0" y="0"/>
                </a:moveTo>
                <a:lnTo>
                  <a:pt x="5309054" y="0"/>
                </a:lnTo>
                <a:lnTo>
                  <a:pt x="5309054" y="1858168"/>
                </a:lnTo>
                <a:lnTo>
                  <a:pt x="0" y="1858168"/>
                </a:lnTo>
                <a:lnTo>
                  <a:pt x="0" y="0"/>
                </a:lnTo>
                <a:close/>
              </a:path>
            </a:pathLst>
          </a:custGeom>
          <a:blipFill rotWithShape="1">
            <a:blip r:embed="rId3">
              <a:alphaModFix/>
            </a:blip>
            <a:stretch>
              <a:fillRect/>
            </a:stretch>
          </a:blipFill>
          <a:ln>
            <a:noFill/>
          </a:ln>
        </p:spPr>
        <p:txBody>
          <a:bodyPr/>
          <a:lstStyle/>
          <a:p>
            <a:endParaRPr lang="en-US"/>
          </a:p>
        </p:txBody>
      </p:sp>
      <p:sp>
        <p:nvSpPr>
          <p:cNvPr id="173" name="Google Shape;173;g2bad80a4aa9_0_8"/>
          <p:cNvSpPr/>
          <p:nvPr/>
        </p:nvSpPr>
        <p:spPr>
          <a:xfrm>
            <a:off x="15044725" y="9038491"/>
            <a:ext cx="2350311" cy="2802159"/>
          </a:xfrm>
          <a:custGeom>
            <a:avLst/>
            <a:gdLst/>
            <a:ahLst/>
            <a:cxnLst/>
            <a:rect l="l" t="t" r="r" b="b"/>
            <a:pathLst>
              <a:path w="2350311" h="2802159" extrusionOk="0">
                <a:moveTo>
                  <a:pt x="0" y="0"/>
                </a:moveTo>
                <a:lnTo>
                  <a:pt x="2350311" y="0"/>
                </a:lnTo>
                <a:lnTo>
                  <a:pt x="2350311" y="2802159"/>
                </a:lnTo>
                <a:lnTo>
                  <a:pt x="0" y="2802159"/>
                </a:lnTo>
                <a:lnTo>
                  <a:pt x="0" y="0"/>
                </a:lnTo>
                <a:close/>
              </a:path>
            </a:pathLst>
          </a:custGeom>
          <a:blipFill rotWithShape="1">
            <a:blip r:embed="rId4">
              <a:alphaModFix/>
            </a:blip>
            <a:stretch>
              <a:fillRect/>
            </a:stretch>
          </a:blipFill>
          <a:ln>
            <a:noFill/>
          </a:ln>
        </p:spPr>
        <p:txBody>
          <a:bodyPr/>
          <a:lstStyle/>
          <a:p>
            <a:endParaRPr lang="en-US"/>
          </a:p>
        </p:txBody>
      </p:sp>
      <p:sp>
        <p:nvSpPr>
          <p:cNvPr id="174" name="Google Shape;174;g2bad80a4aa9_0_8"/>
          <p:cNvSpPr/>
          <p:nvPr/>
        </p:nvSpPr>
        <p:spPr>
          <a:xfrm>
            <a:off x="16290950" y="250522"/>
            <a:ext cx="11015228" cy="10450698"/>
          </a:xfrm>
          <a:custGeom>
            <a:avLst/>
            <a:gdLst/>
            <a:ahLst/>
            <a:cxnLst/>
            <a:rect l="l" t="t" r="r" b="b"/>
            <a:pathLst>
              <a:path w="11015228" h="10450698" extrusionOk="0">
                <a:moveTo>
                  <a:pt x="0" y="0"/>
                </a:moveTo>
                <a:lnTo>
                  <a:pt x="11015228" y="0"/>
                </a:lnTo>
                <a:lnTo>
                  <a:pt x="11015228" y="10450698"/>
                </a:lnTo>
                <a:lnTo>
                  <a:pt x="0" y="10450698"/>
                </a:lnTo>
                <a:lnTo>
                  <a:pt x="0" y="0"/>
                </a:lnTo>
                <a:close/>
              </a:path>
            </a:pathLst>
          </a:custGeom>
          <a:blipFill rotWithShape="1">
            <a:blip r:embed="rId5">
              <a:alphaModFix/>
            </a:blip>
            <a:stretch>
              <a:fillRect/>
            </a:stretch>
          </a:blipFill>
          <a:ln>
            <a:noFill/>
          </a:ln>
        </p:spPr>
        <p:txBody>
          <a:bodyPr/>
          <a:lstStyle/>
          <a:p>
            <a:endParaRPr lang="en-US"/>
          </a:p>
        </p:txBody>
      </p:sp>
      <p:sp>
        <p:nvSpPr>
          <p:cNvPr id="175" name="Google Shape;175;g2bad80a4aa9_0_8"/>
          <p:cNvSpPr/>
          <p:nvPr/>
        </p:nvSpPr>
        <p:spPr>
          <a:xfrm>
            <a:off x="-656185" y="8564817"/>
            <a:ext cx="1906426" cy="2409385"/>
          </a:xfrm>
          <a:custGeom>
            <a:avLst/>
            <a:gdLst/>
            <a:ahLst/>
            <a:cxnLst/>
            <a:rect l="l" t="t" r="r" b="b"/>
            <a:pathLst>
              <a:path w="1906426" h="2409385" extrusionOk="0">
                <a:moveTo>
                  <a:pt x="0" y="0"/>
                </a:moveTo>
                <a:lnTo>
                  <a:pt x="1906426" y="0"/>
                </a:lnTo>
                <a:lnTo>
                  <a:pt x="1906426" y="2409385"/>
                </a:lnTo>
                <a:lnTo>
                  <a:pt x="0" y="2409385"/>
                </a:lnTo>
                <a:lnTo>
                  <a:pt x="0" y="0"/>
                </a:lnTo>
                <a:close/>
              </a:path>
            </a:pathLst>
          </a:custGeom>
          <a:blipFill rotWithShape="1">
            <a:blip r:embed="rId6">
              <a:alphaModFix/>
            </a:blip>
            <a:stretch>
              <a:fillRect/>
            </a:stretch>
          </a:blipFill>
          <a:ln>
            <a:noFill/>
          </a:ln>
        </p:spPr>
        <p:txBody>
          <a:bodyPr/>
          <a:lstStyle/>
          <a:p>
            <a:endParaRPr lang="en-US"/>
          </a:p>
        </p:txBody>
      </p:sp>
      <p:sp>
        <p:nvSpPr>
          <p:cNvPr id="176" name="Google Shape;176;g2bad80a4aa9_0_8"/>
          <p:cNvSpPr txBox="1"/>
          <p:nvPr/>
        </p:nvSpPr>
        <p:spPr>
          <a:xfrm>
            <a:off x="854598" y="1605275"/>
            <a:ext cx="14678100" cy="1488000"/>
          </a:xfrm>
          <a:prstGeom prst="rect">
            <a:avLst/>
          </a:prstGeom>
          <a:noFill/>
          <a:ln>
            <a:noFill/>
          </a:ln>
        </p:spPr>
        <p:txBody>
          <a:bodyPr spcFirstLastPara="1" wrap="square" lIns="0" tIns="0" rIns="0" bIns="0" anchor="t" anchorCtr="0">
            <a:spAutoFit/>
          </a:bodyPr>
          <a:lstStyle/>
          <a:p>
            <a:pPr marL="0" marR="0" lvl="0" indent="0" algn="l" rtl="0">
              <a:lnSpc>
                <a:spcPct val="98002"/>
              </a:lnSpc>
              <a:spcBef>
                <a:spcPts val="0"/>
              </a:spcBef>
              <a:spcAft>
                <a:spcPts val="0"/>
              </a:spcAft>
              <a:buNone/>
            </a:pPr>
            <a:r>
              <a:rPr lang="en-US" sz="9864" dirty="0">
                <a:latin typeface="Peace Sans Bold"/>
              </a:rPr>
              <a:t>Queer/GE Refugees</a:t>
            </a:r>
            <a:endParaRPr dirty="0">
              <a:latin typeface="Peace Sans Bold"/>
            </a:endParaRPr>
          </a:p>
        </p:txBody>
      </p:sp>
      <p:sp>
        <p:nvSpPr>
          <p:cNvPr id="177" name="Google Shape;177;g2bad80a4aa9_0_8"/>
          <p:cNvSpPr txBox="1"/>
          <p:nvPr/>
        </p:nvSpPr>
        <p:spPr>
          <a:xfrm>
            <a:off x="8410325" y="3620100"/>
            <a:ext cx="8468100" cy="6069000"/>
          </a:xfrm>
          <a:prstGeom prst="rect">
            <a:avLst/>
          </a:prstGeom>
          <a:noFill/>
          <a:ln>
            <a:noFill/>
          </a:ln>
        </p:spPr>
        <p:txBody>
          <a:bodyPr spcFirstLastPara="1" wrap="square" lIns="0" tIns="0" rIns="0" bIns="0" anchor="t" anchorCtr="0">
            <a:spAutoFit/>
          </a:bodyPr>
          <a:lstStyle/>
          <a:p>
            <a:pPr marL="457200" lvl="0" indent="-412750" algn="l" rtl="0">
              <a:lnSpc>
                <a:spcPct val="139958"/>
              </a:lnSpc>
              <a:spcBef>
                <a:spcPts val="0"/>
              </a:spcBef>
              <a:spcAft>
                <a:spcPts val="0"/>
              </a:spcAft>
              <a:buClr>
                <a:schemeClr val="dk1"/>
              </a:buClr>
              <a:buSzPts val="2900"/>
              <a:buFont typeface="DM Sans"/>
              <a:buChar char="●"/>
            </a:pPr>
            <a:r>
              <a:rPr lang="en-US" sz="2900">
                <a:solidFill>
                  <a:schemeClr val="dk1"/>
                </a:solidFill>
                <a:latin typeface="DM Sans"/>
                <a:ea typeface="DM Sans"/>
                <a:cs typeface="DM Sans"/>
                <a:sym typeface="DM Sans"/>
              </a:rPr>
              <a:t>LGBTQ+ Immigrant Youth have higher rates of mental health disorders, victimization, bullying, substance use</a:t>
            </a:r>
            <a:endParaRPr sz="2900">
              <a:solidFill>
                <a:schemeClr val="dk1"/>
              </a:solidFill>
              <a:latin typeface="DM Sans"/>
              <a:ea typeface="DM Sans"/>
              <a:cs typeface="DM Sans"/>
              <a:sym typeface="DM Sans"/>
            </a:endParaRPr>
          </a:p>
          <a:p>
            <a:pPr marL="457200" lvl="0" indent="-412750" algn="l" rtl="0">
              <a:lnSpc>
                <a:spcPct val="139958"/>
              </a:lnSpc>
              <a:spcBef>
                <a:spcPts val="0"/>
              </a:spcBef>
              <a:spcAft>
                <a:spcPts val="0"/>
              </a:spcAft>
              <a:buClr>
                <a:schemeClr val="dk1"/>
              </a:buClr>
              <a:buSzPts val="2900"/>
              <a:buFont typeface="DM Sans"/>
              <a:buChar char="●"/>
            </a:pPr>
            <a:r>
              <a:rPr lang="en-US" sz="2900">
                <a:solidFill>
                  <a:schemeClr val="dk1"/>
                </a:solidFill>
                <a:latin typeface="DM Sans"/>
                <a:ea typeface="DM Sans"/>
                <a:cs typeface="DM Sans"/>
                <a:sym typeface="DM Sans"/>
              </a:rPr>
              <a:t>43.3 million people who are forcibly displaced are children under 18 years old, which is about 40% of the total number of forcibly displaced people at the end of 2022 (UNHCR, 2022).</a:t>
            </a:r>
            <a:endParaRPr sz="2900">
              <a:solidFill>
                <a:schemeClr val="dk1"/>
              </a:solidFill>
              <a:latin typeface="DM Sans"/>
              <a:ea typeface="DM Sans"/>
              <a:cs typeface="DM Sans"/>
              <a:sym typeface="DM Sans"/>
            </a:endParaRPr>
          </a:p>
          <a:p>
            <a:pPr marL="457200" lvl="0" indent="-412750" algn="l" rtl="0">
              <a:lnSpc>
                <a:spcPct val="139958"/>
              </a:lnSpc>
              <a:spcBef>
                <a:spcPts val="0"/>
              </a:spcBef>
              <a:spcAft>
                <a:spcPts val="0"/>
              </a:spcAft>
              <a:buClr>
                <a:schemeClr val="dk1"/>
              </a:buClr>
              <a:buSzPts val="2900"/>
              <a:buFont typeface="DM Sans"/>
              <a:buChar char="●"/>
            </a:pPr>
            <a:r>
              <a:rPr lang="en-US" sz="2900">
                <a:solidFill>
                  <a:schemeClr val="dk1"/>
                </a:solidFill>
                <a:latin typeface="DM Sans"/>
                <a:ea typeface="DM Sans"/>
                <a:cs typeface="DM Sans"/>
                <a:sym typeface="DM Sans"/>
              </a:rPr>
              <a:t>40% of homeless youth in the US are LGBTQ+ (Shaw &amp; Verghese, 2022)</a:t>
            </a:r>
            <a:endParaRPr sz="2900">
              <a:solidFill>
                <a:schemeClr val="dk1"/>
              </a:solidFill>
              <a:latin typeface="DM Sans"/>
              <a:ea typeface="DM Sans"/>
              <a:cs typeface="DM Sans"/>
              <a:sym typeface="DM Sans"/>
            </a:endParaRPr>
          </a:p>
          <a:p>
            <a:pPr marL="914400" marR="0" lvl="0" indent="0" algn="l" rtl="0">
              <a:lnSpc>
                <a:spcPct val="139958"/>
              </a:lnSpc>
              <a:spcBef>
                <a:spcPts val="0"/>
              </a:spcBef>
              <a:spcAft>
                <a:spcPts val="0"/>
              </a:spcAft>
              <a:buNone/>
            </a:pPr>
            <a:endParaRPr sz="2900">
              <a:latin typeface="DM Sans"/>
              <a:ea typeface="DM Sans"/>
              <a:cs typeface="DM Sans"/>
              <a:sym typeface="DM Sans"/>
            </a:endParaRPr>
          </a:p>
        </p:txBody>
      </p:sp>
      <p:pic>
        <p:nvPicPr>
          <p:cNvPr id="178" name="Google Shape;178;g2bad80a4aa9_0_8"/>
          <p:cNvPicPr preferRelativeResize="0"/>
          <p:nvPr/>
        </p:nvPicPr>
        <p:blipFill>
          <a:blip r:embed="rId7">
            <a:alphaModFix/>
          </a:blip>
          <a:stretch>
            <a:fillRect/>
          </a:stretch>
        </p:blipFill>
        <p:spPr>
          <a:xfrm>
            <a:off x="434498" y="3429000"/>
            <a:ext cx="7616549" cy="5858884"/>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g2ba2c6fcedd_0_9"/>
          <p:cNvSpPr/>
          <p:nvPr/>
        </p:nvSpPr>
        <p:spPr>
          <a:xfrm>
            <a:off x="-1404286" y="99616"/>
            <a:ext cx="5309054" cy="1858169"/>
          </a:xfrm>
          <a:custGeom>
            <a:avLst/>
            <a:gdLst/>
            <a:ahLst/>
            <a:cxnLst/>
            <a:rect l="l" t="t" r="r" b="b"/>
            <a:pathLst>
              <a:path w="5309054" h="1858169" extrusionOk="0">
                <a:moveTo>
                  <a:pt x="0" y="0"/>
                </a:moveTo>
                <a:lnTo>
                  <a:pt x="5309054" y="0"/>
                </a:lnTo>
                <a:lnTo>
                  <a:pt x="5309054" y="1858168"/>
                </a:lnTo>
                <a:lnTo>
                  <a:pt x="0" y="1858168"/>
                </a:lnTo>
                <a:lnTo>
                  <a:pt x="0" y="0"/>
                </a:lnTo>
                <a:close/>
              </a:path>
            </a:pathLst>
          </a:custGeom>
          <a:blipFill rotWithShape="1">
            <a:blip r:embed="rId3">
              <a:alphaModFix/>
            </a:blip>
            <a:stretch>
              <a:fillRect/>
            </a:stretch>
          </a:blipFill>
          <a:ln>
            <a:noFill/>
          </a:ln>
        </p:spPr>
        <p:txBody>
          <a:bodyPr/>
          <a:lstStyle/>
          <a:p>
            <a:endParaRPr lang="en-US"/>
          </a:p>
        </p:txBody>
      </p:sp>
      <p:sp>
        <p:nvSpPr>
          <p:cNvPr id="184" name="Google Shape;184;g2ba2c6fcedd_0_9"/>
          <p:cNvSpPr/>
          <p:nvPr/>
        </p:nvSpPr>
        <p:spPr>
          <a:xfrm>
            <a:off x="6116100" y="9155966"/>
            <a:ext cx="2350311" cy="2802159"/>
          </a:xfrm>
          <a:custGeom>
            <a:avLst/>
            <a:gdLst/>
            <a:ahLst/>
            <a:cxnLst/>
            <a:rect l="l" t="t" r="r" b="b"/>
            <a:pathLst>
              <a:path w="2350311" h="2802159" extrusionOk="0">
                <a:moveTo>
                  <a:pt x="0" y="0"/>
                </a:moveTo>
                <a:lnTo>
                  <a:pt x="2350311" y="0"/>
                </a:lnTo>
                <a:lnTo>
                  <a:pt x="2350311" y="2802159"/>
                </a:lnTo>
                <a:lnTo>
                  <a:pt x="0" y="2802159"/>
                </a:lnTo>
                <a:lnTo>
                  <a:pt x="0" y="0"/>
                </a:lnTo>
                <a:close/>
              </a:path>
            </a:pathLst>
          </a:custGeom>
          <a:blipFill rotWithShape="1">
            <a:blip r:embed="rId4">
              <a:alphaModFix/>
            </a:blip>
            <a:stretch>
              <a:fillRect/>
            </a:stretch>
          </a:blipFill>
          <a:ln>
            <a:noFill/>
          </a:ln>
        </p:spPr>
        <p:txBody>
          <a:bodyPr/>
          <a:lstStyle/>
          <a:p>
            <a:endParaRPr lang="en-US"/>
          </a:p>
        </p:txBody>
      </p:sp>
      <p:sp>
        <p:nvSpPr>
          <p:cNvPr id="185" name="Google Shape;185;g2ba2c6fcedd_0_9"/>
          <p:cNvSpPr/>
          <p:nvPr/>
        </p:nvSpPr>
        <p:spPr>
          <a:xfrm>
            <a:off x="15181500" y="-3"/>
            <a:ext cx="11015228" cy="10450698"/>
          </a:xfrm>
          <a:custGeom>
            <a:avLst/>
            <a:gdLst/>
            <a:ahLst/>
            <a:cxnLst/>
            <a:rect l="l" t="t" r="r" b="b"/>
            <a:pathLst>
              <a:path w="11015228" h="10450698" extrusionOk="0">
                <a:moveTo>
                  <a:pt x="0" y="0"/>
                </a:moveTo>
                <a:lnTo>
                  <a:pt x="11015228" y="0"/>
                </a:lnTo>
                <a:lnTo>
                  <a:pt x="11015228" y="10450698"/>
                </a:lnTo>
                <a:lnTo>
                  <a:pt x="0" y="10450698"/>
                </a:lnTo>
                <a:lnTo>
                  <a:pt x="0" y="0"/>
                </a:lnTo>
                <a:close/>
              </a:path>
            </a:pathLst>
          </a:custGeom>
          <a:blipFill rotWithShape="1">
            <a:blip r:embed="rId5">
              <a:alphaModFix/>
            </a:blip>
            <a:stretch>
              <a:fillRect/>
            </a:stretch>
          </a:blipFill>
          <a:ln>
            <a:noFill/>
          </a:ln>
        </p:spPr>
        <p:txBody>
          <a:bodyPr/>
          <a:lstStyle/>
          <a:p>
            <a:endParaRPr lang="en-US"/>
          </a:p>
        </p:txBody>
      </p:sp>
      <p:sp>
        <p:nvSpPr>
          <p:cNvPr id="186" name="Google Shape;186;g2ba2c6fcedd_0_9"/>
          <p:cNvSpPr/>
          <p:nvPr/>
        </p:nvSpPr>
        <p:spPr>
          <a:xfrm>
            <a:off x="-656185" y="8564817"/>
            <a:ext cx="1906426" cy="2409385"/>
          </a:xfrm>
          <a:custGeom>
            <a:avLst/>
            <a:gdLst/>
            <a:ahLst/>
            <a:cxnLst/>
            <a:rect l="l" t="t" r="r" b="b"/>
            <a:pathLst>
              <a:path w="1906426" h="2409385" extrusionOk="0">
                <a:moveTo>
                  <a:pt x="0" y="0"/>
                </a:moveTo>
                <a:lnTo>
                  <a:pt x="1906426" y="0"/>
                </a:lnTo>
                <a:lnTo>
                  <a:pt x="1906426" y="2409385"/>
                </a:lnTo>
                <a:lnTo>
                  <a:pt x="0" y="2409385"/>
                </a:lnTo>
                <a:lnTo>
                  <a:pt x="0" y="0"/>
                </a:lnTo>
                <a:close/>
              </a:path>
            </a:pathLst>
          </a:custGeom>
          <a:blipFill rotWithShape="1">
            <a:blip r:embed="rId6">
              <a:alphaModFix/>
            </a:blip>
            <a:stretch>
              <a:fillRect/>
            </a:stretch>
          </a:blipFill>
          <a:ln>
            <a:noFill/>
          </a:ln>
        </p:spPr>
        <p:txBody>
          <a:bodyPr/>
          <a:lstStyle/>
          <a:p>
            <a:endParaRPr lang="en-US"/>
          </a:p>
        </p:txBody>
      </p:sp>
      <p:sp>
        <p:nvSpPr>
          <p:cNvPr id="187" name="Google Shape;187;g2ba2c6fcedd_0_9"/>
          <p:cNvSpPr txBox="1"/>
          <p:nvPr/>
        </p:nvSpPr>
        <p:spPr>
          <a:xfrm>
            <a:off x="854598" y="1605275"/>
            <a:ext cx="14678100" cy="211200"/>
          </a:xfrm>
          <a:prstGeom prst="rect">
            <a:avLst/>
          </a:prstGeom>
          <a:noFill/>
          <a:ln>
            <a:noFill/>
          </a:ln>
        </p:spPr>
        <p:txBody>
          <a:bodyPr spcFirstLastPara="1" wrap="square" lIns="0" tIns="0" rIns="0" bIns="0" anchor="t" anchorCtr="0">
            <a:spAutoFit/>
          </a:bodyPr>
          <a:lstStyle/>
          <a:p>
            <a:pPr marL="0" marR="0" lvl="0" indent="0" algn="l" rtl="0">
              <a:lnSpc>
                <a:spcPct val="98002"/>
              </a:lnSpc>
              <a:spcBef>
                <a:spcPts val="0"/>
              </a:spcBef>
              <a:spcAft>
                <a:spcPts val="0"/>
              </a:spcAft>
              <a:buNone/>
            </a:pPr>
            <a:endParaRPr/>
          </a:p>
        </p:txBody>
      </p:sp>
      <p:sp>
        <p:nvSpPr>
          <p:cNvPr id="188" name="Google Shape;188;g2ba2c6fcedd_0_9"/>
          <p:cNvSpPr txBox="1"/>
          <p:nvPr/>
        </p:nvSpPr>
        <p:spPr>
          <a:xfrm>
            <a:off x="854600" y="3190275"/>
            <a:ext cx="14678100" cy="6001500"/>
          </a:xfrm>
          <a:prstGeom prst="rect">
            <a:avLst/>
          </a:prstGeom>
          <a:noFill/>
          <a:ln>
            <a:noFill/>
          </a:ln>
        </p:spPr>
        <p:txBody>
          <a:bodyPr spcFirstLastPara="1" wrap="square" lIns="0" tIns="0" rIns="0" bIns="0" anchor="t" anchorCtr="0">
            <a:spAutoFit/>
          </a:bodyPr>
          <a:lstStyle/>
          <a:p>
            <a:pPr marL="457200" marR="0" lvl="0" indent="-393700" algn="l" rtl="0">
              <a:lnSpc>
                <a:spcPct val="139958"/>
              </a:lnSpc>
              <a:spcBef>
                <a:spcPts val="0"/>
              </a:spcBef>
              <a:spcAft>
                <a:spcPts val="0"/>
              </a:spcAft>
              <a:buSzPts val="2600"/>
              <a:buFont typeface="DM Sans"/>
              <a:buChar char="●"/>
            </a:pPr>
            <a:r>
              <a:rPr lang="en-US" sz="2600" dirty="0">
                <a:latin typeface="DM Sans"/>
                <a:ea typeface="DM Sans"/>
                <a:cs typeface="DM Sans"/>
                <a:sym typeface="DM Sans"/>
              </a:rPr>
              <a:t>Lack of awareness that SOGI can form the basis for refuge</a:t>
            </a:r>
            <a:endParaRPr sz="2600" dirty="0">
              <a:latin typeface="DM Sans"/>
              <a:ea typeface="DM Sans"/>
              <a:cs typeface="DM Sans"/>
              <a:sym typeface="DM Sans"/>
            </a:endParaRPr>
          </a:p>
          <a:p>
            <a:pPr marL="457200" marR="0" lvl="0" indent="-393700" algn="l" rtl="0">
              <a:lnSpc>
                <a:spcPct val="139958"/>
              </a:lnSpc>
              <a:spcBef>
                <a:spcPts val="0"/>
              </a:spcBef>
              <a:spcAft>
                <a:spcPts val="0"/>
              </a:spcAft>
              <a:buSzPts val="2600"/>
              <a:buFont typeface="DM Sans"/>
              <a:buChar char="●"/>
            </a:pPr>
            <a:r>
              <a:rPr lang="en-US" sz="2600" dirty="0">
                <a:solidFill>
                  <a:srgbClr val="0D0D0D"/>
                </a:solidFill>
                <a:latin typeface="DM Sans"/>
                <a:ea typeface="DM Sans"/>
                <a:cs typeface="DM Sans"/>
                <a:sym typeface="DM Sans"/>
              </a:rPr>
              <a:t>The majority of LGBTQI+ people seeking asylum in the U.S. came from the Northern Triangle region of Central America (Honduras, Guatemala, and El Salvador) (Shaw et al. 2021), which have all seen declines in acceptance of LGBTQI+ people (Flores 2021) There is a lack of evidence to show that this cultural group has been protected with claims seeking refuge in the United States even though the Biden administration stated a priority in protecting LGBTQI+ refugees and asylum seekers. </a:t>
            </a:r>
            <a:endParaRPr sz="2600" dirty="0">
              <a:latin typeface="DM Sans"/>
              <a:ea typeface="DM Sans"/>
              <a:cs typeface="DM Sans"/>
              <a:sym typeface="DM Sans"/>
            </a:endParaRPr>
          </a:p>
          <a:p>
            <a:pPr marL="457200" marR="0" lvl="0" indent="-393700" algn="l" rtl="0">
              <a:lnSpc>
                <a:spcPct val="139958"/>
              </a:lnSpc>
              <a:spcBef>
                <a:spcPts val="0"/>
              </a:spcBef>
              <a:spcAft>
                <a:spcPts val="0"/>
              </a:spcAft>
              <a:buSzPts val="2600"/>
              <a:buFont typeface="DM Sans"/>
              <a:buChar char="●"/>
            </a:pPr>
            <a:r>
              <a:rPr lang="en-US" sz="2600" dirty="0">
                <a:latin typeface="DM Sans"/>
                <a:ea typeface="DM Sans"/>
                <a:cs typeface="DM Sans"/>
                <a:sym typeface="DM Sans"/>
              </a:rPr>
              <a:t>Expectations of “visible” queer lifestyles</a:t>
            </a:r>
            <a:endParaRPr sz="2600" dirty="0">
              <a:latin typeface="DM Sans"/>
              <a:ea typeface="DM Sans"/>
              <a:cs typeface="DM Sans"/>
              <a:sym typeface="DM Sans"/>
            </a:endParaRPr>
          </a:p>
          <a:p>
            <a:pPr marL="914400" marR="0" lvl="1" indent="-393700" algn="l" rtl="0">
              <a:lnSpc>
                <a:spcPct val="139958"/>
              </a:lnSpc>
              <a:spcBef>
                <a:spcPts val="0"/>
              </a:spcBef>
              <a:spcAft>
                <a:spcPts val="0"/>
              </a:spcAft>
              <a:buSzPts val="2600"/>
              <a:buFont typeface="DM Sans"/>
              <a:buChar char="○"/>
            </a:pPr>
            <a:r>
              <a:rPr lang="en-US" sz="2600" dirty="0">
                <a:latin typeface="DM Sans"/>
                <a:ea typeface="DM Sans"/>
                <a:cs typeface="DM Sans"/>
                <a:sym typeface="DM Sans"/>
              </a:rPr>
              <a:t>Trans individuals must navigate medicalized notions of gender </a:t>
            </a:r>
            <a:endParaRPr sz="2600" dirty="0">
              <a:latin typeface="DM Sans"/>
              <a:ea typeface="DM Sans"/>
              <a:cs typeface="DM Sans"/>
              <a:sym typeface="DM Sans"/>
            </a:endParaRPr>
          </a:p>
          <a:p>
            <a:pPr marL="914400" marR="0" lvl="1" indent="-393700" algn="l" rtl="0">
              <a:lnSpc>
                <a:spcPct val="139958"/>
              </a:lnSpc>
              <a:spcBef>
                <a:spcPts val="0"/>
              </a:spcBef>
              <a:spcAft>
                <a:spcPts val="0"/>
              </a:spcAft>
              <a:buSzPts val="2600"/>
              <a:buFont typeface="DM Sans"/>
              <a:buChar char="○"/>
            </a:pPr>
            <a:r>
              <a:rPr lang="en-US" sz="2600" dirty="0">
                <a:latin typeface="DM Sans"/>
                <a:ea typeface="DM Sans"/>
                <a:cs typeface="DM Sans"/>
                <a:sym typeface="DM Sans"/>
              </a:rPr>
              <a:t>Bisexual/Pansexual individuals often held to stereotypes that question their identities’ “legitimacy” </a:t>
            </a:r>
            <a:endParaRPr sz="2600" dirty="0">
              <a:latin typeface="DM Sans"/>
              <a:ea typeface="DM Sans"/>
              <a:cs typeface="DM Sans"/>
              <a:sym typeface="DM Sans"/>
            </a:endParaRPr>
          </a:p>
        </p:txBody>
      </p:sp>
      <p:sp>
        <p:nvSpPr>
          <p:cNvPr id="189" name="Google Shape;189;g2ba2c6fcedd_0_9"/>
          <p:cNvSpPr txBox="1"/>
          <p:nvPr/>
        </p:nvSpPr>
        <p:spPr>
          <a:xfrm>
            <a:off x="854598" y="1605275"/>
            <a:ext cx="14678100" cy="1488000"/>
          </a:xfrm>
          <a:prstGeom prst="rect">
            <a:avLst/>
          </a:prstGeom>
          <a:noFill/>
          <a:ln>
            <a:noFill/>
          </a:ln>
        </p:spPr>
        <p:txBody>
          <a:bodyPr spcFirstLastPara="1" wrap="square" lIns="0" tIns="0" rIns="0" bIns="0" anchor="t" anchorCtr="0">
            <a:spAutoFit/>
          </a:bodyPr>
          <a:lstStyle/>
          <a:p>
            <a:pPr marL="0" marR="0" lvl="0" indent="0" algn="l" rtl="0">
              <a:lnSpc>
                <a:spcPct val="98002"/>
              </a:lnSpc>
              <a:spcBef>
                <a:spcPts val="0"/>
              </a:spcBef>
              <a:spcAft>
                <a:spcPts val="0"/>
              </a:spcAft>
              <a:buNone/>
            </a:pPr>
            <a:r>
              <a:rPr lang="en-US" sz="9864" dirty="0">
                <a:latin typeface="Peace Sans Bold"/>
              </a:rPr>
              <a:t>Seeking Refuge</a:t>
            </a:r>
            <a:endParaRPr dirty="0">
              <a:latin typeface="Peace Sans Bold"/>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2b6a73c6ba3_0_30"/>
          <p:cNvSpPr/>
          <p:nvPr/>
        </p:nvSpPr>
        <p:spPr>
          <a:xfrm>
            <a:off x="-656185" y="8564817"/>
            <a:ext cx="1906426" cy="2409385"/>
          </a:xfrm>
          <a:custGeom>
            <a:avLst/>
            <a:gdLst/>
            <a:ahLst/>
            <a:cxnLst/>
            <a:rect l="l" t="t" r="r" b="b"/>
            <a:pathLst>
              <a:path w="1906426" h="2409385" extrusionOk="0">
                <a:moveTo>
                  <a:pt x="0" y="0"/>
                </a:moveTo>
                <a:lnTo>
                  <a:pt x="1906426" y="0"/>
                </a:lnTo>
                <a:lnTo>
                  <a:pt x="1906426" y="2409385"/>
                </a:lnTo>
                <a:lnTo>
                  <a:pt x="0" y="2409385"/>
                </a:lnTo>
                <a:lnTo>
                  <a:pt x="0" y="0"/>
                </a:lnTo>
                <a:close/>
              </a:path>
            </a:pathLst>
          </a:custGeom>
          <a:blipFill rotWithShape="1">
            <a:blip r:embed="rId3">
              <a:alphaModFix/>
            </a:blip>
            <a:stretch>
              <a:fillRect/>
            </a:stretch>
          </a:blipFill>
          <a:ln>
            <a:noFill/>
          </a:ln>
        </p:spPr>
        <p:txBody>
          <a:bodyPr/>
          <a:lstStyle/>
          <a:p>
            <a:endParaRPr lang="en-US"/>
          </a:p>
        </p:txBody>
      </p:sp>
      <p:sp>
        <p:nvSpPr>
          <p:cNvPr id="276" name="Google Shape;276;g2b6a73c6ba3_0_30"/>
          <p:cNvSpPr/>
          <p:nvPr/>
        </p:nvSpPr>
        <p:spPr>
          <a:xfrm>
            <a:off x="-5492200" y="523497"/>
            <a:ext cx="11015228" cy="10450698"/>
          </a:xfrm>
          <a:custGeom>
            <a:avLst/>
            <a:gdLst/>
            <a:ahLst/>
            <a:cxnLst/>
            <a:rect l="l" t="t" r="r" b="b"/>
            <a:pathLst>
              <a:path w="11015228" h="10450698" extrusionOk="0">
                <a:moveTo>
                  <a:pt x="0" y="0"/>
                </a:moveTo>
                <a:lnTo>
                  <a:pt x="11015228" y="0"/>
                </a:lnTo>
                <a:lnTo>
                  <a:pt x="11015228" y="10450698"/>
                </a:lnTo>
                <a:lnTo>
                  <a:pt x="0" y="10450698"/>
                </a:lnTo>
                <a:lnTo>
                  <a:pt x="0" y="0"/>
                </a:lnTo>
                <a:close/>
              </a:path>
            </a:pathLst>
          </a:custGeom>
          <a:blipFill rotWithShape="1">
            <a:blip r:embed="rId4">
              <a:alphaModFix/>
            </a:blip>
            <a:stretch>
              <a:fillRect/>
            </a:stretch>
          </a:blipFill>
          <a:ln>
            <a:noFill/>
          </a:ln>
        </p:spPr>
        <p:txBody>
          <a:bodyPr/>
          <a:lstStyle/>
          <a:p>
            <a:endParaRPr lang="en-US"/>
          </a:p>
        </p:txBody>
      </p:sp>
      <p:sp>
        <p:nvSpPr>
          <p:cNvPr id="277" name="Google Shape;277;g2b6a73c6ba3_0_30"/>
          <p:cNvSpPr/>
          <p:nvPr/>
        </p:nvSpPr>
        <p:spPr>
          <a:xfrm>
            <a:off x="438614" y="-128134"/>
            <a:ext cx="5309054" cy="1858169"/>
          </a:xfrm>
          <a:custGeom>
            <a:avLst/>
            <a:gdLst/>
            <a:ahLst/>
            <a:cxnLst/>
            <a:rect l="l" t="t" r="r" b="b"/>
            <a:pathLst>
              <a:path w="5309054" h="1858169" extrusionOk="0">
                <a:moveTo>
                  <a:pt x="0" y="0"/>
                </a:moveTo>
                <a:lnTo>
                  <a:pt x="5309054" y="0"/>
                </a:lnTo>
                <a:lnTo>
                  <a:pt x="5309054" y="1858168"/>
                </a:lnTo>
                <a:lnTo>
                  <a:pt x="0" y="1858168"/>
                </a:lnTo>
                <a:lnTo>
                  <a:pt x="0" y="0"/>
                </a:lnTo>
                <a:close/>
              </a:path>
            </a:pathLst>
          </a:custGeom>
          <a:blipFill rotWithShape="1">
            <a:blip r:embed="rId5">
              <a:alphaModFix/>
            </a:blip>
            <a:stretch>
              <a:fillRect/>
            </a:stretch>
          </a:blipFill>
          <a:ln>
            <a:noFill/>
          </a:ln>
        </p:spPr>
        <p:txBody>
          <a:bodyPr/>
          <a:lstStyle/>
          <a:p>
            <a:endParaRPr lang="en-US"/>
          </a:p>
        </p:txBody>
      </p:sp>
      <p:sp>
        <p:nvSpPr>
          <p:cNvPr id="278" name="Google Shape;278;g2b6a73c6ba3_0_30"/>
          <p:cNvSpPr/>
          <p:nvPr/>
        </p:nvSpPr>
        <p:spPr>
          <a:xfrm>
            <a:off x="16687800" y="9409850"/>
            <a:ext cx="2350311" cy="2802159"/>
          </a:xfrm>
          <a:custGeom>
            <a:avLst/>
            <a:gdLst/>
            <a:ahLst/>
            <a:cxnLst/>
            <a:rect l="l" t="t" r="r" b="b"/>
            <a:pathLst>
              <a:path w="2350311" h="2802159" extrusionOk="0">
                <a:moveTo>
                  <a:pt x="0" y="0"/>
                </a:moveTo>
                <a:lnTo>
                  <a:pt x="2350311" y="0"/>
                </a:lnTo>
                <a:lnTo>
                  <a:pt x="2350311" y="2802159"/>
                </a:lnTo>
                <a:lnTo>
                  <a:pt x="0" y="2802159"/>
                </a:lnTo>
                <a:lnTo>
                  <a:pt x="0" y="0"/>
                </a:lnTo>
                <a:close/>
              </a:path>
            </a:pathLst>
          </a:custGeom>
          <a:blipFill rotWithShape="1">
            <a:blip r:embed="rId6">
              <a:alphaModFix/>
            </a:blip>
            <a:stretch>
              <a:fillRect/>
            </a:stretch>
          </a:blipFill>
          <a:ln>
            <a:noFill/>
          </a:ln>
        </p:spPr>
        <p:txBody>
          <a:bodyPr/>
          <a:lstStyle/>
          <a:p>
            <a:endParaRPr lang="en-US"/>
          </a:p>
        </p:txBody>
      </p:sp>
      <p:sp>
        <p:nvSpPr>
          <p:cNvPr id="279" name="Google Shape;279;g2b6a73c6ba3_0_30"/>
          <p:cNvSpPr txBox="1"/>
          <p:nvPr/>
        </p:nvSpPr>
        <p:spPr>
          <a:xfrm>
            <a:off x="6705600" y="839050"/>
            <a:ext cx="10780800" cy="2111347"/>
          </a:xfrm>
          <a:prstGeom prst="rect">
            <a:avLst/>
          </a:prstGeom>
          <a:noFill/>
          <a:ln>
            <a:noFill/>
          </a:ln>
        </p:spPr>
        <p:txBody>
          <a:bodyPr spcFirstLastPara="1" wrap="square" lIns="0" tIns="0" rIns="0" bIns="0" anchor="t" anchorCtr="0">
            <a:spAutoFit/>
          </a:bodyPr>
          <a:lstStyle/>
          <a:p>
            <a:pPr marL="0" marR="0" lvl="0" indent="0" algn="l" rtl="0">
              <a:lnSpc>
                <a:spcPct val="98002"/>
              </a:lnSpc>
              <a:spcBef>
                <a:spcPts val="0"/>
              </a:spcBef>
              <a:spcAft>
                <a:spcPts val="0"/>
              </a:spcAft>
              <a:buNone/>
            </a:pPr>
            <a:r>
              <a:rPr lang="en-US" sz="7000" dirty="0">
                <a:latin typeface="Peace Sans Bold"/>
              </a:rPr>
              <a:t>Implications for Advocacy and Support</a:t>
            </a:r>
            <a:endParaRPr sz="7000" dirty="0">
              <a:latin typeface="Peace Sans Bold"/>
            </a:endParaRPr>
          </a:p>
        </p:txBody>
      </p:sp>
      <p:sp>
        <p:nvSpPr>
          <p:cNvPr id="280" name="Google Shape;280;g2b6a73c6ba3_0_30"/>
          <p:cNvSpPr txBox="1"/>
          <p:nvPr/>
        </p:nvSpPr>
        <p:spPr>
          <a:xfrm>
            <a:off x="6463775" y="3429000"/>
            <a:ext cx="11530800" cy="6232200"/>
          </a:xfrm>
          <a:prstGeom prst="rect">
            <a:avLst/>
          </a:prstGeom>
          <a:noFill/>
          <a:ln>
            <a:noFill/>
          </a:ln>
        </p:spPr>
        <p:txBody>
          <a:bodyPr spcFirstLastPara="1" wrap="square" lIns="0" tIns="0" rIns="0" bIns="0" anchor="t" anchorCtr="0">
            <a:spAutoFit/>
          </a:bodyPr>
          <a:lstStyle/>
          <a:p>
            <a:pPr marL="457200" marR="0" lvl="0" indent="-400050" algn="l" rtl="0">
              <a:lnSpc>
                <a:spcPct val="139958"/>
              </a:lnSpc>
              <a:spcBef>
                <a:spcPts val="0"/>
              </a:spcBef>
              <a:spcAft>
                <a:spcPts val="0"/>
              </a:spcAft>
              <a:buSzPts val="2700"/>
              <a:buFont typeface="DM Sans"/>
              <a:buChar char="●"/>
            </a:pPr>
            <a:r>
              <a:rPr lang="en-US" sz="2700" dirty="0">
                <a:latin typeface="DM Sans"/>
                <a:ea typeface="DM Sans"/>
                <a:cs typeface="DM Sans"/>
                <a:sym typeface="DM Sans"/>
              </a:rPr>
              <a:t>Cross-disciplinarity Approaches </a:t>
            </a:r>
            <a:endParaRPr sz="2700" dirty="0">
              <a:latin typeface="DM Sans"/>
              <a:ea typeface="DM Sans"/>
              <a:cs typeface="DM Sans"/>
              <a:sym typeface="DM Sans"/>
            </a:endParaRPr>
          </a:p>
          <a:p>
            <a:pPr marL="914400" marR="0" lvl="1" indent="-400050" algn="l" rtl="0">
              <a:lnSpc>
                <a:spcPct val="139958"/>
              </a:lnSpc>
              <a:spcBef>
                <a:spcPts val="0"/>
              </a:spcBef>
              <a:spcAft>
                <a:spcPts val="0"/>
              </a:spcAft>
              <a:buSzPts val="2700"/>
              <a:buFont typeface="DM Sans"/>
              <a:buChar char="○"/>
            </a:pPr>
            <a:r>
              <a:rPr lang="en-US" sz="2700" dirty="0">
                <a:latin typeface="DM Sans"/>
                <a:ea typeface="DM Sans"/>
                <a:cs typeface="DM Sans"/>
                <a:sym typeface="DM Sans"/>
              </a:rPr>
              <a:t>NGO’s, Community Groups (Community Building and Safe Spaces)</a:t>
            </a:r>
            <a:endParaRPr sz="2700" dirty="0">
              <a:latin typeface="DM Sans"/>
              <a:ea typeface="DM Sans"/>
              <a:cs typeface="DM Sans"/>
              <a:sym typeface="DM Sans"/>
            </a:endParaRPr>
          </a:p>
          <a:p>
            <a:pPr marL="457200" marR="0" lvl="0" indent="-400050" algn="l" rtl="0">
              <a:lnSpc>
                <a:spcPct val="139958"/>
              </a:lnSpc>
              <a:spcBef>
                <a:spcPts val="0"/>
              </a:spcBef>
              <a:spcAft>
                <a:spcPts val="0"/>
              </a:spcAft>
              <a:buSzPts val="2700"/>
              <a:buFont typeface="DM Sans"/>
              <a:buChar char="●"/>
            </a:pPr>
            <a:r>
              <a:rPr lang="en-US" sz="2700" dirty="0">
                <a:latin typeface="DM Sans"/>
                <a:ea typeface="DM Sans"/>
                <a:cs typeface="DM Sans"/>
                <a:sym typeface="DM Sans"/>
              </a:rPr>
              <a:t>Legal Advocacy and Policy Reform</a:t>
            </a:r>
            <a:endParaRPr sz="2700" dirty="0">
              <a:latin typeface="DM Sans"/>
              <a:ea typeface="DM Sans"/>
              <a:cs typeface="DM Sans"/>
              <a:sym typeface="DM Sans"/>
            </a:endParaRPr>
          </a:p>
          <a:p>
            <a:pPr marL="457200" marR="0" lvl="0" indent="-400050" algn="l" rtl="0">
              <a:lnSpc>
                <a:spcPct val="139958"/>
              </a:lnSpc>
              <a:spcBef>
                <a:spcPts val="0"/>
              </a:spcBef>
              <a:spcAft>
                <a:spcPts val="0"/>
              </a:spcAft>
              <a:buSzPts val="2700"/>
              <a:buFont typeface="DM Sans"/>
              <a:buChar char="●"/>
            </a:pPr>
            <a:r>
              <a:rPr lang="en-US" sz="2700" dirty="0">
                <a:latin typeface="DM Sans"/>
                <a:ea typeface="DM Sans"/>
                <a:cs typeface="DM Sans"/>
                <a:sym typeface="DM Sans"/>
              </a:rPr>
              <a:t>Mental Health Support and Counseling Services</a:t>
            </a:r>
            <a:endParaRPr sz="2700" dirty="0">
              <a:latin typeface="DM Sans"/>
              <a:ea typeface="DM Sans"/>
              <a:cs typeface="DM Sans"/>
              <a:sym typeface="DM Sans"/>
            </a:endParaRPr>
          </a:p>
          <a:p>
            <a:pPr marL="914400" marR="0" lvl="1" indent="-400050" algn="l" rtl="0">
              <a:lnSpc>
                <a:spcPct val="139958"/>
              </a:lnSpc>
              <a:spcBef>
                <a:spcPts val="0"/>
              </a:spcBef>
              <a:spcAft>
                <a:spcPts val="0"/>
              </a:spcAft>
              <a:buSzPts val="2700"/>
              <a:buFont typeface="DM Sans"/>
              <a:buChar char="○"/>
            </a:pPr>
            <a:r>
              <a:rPr lang="en-US" sz="2700" dirty="0">
                <a:latin typeface="DM Sans"/>
                <a:ea typeface="DM Sans"/>
                <a:cs typeface="DM Sans"/>
                <a:sym typeface="DM Sans"/>
              </a:rPr>
              <a:t>Culturally-responsive, trauma-informed, affirmative therapies</a:t>
            </a:r>
            <a:endParaRPr sz="2700" dirty="0">
              <a:latin typeface="DM Sans"/>
              <a:ea typeface="DM Sans"/>
              <a:cs typeface="DM Sans"/>
              <a:sym typeface="DM Sans"/>
            </a:endParaRPr>
          </a:p>
          <a:p>
            <a:pPr marL="457200" marR="0" lvl="0" indent="-400050" algn="l" rtl="0">
              <a:lnSpc>
                <a:spcPct val="139958"/>
              </a:lnSpc>
              <a:spcBef>
                <a:spcPts val="0"/>
              </a:spcBef>
              <a:spcAft>
                <a:spcPts val="0"/>
              </a:spcAft>
              <a:buSzPts val="2700"/>
              <a:buFont typeface="DM Sans"/>
              <a:buChar char="●"/>
            </a:pPr>
            <a:r>
              <a:rPr lang="en-US" sz="2700" dirty="0">
                <a:latin typeface="DM Sans"/>
                <a:ea typeface="DM Sans"/>
                <a:cs typeface="DM Sans"/>
                <a:sym typeface="DM Sans"/>
              </a:rPr>
              <a:t>Education, Employment and Skill Building</a:t>
            </a:r>
            <a:endParaRPr sz="2700" dirty="0">
              <a:latin typeface="DM Sans"/>
              <a:ea typeface="DM Sans"/>
              <a:cs typeface="DM Sans"/>
              <a:sym typeface="DM Sans"/>
            </a:endParaRPr>
          </a:p>
          <a:p>
            <a:pPr marL="457200" marR="0" lvl="0" indent="-400050" algn="l" rtl="0">
              <a:lnSpc>
                <a:spcPct val="139958"/>
              </a:lnSpc>
              <a:spcBef>
                <a:spcPts val="0"/>
              </a:spcBef>
              <a:spcAft>
                <a:spcPts val="0"/>
              </a:spcAft>
              <a:buSzPts val="2700"/>
              <a:buFont typeface="DM Sans"/>
              <a:buChar char="●"/>
            </a:pPr>
            <a:r>
              <a:rPr lang="en-US" sz="2700" dirty="0">
                <a:solidFill>
                  <a:schemeClr val="dk1"/>
                </a:solidFill>
                <a:latin typeface="DM Sans"/>
                <a:ea typeface="DM Sans"/>
                <a:cs typeface="DM Sans"/>
                <a:sym typeface="DM Sans"/>
              </a:rPr>
              <a:t>Gender and Sexuality Alliances (GSA)’s in schools </a:t>
            </a:r>
            <a:endParaRPr sz="2700" dirty="0">
              <a:solidFill>
                <a:schemeClr val="dk1"/>
              </a:solidFill>
              <a:latin typeface="DM Sans"/>
              <a:ea typeface="DM Sans"/>
              <a:cs typeface="DM Sans"/>
              <a:sym typeface="DM Sans"/>
            </a:endParaRPr>
          </a:p>
          <a:p>
            <a:pPr marL="457200" lvl="0" indent="-400050" algn="l" rtl="0">
              <a:lnSpc>
                <a:spcPct val="139958"/>
              </a:lnSpc>
              <a:spcBef>
                <a:spcPts val="0"/>
              </a:spcBef>
              <a:spcAft>
                <a:spcPts val="0"/>
              </a:spcAft>
              <a:buClr>
                <a:schemeClr val="dk1"/>
              </a:buClr>
              <a:buSzPts val="2700"/>
              <a:buFont typeface="DM Sans"/>
              <a:buChar char="●"/>
            </a:pPr>
            <a:r>
              <a:rPr lang="en-US" sz="2700" dirty="0">
                <a:solidFill>
                  <a:schemeClr val="dk1"/>
                </a:solidFill>
                <a:latin typeface="DM Sans"/>
                <a:ea typeface="DM Sans"/>
                <a:cs typeface="DM Sans"/>
                <a:sym typeface="DM Sans"/>
              </a:rPr>
              <a:t>Internet-based programs (access!)</a:t>
            </a:r>
            <a:endParaRPr sz="2700" dirty="0">
              <a:solidFill>
                <a:schemeClr val="dk1"/>
              </a:solidFill>
              <a:latin typeface="DM Sans"/>
              <a:ea typeface="DM Sans"/>
              <a:cs typeface="DM Sans"/>
              <a:sym typeface="DM Sans"/>
            </a:endParaRPr>
          </a:p>
          <a:p>
            <a:pPr marL="457200" lvl="0" indent="-400050" algn="l" rtl="0">
              <a:lnSpc>
                <a:spcPct val="139958"/>
              </a:lnSpc>
              <a:spcBef>
                <a:spcPts val="0"/>
              </a:spcBef>
              <a:spcAft>
                <a:spcPts val="0"/>
              </a:spcAft>
              <a:buClr>
                <a:schemeClr val="dk1"/>
              </a:buClr>
              <a:buSzPts val="2700"/>
              <a:buFont typeface="DM Sans"/>
              <a:buChar char="●"/>
            </a:pPr>
            <a:r>
              <a:rPr lang="en-US" sz="2700" dirty="0">
                <a:solidFill>
                  <a:schemeClr val="dk1"/>
                </a:solidFill>
                <a:latin typeface="DM Sans"/>
                <a:ea typeface="DM Sans"/>
                <a:cs typeface="DM Sans"/>
                <a:sym typeface="DM Sans"/>
              </a:rPr>
              <a:t>Access to Inclusive Healthcare Services </a:t>
            </a:r>
            <a:endParaRPr sz="2700" dirty="0">
              <a:solidFill>
                <a:schemeClr val="dk1"/>
              </a:solidFill>
              <a:latin typeface="DM Sans"/>
              <a:ea typeface="DM Sans"/>
              <a:cs typeface="DM Sans"/>
              <a:sym typeface="DM Sans"/>
            </a:endParaRPr>
          </a:p>
          <a:p>
            <a:pPr marL="457200" lvl="0" indent="-400050" algn="l" rtl="0">
              <a:lnSpc>
                <a:spcPct val="139958"/>
              </a:lnSpc>
              <a:spcBef>
                <a:spcPts val="0"/>
              </a:spcBef>
              <a:spcAft>
                <a:spcPts val="0"/>
              </a:spcAft>
              <a:buClr>
                <a:schemeClr val="dk1"/>
              </a:buClr>
              <a:buSzPts val="2700"/>
              <a:buFont typeface="DM Sans"/>
              <a:buChar char="●"/>
            </a:pPr>
            <a:r>
              <a:rPr lang="en-US" sz="2700" dirty="0">
                <a:solidFill>
                  <a:schemeClr val="dk1"/>
                </a:solidFill>
                <a:latin typeface="DM Sans"/>
                <a:ea typeface="DM Sans"/>
                <a:cs typeface="DM Sans"/>
                <a:sym typeface="DM Sans"/>
              </a:rPr>
              <a:t>Promotion of Cultural Competency and Sensitivity Trainings</a:t>
            </a:r>
            <a:endParaRPr sz="2700" dirty="0">
              <a:latin typeface="DM Sans"/>
              <a:ea typeface="DM Sans"/>
              <a:cs typeface="DM Sans"/>
              <a:sym typeface="DM Sans"/>
            </a:endParaRPr>
          </a:p>
          <a:p>
            <a:pPr marL="457200" marR="0" lvl="0" indent="0" algn="l" rtl="0">
              <a:lnSpc>
                <a:spcPct val="139958"/>
              </a:lnSpc>
              <a:spcBef>
                <a:spcPts val="0"/>
              </a:spcBef>
              <a:spcAft>
                <a:spcPts val="0"/>
              </a:spcAft>
              <a:buNone/>
            </a:pPr>
            <a:endParaRPr sz="2700" dirty="0">
              <a:latin typeface="DM Sans"/>
              <a:ea typeface="DM Sans"/>
              <a:cs typeface="DM Sans"/>
              <a:sym typeface="DM Sans"/>
            </a:endParaRPr>
          </a:p>
        </p:txBody>
      </p:sp>
      <p:pic>
        <p:nvPicPr>
          <p:cNvPr id="281" name="Google Shape;281;g2b6a73c6ba3_0_30"/>
          <p:cNvPicPr preferRelativeResize="0"/>
          <p:nvPr/>
        </p:nvPicPr>
        <p:blipFill>
          <a:blip r:embed="rId7">
            <a:alphaModFix/>
          </a:blip>
          <a:stretch>
            <a:fillRect/>
          </a:stretch>
        </p:blipFill>
        <p:spPr>
          <a:xfrm>
            <a:off x="0" y="3582875"/>
            <a:ext cx="5562813" cy="3129088"/>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g2bbfd99ebc9_0_21"/>
          <p:cNvSpPr/>
          <p:nvPr/>
        </p:nvSpPr>
        <p:spPr>
          <a:xfrm>
            <a:off x="-656185" y="8564817"/>
            <a:ext cx="1906426" cy="2409385"/>
          </a:xfrm>
          <a:custGeom>
            <a:avLst/>
            <a:gdLst/>
            <a:ahLst/>
            <a:cxnLst/>
            <a:rect l="l" t="t" r="r" b="b"/>
            <a:pathLst>
              <a:path w="1906426" h="2409385" extrusionOk="0">
                <a:moveTo>
                  <a:pt x="0" y="0"/>
                </a:moveTo>
                <a:lnTo>
                  <a:pt x="1906426" y="0"/>
                </a:lnTo>
                <a:lnTo>
                  <a:pt x="1906426" y="2409385"/>
                </a:lnTo>
                <a:lnTo>
                  <a:pt x="0" y="2409385"/>
                </a:lnTo>
                <a:lnTo>
                  <a:pt x="0" y="0"/>
                </a:lnTo>
                <a:close/>
              </a:path>
            </a:pathLst>
          </a:custGeom>
          <a:blipFill rotWithShape="1">
            <a:blip r:embed="rId3">
              <a:alphaModFix/>
            </a:blip>
            <a:stretch>
              <a:fillRect/>
            </a:stretch>
          </a:blipFill>
          <a:ln>
            <a:noFill/>
          </a:ln>
        </p:spPr>
        <p:txBody>
          <a:bodyPr/>
          <a:lstStyle/>
          <a:p>
            <a:endParaRPr lang="en-US"/>
          </a:p>
        </p:txBody>
      </p:sp>
      <p:sp>
        <p:nvSpPr>
          <p:cNvPr id="314" name="Google Shape;314;g2bbfd99ebc9_0_21"/>
          <p:cNvSpPr/>
          <p:nvPr/>
        </p:nvSpPr>
        <p:spPr>
          <a:xfrm>
            <a:off x="-8212150" y="237172"/>
            <a:ext cx="11015228" cy="10450698"/>
          </a:xfrm>
          <a:custGeom>
            <a:avLst/>
            <a:gdLst/>
            <a:ahLst/>
            <a:cxnLst/>
            <a:rect l="l" t="t" r="r" b="b"/>
            <a:pathLst>
              <a:path w="11015228" h="10450698" extrusionOk="0">
                <a:moveTo>
                  <a:pt x="0" y="0"/>
                </a:moveTo>
                <a:lnTo>
                  <a:pt x="11015228" y="0"/>
                </a:lnTo>
                <a:lnTo>
                  <a:pt x="11015228" y="10450698"/>
                </a:lnTo>
                <a:lnTo>
                  <a:pt x="0" y="10450698"/>
                </a:lnTo>
                <a:lnTo>
                  <a:pt x="0" y="0"/>
                </a:lnTo>
                <a:close/>
              </a:path>
            </a:pathLst>
          </a:custGeom>
          <a:blipFill rotWithShape="1">
            <a:blip r:embed="rId4">
              <a:alphaModFix/>
            </a:blip>
            <a:stretch>
              <a:fillRect/>
            </a:stretch>
          </a:blipFill>
          <a:ln>
            <a:noFill/>
          </a:ln>
        </p:spPr>
        <p:txBody>
          <a:bodyPr/>
          <a:lstStyle/>
          <a:p>
            <a:endParaRPr lang="en-US"/>
          </a:p>
        </p:txBody>
      </p:sp>
      <p:sp>
        <p:nvSpPr>
          <p:cNvPr id="315" name="Google Shape;315;g2bbfd99ebc9_0_21"/>
          <p:cNvSpPr/>
          <p:nvPr/>
        </p:nvSpPr>
        <p:spPr>
          <a:xfrm>
            <a:off x="438614" y="-128134"/>
            <a:ext cx="5309054" cy="1858169"/>
          </a:xfrm>
          <a:custGeom>
            <a:avLst/>
            <a:gdLst/>
            <a:ahLst/>
            <a:cxnLst/>
            <a:rect l="l" t="t" r="r" b="b"/>
            <a:pathLst>
              <a:path w="5309054" h="1858169" extrusionOk="0">
                <a:moveTo>
                  <a:pt x="0" y="0"/>
                </a:moveTo>
                <a:lnTo>
                  <a:pt x="5309054" y="0"/>
                </a:lnTo>
                <a:lnTo>
                  <a:pt x="5309054" y="1858168"/>
                </a:lnTo>
                <a:lnTo>
                  <a:pt x="0" y="1858168"/>
                </a:lnTo>
                <a:lnTo>
                  <a:pt x="0" y="0"/>
                </a:lnTo>
                <a:close/>
              </a:path>
            </a:pathLst>
          </a:custGeom>
          <a:blipFill rotWithShape="1">
            <a:blip r:embed="rId5">
              <a:alphaModFix/>
            </a:blip>
            <a:stretch>
              <a:fillRect/>
            </a:stretch>
          </a:blipFill>
          <a:ln>
            <a:noFill/>
          </a:ln>
        </p:spPr>
        <p:txBody>
          <a:bodyPr/>
          <a:lstStyle/>
          <a:p>
            <a:endParaRPr lang="en-US"/>
          </a:p>
        </p:txBody>
      </p:sp>
      <p:sp>
        <p:nvSpPr>
          <p:cNvPr id="316" name="Google Shape;316;g2bbfd99ebc9_0_21"/>
          <p:cNvSpPr/>
          <p:nvPr/>
        </p:nvSpPr>
        <p:spPr>
          <a:xfrm>
            <a:off x="15413350" y="9300916"/>
            <a:ext cx="2350311" cy="2802159"/>
          </a:xfrm>
          <a:custGeom>
            <a:avLst/>
            <a:gdLst/>
            <a:ahLst/>
            <a:cxnLst/>
            <a:rect l="l" t="t" r="r" b="b"/>
            <a:pathLst>
              <a:path w="2350311" h="2802159" extrusionOk="0">
                <a:moveTo>
                  <a:pt x="0" y="0"/>
                </a:moveTo>
                <a:lnTo>
                  <a:pt x="2350311" y="0"/>
                </a:lnTo>
                <a:lnTo>
                  <a:pt x="2350311" y="2802159"/>
                </a:lnTo>
                <a:lnTo>
                  <a:pt x="0" y="2802159"/>
                </a:lnTo>
                <a:lnTo>
                  <a:pt x="0" y="0"/>
                </a:lnTo>
                <a:close/>
              </a:path>
            </a:pathLst>
          </a:custGeom>
          <a:blipFill rotWithShape="1">
            <a:blip r:embed="rId6">
              <a:alphaModFix/>
            </a:blip>
            <a:stretch>
              <a:fillRect/>
            </a:stretch>
          </a:blipFill>
          <a:ln>
            <a:noFill/>
          </a:ln>
        </p:spPr>
        <p:txBody>
          <a:bodyPr/>
          <a:lstStyle/>
          <a:p>
            <a:endParaRPr lang="en-US"/>
          </a:p>
        </p:txBody>
      </p:sp>
      <p:sp>
        <p:nvSpPr>
          <p:cNvPr id="317" name="Google Shape;317;g2bbfd99ebc9_0_21"/>
          <p:cNvSpPr txBox="1"/>
          <p:nvPr/>
        </p:nvSpPr>
        <p:spPr>
          <a:xfrm>
            <a:off x="4419600" y="995525"/>
            <a:ext cx="13344050" cy="1357295"/>
          </a:xfrm>
          <a:prstGeom prst="rect">
            <a:avLst/>
          </a:prstGeom>
          <a:noFill/>
          <a:ln>
            <a:noFill/>
          </a:ln>
        </p:spPr>
        <p:txBody>
          <a:bodyPr spcFirstLastPara="1" wrap="square" lIns="0" tIns="0" rIns="0" bIns="0" anchor="t" anchorCtr="0">
            <a:spAutoFit/>
          </a:bodyPr>
          <a:lstStyle/>
          <a:p>
            <a:pPr marL="0" marR="0" lvl="0" indent="0" algn="l" rtl="0">
              <a:lnSpc>
                <a:spcPct val="98002"/>
              </a:lnSpc>
              <a:spcBef>
                <a:spcPts val="0"/>
              </a:spcBef>
              <a:spcAft>
                <a:spcPts val="0"/>
              </a:spcAft>
              <a:buNone/>
            </a:pPr>
            <a:r>
              <a:rPr lang="en-US" sz="9000" dirty="0">
                <a:latin typeface="Peace Sans Bold"/>
              </a:rPr>
              <a:t>Additional Resources </a:t>
            </a:r>
            <a:endParaRPr sz="9000" dirty="0">
              <a:latin typeface="Peace Sans Bold"/>
            </a:endParaRPr>
          </a:p>
        </p:txBody>
      </p:sp>
      <p:sp>
        <p:nvSpPr>
          <p:cNvPr id="318" name="Google Shape;318;g2bbfd99ebc9_0_21"/>
          <p:cNvSpPr txBox="1"/>
          <p:nvPr/>
        </p:nvSpPr>
        <p:spPr>
          <a:xfrm>
            <a:off x="3322225" y="3147975"/>
            <a:ext cx="14117700" cy="6463308"/>
          </a:xfrm>
          <a:prstGeom prst="rect">
            <a:avLst/>
          </a:prstGeom>
          <a:noFill/>
          <a:ln>
            <a:noFill/>
          </a:ln>
        </p:spPr>
        <p:txBody>
          <a:bodyPr spcFirstLastPara="1" wrap="square" lIns="0" tIns="0" rIns="0" bIns="0" anchor="t" anchorCtr="0">
            <a:spAutoFit/>
          </a:bodyPr>
          <a:lstStyle/>
          <a:p>
            <a:pPr marL="914400" marR="0" lvl="1" indent="-393700" algn="l" rtl="0">
              <a:lnSpc>
                <a:spcPct val="139958"/>
              </a:lnSpc>
              <a:spcBef>
                <a:spcPts val="0"/>
              </a:spcBef>
              <a:spcAft>
                <a:spcPts val="0"/>
              </a:spcAft>
              <a:buSzPts val="2600"/>
              <a:buFont typeface="DM Sans"/>
              <a:buChar char="○"/>
            </a:pPr>
            <a:r>
              <a:rPr lang="en-US" sz="3000" u="sng" dirty="0">
                <a:solidFill>
                  <a:schemeClr val="hlink"/>
                </a:solidFill>
                <a:latin typeface="DM Sans"/>
                <a:ea typeface="DM Sans"/>
                <a:cs typeface="DM Sans"/>
                <a:sym typeface="DM Sans"/>
                <a:hlinkClick r:id="rId7"/>
              </a:rPr>
              <a:t>https://www.humandignitytrust.org/lgbt-the-law/</a:t>
            </a:r>
            <a:endParaRPr sz="3000" dirty="0">
              <a:latin typeface="DM Sans"/>
              <a:ea typeface="DM Sans"/>
              <a:cs typeface="DM Sans"/>
              <a:sym typeface="DM Sans"/>
            </a:endParaRPr>
          </a:p>
          <a:p>
            <a:pPr marL="914400" marR="0" lvl="1" indent="-393700" algn="l" rtl="0">
              <a:lnSpc>
                <a:spcPct val="139958"/>
              </a:lnSpc>
              <a:spcBef>
                <a:spcPts val="0"/>
              </a:spcBef>
              <a:spcAft>
                <a:spcPts val="0"/>
              </a:spcAft>
              <a:buSzPts val="2600"/>
              <a:buFont typeface="DM Sans"/>
              <a:buChar char="○"/>
            </a:pPr>
            <a:r>
              <a:rPr lang="en-US" sz="3000" u="sng" dirty="0">
                <a:solidFill>
                  <a:schemeClr val="hlink"/>
                </a:solidFill>
                <a:latin typeface="DM Sans"/>
                <a:ea typeface="DM Sans"/>
                <a:cs typeface="DM Sans"/>
                <a:sym typeface="DM Sans"/>
                <a:hlinkClick r:id="rId8"/>
              </a:rPr>
              <a:t>https://www.nswp.org/featured/queer-sex-workers-initiative-refugees</a:t>
            </a:r>
            <a:endParaRPr sz="3000" dirty="0">
              <a:latin typeface="DM Sans"/>
              <a:ea typeface="DM Sans"/>
              <a:cs typeface="DM Sans"/>
              <a:sym typeface="DM Sans"/>
            </a:endParaRPr>
          </a:p>
          <a:p>
            <a:pPr marL="914400" marR="0" lvl="1" indent="-393700" algn="l" rtl="0">
              <a:lnSpc>
                <a:spcPct val="139958"/>
              </a:lnSpc>
              <a:spcBef>
                <a:spcPts val="0"/>
              </a:spcBef>
              <a:spcAft>
                <a:spcPts val="0"/>
              </a:spcAft>
              <a:buSzPts val="2600"/>
              <a:buFont typeface="DM Sans"/>
              <a:buChar char="○"/>
            </a:pPr>
            <a:r>
              <a:rPr lang="en-US" sz="3000" u="sng" dirty="0">
                <a:solidFill>
                  <a:schemeClr val="hlink"/>
                </a:solidFill>
                <a:hlinkClick r:id="rId9"/>
              </a:rPr>
              <a:t>Transgender Legal Defense &amp; Education Fund</a:t>
            </a:r>
            <a:endParaRPr sz="3000" dirty="0">
              <a:latin typeface="DM Sans"/>
              <a:ea typeface="DM Sans"/>
              <a:cs typeface="DM Sans"/>
              <a:sym typeface="DM Sans"/>
            </a:endParaRPr>
          </a:p>
          <a:p>
            <a:pPr marL="914400" marR="0" lvl="1" indent="-393700" algn="l" rtl="0">
              <a:lnSpc>
                <a:spcPct val="139958"/>
              </a:lnSpc>
              <a:spcBef>
                <a:spcPts val="0"/>
              </a:spcBef>
              <a:spcAft>
                <a:spcPts val="0"/>
              </a:spcAft>
              <a:buSzPts val="2600"/>
              <a:buFont typeface="DM Sans"/>
              <a:buChar char="○"/>
            </a:pPr>
            <a:r>
              <a:rPr lang="en-US" sz="3000" u="sng" dirty="0">
                <a:solidFill>
                  <a:schemeClr val="hlink"/>
                </a:solidFill>
                <a:hlinkClick r:id="rId10"/>
              </a:rPr>
              <a:t>Lambda Legal</a:t>
            </a:r>
            <a:endParaRPr sz="3000" dirty="0">
              <a:latin typeface="DM Sans"/>
              <a:ea typeface="DM Sans"/>
              <a:cs typeface="DM Sans"/>
              <a:sym typeface="DM Sans"/>
            </a:endParaRPr>
          </a:p>
          <a:p>
            <a:pPr marL="914400" marR="0" lvl="1" indent="-393700" algn="l" rtl="0">
              <a:lnSpc>
                <a:spcPct val="139958"/>
              </a:lnSpc>
              <a:spcBef>
                <a:spcPts val="0"/>
              </a:spcBef>
              <a:spcAft>
                <a:spcPts val="0"/>
              </a:spcAft>
              <a:buSzPts val="2600"/>
              <a:buFont typeface="DM Sans"/>
              <a:buChar char="○"/>
            </a:pPr>
            <a:r>
              <a:rPr lang="en-US" sz="3000" u="sng" dirty="0">
                <a:solidFill>
                  <a:schemeClr val="hlink"/>
                </a:solidFill>
                <a:hlinkClick r:id="rId11"/>
              </a:rPr>
              <a:t>NIJC's LGBTQ Immigrant Rights Initiative</a:t>
            </a:r>
            <a:endParaRPr sz="3000" dirty="0">
              <a:latin typeface="DM Sans"/>
              <a:ea typeface="DM Sans"/>
              <a:cs typeface="DM Sans"/>
              <a:sym typeface="DM Sans"/>
            </a:endParaRPr>
          </a:p>
          <a:p>
            <a:pPr marL="914400" marR="0" lvl="1" indent="-393700" algn="l" rtl="0">
              <a:lnSpc>
                <a:spcPct val="139958"/>
              </a:lnSpc>
              <a:spcBef>
                <a:spcPts val="0"/>
              </a:spcBef>
              <a:spcAft>
                <a:spcPts val="0"/>
              </a:spcAft>
              <a:buSzPts val="2600"/>
              <a:buFont typeface="DM Sans"/>
              <a:buChar char="○"/>
            </a:pPr>
            <a:r>
              <a:rPr lang="en-US" sz="3000" u="sng" dirty="0">
                <a:solidFill>
                  <a:schemeClr val="hlink"/>
                </a:solidFill>
                <a:hlinkClick r:id="rId12"/>
              </a:rPr>
              <a:t>CGRS</a:t>
            </a:r>
            <a:endParaRPr sz="3000" dirty="0">
              <a:latin typeface="DM Sans"/>
              <a:ea typeface="DM Sans"/>
              <a:cs typeface="DM Sans"/>
              <a:sym typeface="DM Sans"/>
            </a:endParaRPr>
          </a:p>
          <a:p>
            <a:pPr marL="914400" marR="0" lvl="1" indent="-393700" algn="l" rtl="0">
              <a:lnSpc>
                <a:spcPct val="139958"/>
              </a:lnSpc>
              <a:spcBef>
                <a:spcPts val="0"/>
              </a:spcBef>
              <a:spcAft>
                <a:spcPts val="0"/>
              </a:spcAft>
              <a:buSzPts val="2600"/>
              <a:buFont typeface="DM Sans"/>
              <a:buChar char="○"/>
            </a:pPr>
            <a:r>
              <a:rPr lang="en-US" sz="3000" u="sng" dirty="0">
                <a:solidFill>
                  <a:schemeClr val="hlink"/>
                </a:solidFill>
                <a:hlinkClick r:id="rId13"/>
              </a:rPr>
              <a:t>HRC Legal Resources</a:t>
            </a:r>
            <a:endParaRPr sz="3000" dirty="0">
              <a:latin typeface="DM Sans"/>
              <a:ea typeface="DM Sans"/>
              <a:cs typeface="DM Sans"/>
              <a:sym typeface="DM Sans"/>
            </a:endParaRPr>
          </a:p>
          <a:p>
            <a:pPr marL="914400" marR="0" lvl="1" indent="-393700" algn="l" rtl="0">
              <a:lnSpc>
                <a:spcPct val="139958"/>
              </a:lnSpc>
              <a:spcBef>
                <a:spcPts val="0"/>
              </a:spcBef>
              <a:spcAft>
                <a:spcPts val="0"/>
              </a:spcAft>
              <a:buSzPts val="2600"/>
              <a:buFont typeface="DM Sans"/>
              <a:buChar char="○"/>
            </a:pPr>
            <a:r>
              <a:rPr lang="en-US" sz="3000" u="sng" dirty="0">
                <a:solidFill>
                  <a:schemeClr val="hlink"/>
                </a:solidFill>
                <a:hlinkClick r:id="rId14"/>
              </a:rPr>
              <a:t>Refugee Law Project</a:t>
            </a:r>
            <a:endParaRPr sz="3000" dirty="0">
              <a:latin typeface="DM Sans"/>
              <a:ea typeface="DM Sans"/>
              <a:cs typeface="DM Sans"/>
              <a:sym typeface="DM Sans"/>
            </a:endParaRPr>
          </a:p>
          <a:p>
            <a:pPr marL="914400" marR="0" lvl="1" indent="-393700" algn="l" rtl="0">
              <a:lnSpc>
                <a:spcPct val="139958"/>
              </a:lnSpc>
              <a:spcBef>
                <a:spcPts val="0"/>
              </a:spcBef>
              <a:spcAft>
                <a:spcPts val="0"/>
              </a:spcAft>
              <a:buSzPts val="2600"/>
              <a:buFont typeface="DM Sans"/>
              <a:buChar char="○"/>
            </a:pPr>
            <a:r>
              <a:rPr lang="en-US" sz="3000" u="sng" dirty="0">
                <a:solidFill>
                  <a:schemeClr val="hlink"/>
                </a:solidFill>
                <a:latin typeface="DM Sans"/>
                <a:ea typeface="DM Sans"/>
                <a:cs typeface="DM Sans"/>
                <a:sym typeface="DM Sans"/>
                <a:hlinkClick r:id="rId15"/>
              </a:rPr>
              <a:t>U.S. Committee for Refugees and Immigrants</a:t>
            </a:r>
            <a:endParaRPr sz="3000" dirty="0">
              <a:latin typeface="DM Sans"/>
              <a:ea typeface="DM Sans"/>
              <a:cs typeface="DM Sans"/>
              <a:sym typeface="DM Sans"/>
            </a:endParaRPr>
          </a:p>
          <a:p>
            <a:pPr marL="457200" marR="0" lvl="0" indent="0" algn="l" rtl="0">
              <a:lnSpc>
                <a:spcPct val="139958"/>
              </a:lnSpc>
              <a:spcBef>
                <a:spcPts val="0"/>
              </a:spcBef>
              <a:spcAft>
                <a:spcPts val="0"/>
              </a:spcAft>
              <a:buNone/>
            </a:pPr>
            <a:endParaRPr sz="3000" dirty="0">
              <a:latin typeface="DM Sans"/>
              <a:ea typeface="DM Sans"/>
              <a:cs typeface="DM Sans"/>
              <a:sym typeface="DM Sans"/>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19400" y="-5856473"/>
            <a:ext cx="16230600" cy="8115300"/>
          </a:xfrm>
          <a:custGeom>
            <a:avLst/>
            <a:gdLst/>
            <a:ahLst/>
            <a:cxnLst/>
            <a:rect l="l" t="t" r="r" b="b"/>
            <a:pathLst>
              <a:path w="16230600" h="8115300">
                <a:moveTo>
                  <a:pt x="0" y="0"/>
                </a:moveTo>
                <a:lnTo>
                  <a:pt x="16230600" y="0"/>
                </a:lnTo>
                <a:lnTo>
                  <a:pt x="16230600" y="8115300"/>
                </a:lnTo>
                <a:lnTo>
                  <a:pt x="0" y="81153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496904" y="742045"/>
            <a:ext cx="11128204" cy="1981312"/>
            <a:chOff x="0" y="0"/>
            <a:chExt cx="4194135" cy="216732"/>
          </a:xfrm>
        </p:grpSpPr>
        <p:sp>
          <p:nvSpPr>
            <p:cNvPr id="4" name="Freeform 4"/>
            <p:cNvSpPr/>
            <p:nvPr/>
          </p:nvSpPr>
          <p:spPr>
            <a:xfrm>
              <a:off x="0" y="0"/>
              <a:ext cx="4194135" cy="216732"/>
            </a:xfrm>
            <a:custGeom>
              <a:avLst/>
              <a:gdLst/>
              <a:ahLst/>
              <a:cxnLst/>
              <a:rect l="l" t="t" r="r" b="b"/>
              <a:pathLst>
                <a:path w="4194135" h="216732">
                  <a:moveTo>
                    <a:pt x="24794" y="0"/>
                  </a:moveTo>
                  <a:lnTo>
                    <a:pt x="4169341" y="0"/>
                  </a:lnTo>
                  <a:cubicBezTo>
                    <a:pt x="4175917" y="0"/>
                    <a:pt x="4182223" y="2612"/>
                    <a:pt x="4186873" y="7262"/>
                  </a:cubicBezTo>
                  <a:cubicBezTo>
                    <a:pt x="4191523" y="11912"/>
                    <a:pt x="4194135" y="18218"/>
                    <a:pt x="4194135" y="24794"/>
                  </a:cubicBezTo>
                  <a:lnTo>
                    <a:pt x="4194135" y="191938"/>
                  </a:lnTo>
                  <a:cubicBezTo>
                    <a:pt x="4194135" y="198514"/>
                    <a:pt x="4191523" y="204820"/>
                    <a:pt x="4186873" y="209470"/>
                  </a:cubicBezTo>
                  <a:cubicBezTo>
                    <a:pt x="4182223" y="214120"/>
                    <a:pt x="4175917" y="216732"/>
                    <a:pt x="4169341" y="216732"/>
                  </a:cubicBezTo>
                  <a:lnTo>
                    <a:pt x="24794" y="216732"/>
                  </a:lnTo>
                  <a:cubicBezTo>
                    <a:pt x="18218" y="216732"/>
                    <a:pt x="11912" y="214120"/>
                    <a:pt x="7262" y="209470"/>
                  </a:cubicBezTo>
                  <a:cubicBezTo>
                    <a:pt x="2612" y="204820"/>
                    <a:pt x="0" y="198514"/>
                    <a:pt x="0" y="191938"/>
                  </a:cubicBezTo>
                  <a:lnTo>
                    <a:pt x="0" y="24794"/>
                  </a:lnTo>
                  <a:cubicBezTo>
                    <a:pt x="0" y="18218"/>
                    <a:pt x="2612" y="11912"/>
                    <a:pt x="7262" y="7262"/>
                  </a:cubicBezTo>
                  <a:cubicBezTo>
                    <a:pt x="11912" y="2612"/>
                    <a:pt x="18218" y="0"/>
                    <a:pt x="24794" y="0"/>
                  </a:cubicBezTo>
                  <a:close/>
                </a:path>
              </a:pathLst>
            </a:custGeom>
            <a:solidFill>
              <a:srgbClr val="FFCDD5"/>
            </a:solidFill>
          </p:spPr>
          <p:txBody>
            <a:bodyPr/>
            <a:lstStyle/>
            <a:p>
              <a:endParaRPr lang="en-US"/>
            </a:p>
          </p:txBody>
        </p:sp>
        <p:sp>
          <p:nvSpPr>
            <p:cNvPr id="5" name="TextBox 5"/>
            <p:cNvSpPr txBox="1"/>
            <p:nvPr/>
          </p:nvSpPr>
          <p:spPr>
            <a:xfrm>
              <a:off x="0" y="-38100"/>
              <a:ext cx="4194135" cy="254832"/>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022817" y="277515"/>
            <a:ext cx="10602291" cy="1981312"/>
          </a:xfrm>
          <a:prstGeom prst="rect">
            <a:avLst/>
          </a:prstGeom>
        </p:spPr>
        <p:txBody>
          <a:bodyPr wrap="square" lIns="0" tIns="0" rIns="0" bIns="0" rtlCol="0" anchor="t">
            <a:spAutoFit/>
          </a:bodyPr>
          <a:lstStyle/>
          <a:p>
            <a:pPr marL="0" lvl="0" indent="0" algn="ctr">
              <a:lnSpc>
                <a:spcPts val="18200"/>
              </a:lnSpc>
              <a:spcBef>
                <a:spcPct val="0"/>
              </a:spcBef>
            </a:pPr>
            <a:r>
              <a:rPr lang="en-US" sz="6000" spc="1209" dirty="0">
                <a:solidFill>
                  <a:srgbClr val="000000"/>
                </a:solidFill>
                <a:latin typeface="Peace Sans"/>
              </a:rPr>
              <a:t>Revisit: Jordan Lee</a:t>
            </a:r>
          </a:p>
        </p:txBody>
      </p:sp>
      <p:sp>
        <p:nvSpPr>
          <p:cNvPr id="13" name="Content Placeholder 2">
            <a:extLst>
              <a:ext uri="{FF2B5EF4-FFF2-40B4-BE49-F238E27FC236}">
                <a16:creationId xmlns:a16="http://schemas.microsoft.com/office/drawing/2014/main" id="{FD6A357D-E0F7-CCD0-1607-3A0452515E02}"/>
              </a:ext>
            </a:extLst>
          </p:cNvPr>
          <p:cNvSpPr txBox="1">
            <a:spLocks/>
          </p:cNvSpPr>
          <p:nvPr/>
        </p:nvSpPr>
        <p:spPr>
          <a:xfrm>
            <a:off x="496904" y="3071658"/>
            <a:ext cx="12497201" cy="6246203"/>
          </a:xfrm>
          <a:prstGeom prst="rect">
            <a:avLst/>
          </a:prstGeom>
        </p:spPr>
        <p:txBody>
          <a:bodyPr vert="horz" lIns="102870" tIns="51435" rIns="102870" bIns="51435"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800" dirty="0">
                <a:ln>
                  <a:solidFill>
                    <a:srgbClr val="000000">
                      <a:lumMod val="75000"/>
                      <a:lumOff val="25000"/>
                      <a:alpha val="10000"/>
                    </a:srgbClr>
                  </a:solidFill>
                </a:ln>
                <a:ea typeface="+mn-lt"/>
                <a:cs typeface="+mn-lt"/>
              </a:rPr>
              <a:t>You have been working with Jordan Lee, a 28-year-old non-binary graphic designer who uses /them pronouns, for eight months. The two of you have established a strong therapeutic alliance and rapport. Jordan’s journey in counseling has been marked by significant exploration and growth, with a focus on their sexuality, cultural identity, and professional aspirations.</a:t>
            </a:r>
          </a:p>
        </p:txBody>
      </p:sp>
      <p:pic>
        <p:nvPicPr>
          <p:cNvPr id="8" name="Picture 7" descr="A person holding a potted plant&#10;&#10;Description automatically generated">
            <a:extLst>
              <a:ext uri="{FF2B5EF4-FFF2-40B4-BE49-F238E27FC236}">
                <a16:creationId xmlns:a16="http://schemas.microsoft.com/office/drawing/2014/main" id="{E9E7E00D-6A0E-2B51-E063-84AFC3EF38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21520" y="248500"/>
            <a:ext cx="4461555" cy="6692333"/>
          </a:xfrm>
          <a:prstGeom prst="rect">
            <a:avLst/>
          </a:prstGeom>
        </p:spPr>
      </p:pic>
    </p:spTree>
    <p:extLst>
      <p:ext uri="{BB962C8B-B14F-4D97-AF65-F5344CB8AC3E}">
        <p14:creationId xmlns:p14="http://schemas.microsoft.com/office/powerpoint/2010/main" val="36704015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19400" y="-5856473"/>
            <a:ext cx="16230600" cy="8115300"/>
          </a:xfrm>
          <a:custGeom>
            <a:avLst/>
            <a:gdLst/>
            <a:ahLst/>
            <a:cxnLst/>
            <a:rect l="l" t="t" r="r" b="b"/>
            <a:pathLst>
              <a:path w="16230600" h="8115300">
                <a:moveTo>
                  <a:pt x="0" y="0"/>
                </a:moveTo>
                <a:lnTo>
                  <a:pt x="16230600" y="0"/>
                </a:lnTo>
                <a:lnTo>
                  <a:pt x="16230600" y="8115300"/>
                </a:lnTo>
                <a:lnTo>
                  <a:pt x="0" y="81153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496904" y="742045"/>
            <a:ext cx="11128204" cy="1981312"/>
            <a:chOff x="0" y="0"/>
            <a:chExt cx="4194135" cy="216732"/>
          </a:xfrm>
        </p:grpSpPr>
        <p:sp>
          <p:nvSpPr>
            <p:cNvPr id="4" name="Freeform 4"/>
            <p:cNvSpPr/>
            <p:nvPr/>
          </p:nvSpPr>
          <p:spPr>
            <a:xfrm>
              <a:off x="0" y="0"/>
              <a:ext cx="4194135" cy="216732"/>
            </a:xfrm>
            <a:custGeom>
              <a:avLst/>
              <a:gdLst/>
              <a:ahLst/>
              <a:cxnLst/>
              <a:rect l="l" t="t" r="r" b="b"/>
              <a:pathLst>
                <a:path w="4194135" h="216732">
                  <a:moveTo>
                    <a:pt x="24794" y="0"/>
                  </a:moveTo>
                  <a:lnTo>
                    <a:pt x="4169341" y="0"/>
                  </a:lnTo>
                  <a:cubicBezTo>
                    <a:pt x="4175917" y="0"/>
                    <a:pt x="4182223" y="2612"/>
                    <a:pt x="4186873" y="7262"/>
                  </a:cubicBezTo>
                  <a:cubicBezTo>
                    <a:pt x="4191523" y="11912"/>
                    <a:pt x="4194135" y="18218"/>
                    <a:pt x="4194135" y="24794"/>
                  </a:cubicBezTo>
                  <a:lnTo>
                    <a:pt x="4194135" y="191938"/>
                  </a:lnTo>
                  <a:cubicBezTo>
                    <a:pt x="4194135" y="198514"/>
                    <a:pt x="4191523" y="204820"/>
                    <a:pt x="4186873" y="209470"/>
                  </a:cubicBezTo>
                  <a:cubicBezTo>
                    <a:pt x="4182223" y="214120"/>
                    <a:pt x="4175917" y="216732"/>
                    <a:pt x="4169341" y="216732"/>
                  </a:cubicBezTo>
                  <a:lnTo>
                    <a:pt x="24794" y="216732"/>
                  </a:lnTo>
                  <a:cubicBezTo>
                    <a:pt x="18218" y="216732"/>
                    <a:pt x="11912" y="214120"/>
                    <a:pt x="7262" y="209470"/>
                  </a:cubicBezTo>
                  <a:cubicBezTo>
                    <a:pt x="2612" y="204820"/>
                    <a:pt x="0" y="198514"/>
                    <a:pt x="0" y="191938"/>
                  </a:cubicBezTo>
                  <a:lnTo>
                    <a:pt x="0" y="24794"/>
                  </a:lnTo>
                  <a:cubicBezTo>
                    <a:pt x="0" y="18218"/>
                    <a:pt x="2612" y="11912"/>
                    <a:pt x="7262" y="7262"/>
                  </a:cubicBezTo>
                  <a:cubicBezTo>
                    <a:pt x="11912" y="2612"/>
                    <a:pt x="18218" y="0"/>
                    <a:pt x="24794" y="0"/>
                  </a:cubicBezTo>
                  <a:close/>
                </a:path>
              </a:pathLst>
            </a:custGeom>
            <a:solidFill>
              <a:srgbClr val="FFCDD5"/>
            </a:solidFill>
          </p:spPr>
          <p:txBody>
            <a:bodyPr/>
            <a:lstStyle/>
            <a:p>
              <a:endParaRPr lang="en-US"/>
            </a:p>
          </p:txBody>
        </p:sp>
        <p:sp>
          <p:nvSpPr>
            <p:cNvPr id="5" name="TextBox 5"/>
            <p:cNvSpPr txBox="1"/>
            <p:nvPr/>
          </p:nvSpPr>
          <p:spPr>
            <a:xfrm>
              <a:off x="0" y="-38100"/>
              <a:ext cx="4194135" cy="254832"/>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022817" y="277515"/>
            <a:ext cx="10602291" cy="1981312"/>
          </a:xfrm>
          <a:prstGeom prst="rect">
            <a:avLst/>
          </a:prstGeom>
        </p:spPr>
        <p:txBody>
          <a:bodyPr wrap="square" lIns="0" tIns="0" rIns="0" bIns="0" rtlCol="0" anchor="t">
            <a:spAutoFit/>
          </a:bodyPr>
          <a:lstStyle/>
          <a:p>
            <a:pPr marL="0" lvl="0" indent="0" algn="ctr">
              <a:lnSpc>
                <a:spcPts val="18200"/>
              </a:lnSpc>
              <a:spcBef>
                <a:spcPct val="0"/>
              </a:spcBef>
            </a:pPr>
            <a:r>
              <a:rPr lang="en-US" sz="6000" spc="1209" dirty="0">
                <a:solidFill>
                  <a:srgbClr val="000000"/>
                </a:solidFill>
                <a:latin typeface="Peace Sans"/>
              </a:rPr>
              <a:t>Revisit: Jordan Lee</a:t>
            </a:r>
          </a:p>
        </p:txBody>
      </p:sp>
      <p:sp>
        <p:nvSpPr>
          <p:cNvPr id="13" name="Content Placeholder 2">
            <a:extLst>
              <a:ext uri="{FF2B5EF4-FFF2-40B4-BE49-F238E27FC236}">
                <a16:creationId xmlns:a16="http://schemas.microsoft.com/office/drawing/2014/main" id="{FD6A357D-E0F7-CCD0-1607-3A0452515E02}"/>
              </a:ext>
            </a:extLst>
          </p:cNvPr>
          <p:cNvSpPr txBox="1">
            <a:spLocks/>
          </p:cNvSpPr>
          <p:nvPr/>
        </p:nvSpPr>
        <p:spPr>
          <a:xfrm>
            <a:off x="496904" y="3071658"/>
            <a:ext cx="17562496" cy="6246203"/>
          </a:xfrm>
          <a:prstGeom prst="rect">
            <a:avLst/>
          </a:prstGeom>
        </p:spPr>
        <p:txBody>
          <a:bodyPr vert="horz" lIns="102870" tIns="51435" rIns="102870" bIns="51435"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800" dirty="0">
                <a:ln>
                  <a:solidFill>
                    <a:srgbClr val="000000">
                      <a:lumMod val="75000"/>
                      <a:lumOff val="25000"/>
                      <a:alpha val="10000"/>
                    </a:srgbClr>
                  </a:solidFill>
                </a:ln>
                <a:ea typeface="+mn-lt"/>
                <a:cs typeface="+mn-lt"/>
              </a:rPr>
              <a:t>Lately, Jordan has expressed a desire to reconnect with their family, who had previously been unsupportive of their identity, causing them to feel abandoned. This attempt at reconnection is bringing up considerable distress for Jordan, who is simultaneously navigating the complexities of their gender identity. They have shared plans for a trip with friends to Aruba in a few years and would like to start hormone therapy to increase estrogen before this trip to align their physical appearance more closely with their gender identity.</a:t>
            </a:r>
          </a:p>
        </p:txBody>
      </p:sp>
    </p:spTree>
    <p:extLst>
      <p:ext uri="{BB962C8B-B14F-4D97-AF65-F5344CB8AC3E}">
        <p14:creationId xmlns:p14="http://schemas.microsoft.com/office/powerpoint/2010/main" val="42383933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19400" y="-5856473"/>
            <a:ext cx="16230600" cy="8115300"/>
          </a:xfrm>
          <a:custGeom>
            <a:avLst/>
            <a:gdLst/>
            <a:ahLst/>
            <a:cxnLst/>
            <a:rect l="l" t="t" r="r" b="b"/>
            <a:pathLst>
              <a:path w="16230600" h="8115300">
                <a:moveTo>
                  <a:pt x="0" y="0"/>
                </a:moveTo>
                <a:lnTo>
                  <a:pt x="16230600" y="0"/>
                </a:lnTo>
                <a:lnTo>
                  <a:pt x="16230600" y="8115300"/>
                </a:lnTo>
                <a:lnTo>
                  <a:pt x="0" y="81153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496904" y="742045"/>
            <a:ext cx="11128204" cy="1981312"/>
            <a:chOff x="0" y="0"/>
            <a:chExt cx="4194135" cy="216732"/>
          </a:xfrm>
        </p:grpSpPr>
        <p:sp>
          <p:nvSpPr>
            <p:cNvPr id="4" name="Freeform 4"/>
            <p:cNvSpPr/>
            <p:nvPr/>
          </p:nvSpPr>
          <p:spPr>
            <a:xfrm>
              <a:off x="0" y="0"/>
              <a:ext cx="4194135" cy="216732"/>
            </a:xfrm>
            <a:custGeom>
              <a:avLst/>
              <a:gdLst/>
              <a:ahLst/>
              <a:cxnLst/>
              <a:rect l="l" t="t" r="r" b="b"/>
              <a:pathLst>
                <a:path w="4194135" h="216732">
                  <a:moveTo>
                    <a:pt x="24794" y="0"/>
                  </a:moveTo>
                  <a:lnTo>
                    <a:pt x="4169341" y="0"/>
                  </a:lnTo>
                  <a:cubicBezTo>
                    <a:pt x="4175917" y="0"/>
                    <a:pt x="4182223" y="2612"/>
                    <a:pt x="4186873" y="7262"/>
                  </a:cubicBezTo>
                  <a:cubicBezTo>
                    <a:pt x="4191523" y="11912"/>
                    <a:pt x="4194135" y="18218"/>
                    <a:pt x="4194135" y="24794"/>
                  </a:cubicBezTo>
                  <a:lnTo>
                    <a:pt x="4194135" y="191938"/>
                  </a:lnTo>
                  <a:cubicBezTo>
                    <a:pt x="4194135" y="198514"/>
                    <a:pt x="4191523" y="204820"/>
                    <a:pt x="4186873" y="209470"/>
                  </a:cubicBezTo>
                  <a:cubicBezTo>
                    <a:pt x="4182223" y="214120"/>
                    <a:pt x="4175917" y="216732"/>
                    <a:pt x="4169341" y="216732"/>
                  </a:cubicBezTo>
                  <a:lnTo>
                    <a:pt x="24794" y="216732"/>
                  </a:lnTo>
                  <a:cubicBezTo>
                    <a:pt x="18218" y="216732"/>
                    <a:pt x="11912" y="214120"/>
                    <a:pt x="7262" y="209470"/>
                  </a:cubicBezTo>
                  <a:cubicBezTo>
                    <a:pt x="2612" y="204820"/>
                    <a:pt x="0" y="198514"/>
                    <a:pt x="0" y="191938"/>
                  </a:cubicBezTo>
                  <a:lnTo>
                    <a:pt x="0" y="24794"/>
                  </a:lnTo>
                  <a:cubicBezTo>
                    <a:pt x="0" y="18218"/>
                    <a:pt x="2612" y="11912"/>
                    <a:pt x="7262" y="7262"/>
                  </a:cubicBezTo>
                  <a:cubicBezTo>
                    <a:pt x="11912" y="2612"/>
                    <a:pt x="18218" y="0"/>
                    <a:pt x="24794" y="0"/>
                  </a:cubicBezTo>
                  <a:close/>
                </a:path>
              </a:pathLst>
            </a:custGeom>
            <a:solidFill>
              <a:srgbClr val="FFCDD5"/>
            </a:solidFill>
          </p:spPr>
          <p:txBody>
            <a:bodyPr/>
            <a:lstStyle/>
            <a:p>
              <a:endParaRPr lang="en-US"/>
            </a:p>
          </p:txBody>
        </p:sp>
        <p:sp>
          <p:nvSpPr>
            <p:cNvPr id="5" name="TextBox 5"/>
            <p:cNvSpPr txBox="1"/>
            <p:nvPr/>
          </p:nvSpPr>
          <p:spPr>
            <a:xfrm>
              <a:off x="0" y="-38100"/>
              <a:ext cx="4194135" cy="254832"/>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022817" y="277515"/>
            <a:ext cx="10602291" cy="1981312"/>
          </a:xfrm>
          <a:prstGeom prst="rect">
            <a:avLst/>
          </a:prstGeom>
        </p:spPr>
        <p:txBody>
          <a:bodyPr wrap="square" lIns="0" tIns="0" rIns="0" bIns="0" rtlCol="0" anchor="t">
            <a:spAutoFit/>
          </a:bodyPr>
          <a:lstStyle/>
          <a:p>
            <a:pPr marL="0" lvl="0" indent="0" algn="ctr">
              <a:lnSpc>
                <a:spcPts val="18200"/>
              </a:lnSpc>
              <a:spcBef>
                <a:spcPct val="0"/>
              </a:spcBef>
            </a:pPr>
            <a:r>
              <a:rPr lang="en-US" sz="6000" spc="1209" dirty="0">
                <a:solidFill>
                  <a:srgbClr val="000000"/>
                </a:solidFill>
                <a:latin typeface="Peace Sans"/>
              </a:rPr>
              <a:t>Revisit: Jordan Lee</a:t>
            </a:r>
          </a:p>
        </p:txBody>
      </p:sp>
      <p:sp>
        <p:nvSpPr>
          <p:cNvPr id="13" name="Content Placeholder 2">
            <a:extLst>
              <a:ext uri="{FF2B5EF4-FFF2-40B4-BE49-F238E27FC236}">
                <a16:creationId xmlns:a16="http://schemas.microsoft.com/office/drawing/2014/main" id="{FD6A357D-E0F7-CCD0-1607-3A0452515E02}"/>
              </a:ext>
            </a:extLst>
          </p:cNvPr>
          <p:cNvSpPr txBox="1">
            <a:spLocks/>
          </p:cNvSpPr>
          <p:nvPr/>
        </p:nvSpPr>
        <p:spPr>
          <a:xfrm>
            <a:off x="472841" y="3276694"/>
            <a:ext cx="17562496" cy="6246203"/>
          </a:xfrm>
          <a:prstGeom prst="rect">
            <a:avLst/>
          </a:prstGeom>
        </p:spPr>
        <p:txBody>
          <a:bodyPr vert="horz" lIns="102870" tIns="51435" rIns="102870" bIns="51435"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800" dirty="0">
                <a:ln>
                  <a:solidFill>
                    <a:srgbClr val="000000">
                      <a:lumMod val="75000"/>
                      <a:lumOff val="25000"/>
                      <a:alpha val="10000"/>
                    </a:srgbClr>
                  </a:solidFill>
                </a:ln>
                <a:ea typeface="+mn-lt"/>
                <a:cs typeface="+mn-lt"/>
              </a:rPr>
              <a:t>How can you, as Jordan’s counselor, help them prepare emotionally for the possibility of re-engagement with family members who were previously unsupportive?</a:t>
            </a:r>
          </a:p>
          <a:p>
            <a:r>
              <a:rPr lang="en-US" sz="3800" dirty="0">
                <a:ln>
                  <a:solidFill>
                    <a:srgbClr val="000000">
                      <a:lumMod val="75000"/>
                      <a:lumOff val="25000"/>
                      <a:alpha val="10000"/>
                    </a:srgbClr>
                  </a:solidFill>
                </a:ln>
                <a:ea typeface="+mn-lt"/>
                <a:cs typeface="+mn-lt"/>
              </a:rPr>
              <a:t>What steps can you take to ensure that Jordan’s mental health is supported as they consider beginning hormone therapy?</a:t>
            </a:r>
          </a:p>
          <a:p>
            <a:r>
              <a:rPr lang="en-US" sz="3800" dirty="0">
                <a:ln>
                  <a:solidFill>
                    <a:srgbClr val="000000">
                      <a:lumMod val="75000"/>
                      <a:lumOff val="25000"/>
                      <a:alpha val="10000"/>
                    </a:srgbClr>
                  </a:solidFill>
                </a:ln>
                <a:ea typeface="+mn-lt"/>
                <a:cs typeface="+mn-lt"/>
              </a:rPr>
              <a:t>In what ways can you facilitate a dialogue with Jordan about managing their expectations and hopes for both the family reunion and gender-affirming care/transition?</a:t>
            </a:r>
          </a:p>
          <a:p>
            <a:r>
              <a:rPr lang="en-US" sz="3800" dirty="0">
                <a:ln>
                  <a:solidFill>
                    <a:srgbClr val="000000">
                      <a:lumMod val="75000"/>
                      <a:lumOff val="25000"/>
                      <a:alpha val="10000"/>
                    </a:srgbClr>
                  </a:solidFill>
                </a:ln>
                <a:ea typeface="+mn-lt"/>
                <a:cs typeface="+mn-lt"/>
              </a:rPr>
              <a:t>How might Jordan’s cultural identity play a role in their decision to reconnect with family, and how can you help them navigate any potential cultural conflicts that may arise?</a:t>
            </a:r>
          </a:p>
        </p:txBody>
      </p:sp>
    </p:spTree>
    <p:extLst>
      <p:ext uri="{BB962C8B-B14F-4D97-AF65-F5344CB8AC3E}">
        <p14:creationId xmlns:p14="http://schemas.microsoft.com/office/powerpoint/2010/main" val="2719692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868400" y="-2711897"/>
            <a:ext cx="6574155" cy="10668000"/>
          </a:xfrm>
          <a:custGeom>
            <a:avLst/>
            <a:gdLst/>
            <a:ahLst/>
            <a:cxnLst/>
            <a:rect l="l" t="t" r="r" b="b"/>
            <a:pathLst>
              <a:path w="6574155" h="10668000">
                <a:moveTo>
                  <a:pt x="0" y="0"/>
                </a:moveTo>
                <a:lnTo>
                  <a:pt x="6574155" y="0"/>
                </a:lnTo>
                <a:lnTo>
                  <a:pt x="6574155" y="10668000"/>
                </a:lnTo>
                <a:lnTo>
                  <a:pt x="0" y="10668000"/>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961200" y="955482"/>
            <a:ext cx="13900318" cy="822905"/>
            <a:chOff x="0" y="0"/>
            <a:chExt cx="3660989" cy="216732"/>
          </a:xfrm>
        </p:grpSpPr>
        <p:sp>
          <p:nvSpPr>
            <p:cNvPr id="5" name="Freeform 5"/>
            <p:cNvSpPr/>
            <p:nvPr/>
          </p:nvSpPr>
          <p:spPr>
            <a:xfrm>
              <a:off x="0" y="0"/>
              <a:ext cx="3660989" cy="216732"/>
            </a:xfrm>
            <a:custGeom>
              <a:avLst/>
              <a:gdLst/>
              <a:ahLst/>
              <a:cxnLst/>
              <a:rect l="l" t="t" r="r" b="b"/>
              <a:pathLst>
                <a:path w="3660989" h="216732">
                  <a:moveTo>
                    <a:pt x="28405" y="0"/>
                  </a:moveTo>
                  <a:lnTo>
                    <a:pt x="3632584" y="0"/>
                  </a:lnTo>
                  <a:cubicBezTo>
                    <a:pt x="3648271" y="0"/>
                    <a:pt x="3660989" y="12717"/>
                    <a:pt x="3660989" y="28405"/>
                  </a:cubicBezTo>
                  <a:lnTo>
                    <a:pt x="3660989" y="188327"/>
                  </a:lnTo>
                  <a:cubicBezTo>
                    <a:pt x="3660989" y="204015"/>
                    <a:pt x="3648271" y="216732"/>
                    <a:pt x="3632584" y="216732"/>
                  </a:cubicBezTo>
                  <a:lnTo>
                    <a:pt x="28405" y="216732"/>
                  </a:lnTo>
                  <a:cubicBezTo>
                    <a:pt x="12717" y="216732"/>
                    <a:pt x="0" y="204015"/>
                    <a:pt x="0" y="188327"/>
                  </a:cubicBezTo>
                  <a:lnTo>
                    <a:pt x="0" y="28405"/>
                  </a:lnTo>
                  <a:cubicBezTo>
                    <a:pt x="0" y="12717"/>
                    <a:pt x="12717" y="0"/>
                    <a:pt x="28405" y="0"/>
                  </a:cubicBezTo>
                  <a:close/>
                </a:path>
              </a:pathLst>
            </a:custGeom>
            <a:solidFill>
              <a:srgbClr val="2088F5"/>
            </a:solidFill>
          </p:spPr>
          <p:txBody>
            <a:bodyPr/>
            <a:lstStyle/>
            <a:p>
              <a:endParaRPr lang="en-US"/>
            </a:p>
          </p:txBody>
        </p:sp>
        <p:sp>
          <p:nvSpPr>
            <p:cNvPr id="6" name="TextBox 6"/>
            <p:cNvSpPr txBox="1"/>
            <p:nvPr/>
          </p:nvSpPr>
          <p:spPr>
            <a:xfrm>
              <a:off x="0" y="-38100"/>
              <a:ext cx="3660989" cy="254832"/>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1447800" y="-138087"/>
            <a:ext cx="14126463" cy="2187137"/>
          </a:xfrm>
          <a:prstGeom prst="rect">
            <a:avLst/>
          </a:prstGeom>
        </p:spPr>
        <p:txBody>
          <a:bodyPr lIns="0" tIns="0" rIns="0" bIns="0" rtlCol="0" anchor="t">
            <a:spAutoFit/>
          </a:bodyPr>
          <a:lstStyle/>
          <a:p>
            <a:pPr marL="0" lvl="0" indent="0">
              <a:lnSpc>
                <a:spcPts val="18853"/>
              </a:lnSpc>
              <a:spcBef>
                <a:spcPct val="0"/>
              </a:spcBef>
            </a:pPr>
            <a:r>
              <a:rPr lang="en-US" sz="9600" spc="296" dirty="0">
                <a:solidFill>
                  <a:srgbClr val="000000"/>
                </a:solidFill>
                <a:latin typeface="Peace Sans"/>
              </a:rPr>
              <a:t>Assumptions</a:t>
            </a:r>
          </a:p>
        </p:txBody>
      </p:sp>
      <p:sp>
        <p:nvSpPr>
          <p:cNvPr id="10" name="TextBox 9">
            <a:extLst>
              <a:ext uri="{FF2B5EF4-FFF2-40B4-BE49-F238E27FC236}">
                <a16:creationId xmlns:a16="http://schemas.microsoft.com/office/drawing/2014/main" id="{17A45639-4665-E125-D7AF-BD887B8292DA}"/>
              </a:ext>
            </a:extLst>
          </p:cNvPr>
          <p:cNvSpPr txBox="1"/>
          <p:nvPr/>
        </p:nvSpPr>
        <p:spPr>
          <a:xfrm>
            <a:off x="666750" y="2857500"/>
            <a:ext cx="16488727" cy="4431983"/>
          </a:xfrm>
          <a:prstGeom prst="rect">
            <a:avLst/>
          </a:prstGeom>
        </p:spPr>
        <p:txBody>
          <a:bodyPr wrap="square" lIns="0" tIns="0" rIns="0" bIns="0" rtlCol="0" anchor="t">
            <a:spAutoFit/>
          </a:bodyPr>
          <a:lstStyle/>
          <a:p>
            <a:pPr marL="571500" indent="-571500">
              <a:buFont typeface="Arial" panose="020B0604020202020204" pitchFamily="34" charset="0"/>
              <a:buChar char="•"/>
            </a:pPr>
            <a:r>
              <a:rPr lang="en-US" sz="4800" dirty="0"/>
              <a:t>Assuming sexuality based on gender performance </a:t>
            </a:r>
          </a:p>
          <a:p>
            <a:pPr marL="571500" indent="-571500">
              <a:spcBef>
                <a:spcPct val="0"/>
              </a:spcBef>
              <a:buFont typeface="Arial" panose="020B0604020202020204" pitchFamily="34" charset="0"/>
              <a:buChar char="•"/>
            </a:pPr>
            <a:r>
              <a:rPr lang="en-US" sz="4800" dirty="0"/>
              <a:t>“Well, you don’t </a:t>
            </a:r>
            <a:r>
              <a:rPr lang="en-US" sz="4800" i="1" dirty="0"/>
              <a:t>act </a:t>
            </a:r>
            <a:r>
              <a:rPr lang="en-US" sz="4800" dirty="0"/>
              <a:t>gay/trans/queer, </a:t>
            </a:r>
            <a:r>
              <a:rPr lang="en-US" sz="4800" dirty="0" err="1"/>
              <a:t>etc</a:t>
            </a:r>
            <a:r>
              <a:rPr lang="en-US" sz="4800" dirty="0"/>
              <a:t>”</a:t>
            </a:r>
          </a:p>
          <a:p>
            <a:pPr marL="571500" indent="-571500">
              <a:buFont typeface="Arial" panose="020B0604020202020204" pitchFamily="34" charset="0"/>
              <a:buChar char="•"/>
            </a:pPr>
            <a:r>
              <a:rPr lang="en-US" sz="4800" dirty="0"/>
              <a:t>Refusing to use gender-neutral pronouns because it’s ‘too hard’ or ‘grammatically incorrect’. </a:t>
            </a:r>
          </a:p>
          <a:p>
            <a:pPr marL="571500" indent="-571500">
              <a:buFont typeface="Arial" panose="020B0604020202020204" pitchFamily="34" charset="0"/>
              <a:buChar char="•"/>
            </a:pPr>
            <a:r>
              <a:rPr lang="en-US" sz="4800" dirty="0"/>
              <a:t>Speaking on behalf of an GE person without letting them have a voice in the room</a:t>
            </a:r>
          </a:p>
        </p:txBody>
      </p:sp>
    </p:spTree>
    <p:extLst>
      <p:ext uri="{BB962C8B-B14F-4D97-AF65-F5344CB8AC3E}">
        <p14:creationId xmlns:p14="http://schemas.microsoft.com/office/powerpoint/2010/main" val="29475202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938466">
            <a:off x="8068408" y="-4955553"/>
            <a:ext cx="13534444" cy="17577200"/>
          </a:xfrm>
          <a:custGeom>
            <a:avLst/>
            <a:gdLst/>
            <a:ahLst/>
            <a:cxnLst/>
            <a:rect l="l" t="t" r="r" b="b"/>
            <a:pathLst>
              <a:path w="13534444" h="17577200">
                <a:moveTo>
                  <a:pt x="0" y="0"/>
                </a:moveTo>
                <a:lnTo>
                  <a:pt x="13534443" y="0"/>
                </a:lnTo>
                <a:lnTo>
                  <a:pt x="13534443" y="17577200"/>
                </a:lnTo>
                <a:lnTo>
                  <a:pt x="0" y="175772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911328" y="1837143"/>
            <a:ext cx="16465344" cy="709963"/>
            <a:chOff x="0" y="0"/>
            <a:chExt cx="4336551" cy="186986"/>
          </a:xfrm>
        </p:grpSpPr>
        <p:sp>
          <p:nvSpPr>
            <p:cNvPr id="4" name="Freeform 4"/>
            <p:cNvSpPr/>
            <p:nvPr/>
          </p:nvSpPr>
          <p:spPr>
            <a:xfrm>
              <a:off x="0" y="0"/>
              <a:ext cx="4336552" cy="186986"/>
            </a:xfrm>
            <a:custGeom>
              <a:avLst/>
              <a:gdLst/>
              <a:ahLst/>
              <a:cxnLst/>
              <a:rect l="l" t="t" r="r" b="b"/>
              <a:pathLst>
                <a:path w="4336552" h="186986">
                  <a:moveTo>
                    <a:pt x="23980" y="0"/>
                  </a:moveTo>
                  <a:lnTo>
                    <a:pt x="4312572" y="0"/>
                  </a:lnTo>
                  <a:cubicBezTo>
                    <a:pt x="4325815" y="0"/>
                    <a:pt x="4336552" y="10736"/>
                    <a:pt x="4336552" y="23980"/>
                  </a:cubicBezTo>
                  <a:lnTo>
                    <a:pt x="4336552" y="163006"/>
                  </a:lnTo>
                  <a:cubicBezTo>
                    <a:pt x="4336552" y="176250"/>
                    <a:pt x="4325815" y="186986"/>
                    <a:pt x="4312572" y="186986"/>
                  </a:cubicBezTo>
                  <a:lnTo>
                    <a:pt x="23980" y="186986"/>
                  </a:lnTo>
                  <a:cubicBezTo>
                    <a:pt x="10736" y="186986"/>
                    <a:pt x="0" y="176250"/>
                    <a:pt x="0" y="163006"/>
                  </a:cubicBezTo>
                  <a:lnTo>
                    <a:pt x="0" y="23980"/>
                  </a:lnTo>
                  <a:cubicBezTo>
                    <a:pt x="0" y="10736"/>
                    <a:pt x="10736" y="0"/>
                    <a:pt x="23980" y="0"/>
                  </a:cubicBezTo>
                  <a:close/>
                </a:path>
              </a:pathLst>
            </a:custGeom>
            <a:solidFill>
              <a:srgbClr val="E9EA36"/>
            </a:solidFill>
          </p:spPr>
          <p:txBody>
            <a:bodyPr/>
            <a:lstStyle/>
            <a:p>
              <a:endParaRPr lang="en-US"/>
            </a:p>
          </p:txBody>
        </p:sp>
        <p:sp>
          <p:nvSpPr>
            <p:cNvPr id="5" name="TextBox 5"/>
            <p:cNvSpPr txBox="1"/>
            <p:nvPr/>
          </p:nvSpPr>
          <p:spPr>
            <a:xfrm>
              <a:off x="0" y="-38100"/>
              <a:ext cx="4336551" cy="225086"/>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268005" y="838200"/>
            <a:ext cx="15755898" cy="1780039"/>
          </a:xfrm>
          <a:prstGeom prst="rect">
            <a:avLst/>
          </a:prstGeom>
        </p:spPr>
        <p:txBody>
          <a:bodyPr lIns="0" tIns="0" rIns="0" bIns="0" rtlCol="0" anchor="t">
            <a:spAutoFit/>
          </a:bodyPr>
          <a:lstStyle/>
          <a:p>
            <a:pPr marL="0" lvl="0" indent="0" algn="ctr">
              <a:lnSpc>
                <a:spcPts val="14376"/>
              </a:lnSpc>
              <a:spcBef>
                <a:spcPct val="0"/>
              </a:spcBef>
            </a:pPr>
            <a:r>
              <a:rPr lang="en-US" sz="10268" spc="492" dirty="0">
                <a:solidFill>
                  <a:srgbClr val="000000"/>
                </a:solidFill>
                <a:latin typeface="Peace Sans"/>
              </a:rPr>
              <a:t>Thank you!</a:t>
            </a:r>
          </a:p>
        </p:txBody>
      </p:sp>
      <p:sp>
        <p:nvSpPr>
          <p:cNvPr id="7" name="TextBox 7"/>
          <p:cNvSpPr txBox="1"/>
          <p:nvPr/>
        </p:nvSpPr>
        <p:spPr>
          <a:xfrm>
            <a:off x="1672404" y="4294035"/>
            <a:ext cx="15704267" cy="7497437"/>
          </a:xfrm>
          <a:prstGeom prst="rect">
            <a:avLst/>
          </a:prstGeom>
        </p:spPr>
        <p:txBody>
          <a:bodyPr wrap="square" lIns="0" tIns="0" rIns="0" bIns="0" rtlCol="0" anchor="t">
            <a:spAutoFit/>
          </a:bodyPr>
          <a:lstStyle/>
          <a:p>
            <a:pPr algn="just">
              <a:lnSpc>
                <a:spcPts val="9962"/>
              </a:lnSpc>
            </a:pPr>
            <a:r>
              <a:rPr lang="en-US" sz="5894" spc="978" dirty="0">
                <a:solidFill>
                  <a:srgbClr val="000000"/>
                </a:solidFill>
                <a:latin typeface="Marykate"/>
                <a:hlinkClick r:id="rId3"/>
              </a:rPr>
              <a:t>Clark.Ausloos@du.edu</a:t>
            </a:r>
            <a:endParaRPr lang="en-US" sz="5894" spc="978" dirty="0">
              <a:solidFill>
                <a:srgbClr val="000000"/>
              </a:solidFill>
              <a:latin typeface="Marykate"/>
            </a:endParaRPr>
          </a:p>
          <a:p>
            <a:pPr algn="just">
              <a:lnSpc>
                <a:spcPts val="9962"/>
              </a:lnSpc>
            </a:pPr>
            <a:r>
              <a:rPr lang="en-US" sz="5894" spc="978" dirty="0">
                <a:solidFill>
                  <a:srgbClr val="000000"/>
                </a:solidFill>
                <a:latin typeface="Marykate"/>
              </a:rPr>
              <a:t>Clark D. Ausloos, PhD, LPCC, LSC,NCC</a:t>
            </a:r>
          </a:p>
          <a:p>
            <a:pPr algn="just">
              <a:lnSpc>
                <a:spcPts val="9962"/>
              </a:lnSpc>
            </a:pPr>
            <a:endParaRPr lang="en-US" sz="5894" spc="978" dirty="0">
              <a:solidFill>
                <a:srgbClr val="000000"/>
              </a:solidFill>
              <a:latin typeface="Marykate"/>
            </a:endParaRPr>
          </a:p>
          <a:p>
            <a:pPr algn="just">
              <a:lnSpc>
                <a:spcPts val="9962"/>
              </a:lnSpc>
            </a:pPr>
            <a:r>
              <a:rPr lang="en-US" sz="5894" spc="978" dirty="0">
                <a:solidFill>
                  <a:srgbClr val="000000"/>
                </a:solidFill>
                <a:latin typeface="Marykate"/>
                <a:hlinkClick r:id="rId4"/>
              </a:rPr>
              <a:t>www.clarkausloos.com</a:t>
            </a:r>
            <a:r>
              <a:rPr lang="en-US" sz="5894" spc="978" dirty="0">
                <a:solidFill>
                  <a:srgbClr val="000000"/>
                </a:solidFill>
                <a:latin typeface="Marykate"/>
              </a:rPr>
              <a:t> </a:t>
            </a:r>
          </a:p>
          <a:p>
            <a:pPr algn="just">
              <a:lnSpc>
                <a:spcPts val="9962"/>
              </a:lnSpc>
            </a:pPr>
            <a:endParaRPr lang="en-US" sz="5894" spc="978" dirty="0">
              <a:solidFill>
                <a:srgbClr val="000000"/>
              </a:solidFill>
              <a:latin typeface="Marykate"/>
            </a:endParaRPr>
          </a:p>
          <a:p>
            <a:pPr algn="just">
              <a:lnSpc>
                <a:spcPts val="9962"/>
              </a:lnSpc>
            </a:pPr>
            <a:endParaRPr lang="en-US" sz="5894" spc="978" dirty="0">
              <a:solidFill>
                <a:srgbClr val="000000"/>
              </a:solidFill>
              <a:latin typeface="Marykate"/>
            </a:endParaRPr>
          </a:p>
        </p:txBody>
      </p:sp>
    </p:spTree>
    <p:extLst>
      <p:ext uri="{BB962C8B-B14F-4D97-AF65-F5344CB8AC3E}">
        <p14:creationId xmlns:p14="http://schemas.microsoft.com/office/powerpoint/2010/main" val="29240782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331E2E-D5E3-48FB-A3AA-FD281089BF6A}"/>
              </a:ext>
            </a:extLst>
          </p:cNvPr>
          <p:cNvSpPr>
            <a:spLocks noGrp="1"/>
          </p:cNvSpPr>
          <p:nvPr>
            <p:ph idx="1"/>
          </p:nvPr>
        </p:nvSpPr>
        <p:spPr>
          <a:xfrm>
            <a:off x="942485" y="2171700"/>
            <a:ext cx="16354916" cy="5704110"/>
          </a:xfrm>
        </p:spPr>
        <p:txBody>
          <a:bodyPr>
            <a:noAutofit/>
          </a:bodyPr>
          <a:lstStyle/>
          <a:p>
            <a:r>
              <a:rPr lang="en-US" sz="2000" dirty="0">
                <a:latin typeface="Montserrat" panose="00000500000000000000" pitchFamily="2" charset="0"/>
              </a:rPr>
              <a:t>Alessi, E., Kahn, S., Woolner, L., &amp; Horn, R. (2018). Traumatic stress among sexual and gender minority refugees from the middle east, north </a:t>
            </a:r>
            <a:r>
              <a:rPr lang="en-US" sz="2000" dirty="0" err="1">
                <a:latin typeface="Montserrat" panose="00000500000000000000" pitchFamily="2" charset="0"/>
              </a:rPr>
              <a:t>africa</a:t>
            </a:r>
            <a:r>
              <a:rPr lang="en-US" sz="2000" dirty="0">
                <a:latin typeface="Montserrat" panose="00000500000000000000" pitchFamily="2" charset="0"/>
              </a:rPr>
              <a:t>, and </a:t>
            </a:r>
            <a:r>
              <a:rPr lang="en-US" sz="2000" dirty="0" err="1">
                <a:latin typeface="Montserrat" panose="00000500000000000000" pitchFamily="2" charset="0"/>
              </a:rPr>
              <a:t>asia</a:t>
            </a:r>
            <a:r>
              <a:rPr lang="en-US" sz="2000" dirty="0">
                <a:latin typeface="Montserrat" panose="00000500000000000000" pitchFamily="2" charset="0"/>
              </a:rPr>
              <a:t> who fled to the </a:t>
            </a:r>
            <a:r>
              <a:rPr lang="en-US" sz="2000" dirty="0" err="1">
                <a:latin typeface="Montserrat" panose="00000500000000000000" pitchFamily="2" charset="0"/>
              </a:rPr>
              <a:t>european</a:t>
            </a:r>
            <a:r>
              <a:rPr lang="en-US" sz="2000" dirty="0">
                <a:latin typeface="Montserrat" panose="00000500000000000000" pitchFamily="2" charset="0"/>
              </a:rPr>
              <a:t> union. Journal of Traumatic Stress, 31(6), 805-815. https://doi.org/10.1002/jts.22346</a:t>
            </a:r>
          </a:p>
          <a:p>
            <a:r>
              <a:rPr lang="en-US" sz="2000" dirty="0">
                <a:latin typeface="Montserrat" panose="00000500000000000000" pitchFamily="2" charset="0"/>
              </a:rPr>
              <a:t>American Civil Liberties Union, Gender Spectrum, Human Rights Campaign, National Center for Lesbian Rights, &amp; National Educational Association. (2015). Schools in Transition: A Guide for Supporting Transgender Students in K-12 Schools. Available at: www.nclrights.org/schoolsintransition.</a:t>
            </a:r>
          </a:p>
          <a:p>
            <a:r>
              <a:rPr lang="en-US" sz="2000" dirty="0">
                <a:latin typeface="Montserrat" panose="00000500000000000000" pitchFamily="2" charset="0"/>
              </a:rPr>
              <a:t>Ausloos, C. &amp; Salpietro, L. (2020). Harassment and Discrimination with Trans* and Gender-expansive people. In Brown, L.C. &amp; Dari, T (Eds.), Addressing the Impact of Trauma in High Poverty Elementary Schools: A Guide for School Counselors and Mental Health Clinicians. Hershey, Pennsylvania: IGI Global</a:t>
            </a:r>
          </a:p>
          <a:p>
            <a:r>
              <a:rPr lang="en-US" sz="2000" dirty="0" err="1">
                <a:latin typeface="Montserrat" panose="00000500000000000000" pitchFamily="2" charset="0"/>
              </a:rPr>
              <a:t>Bartholomaeus</a:t>
            </a:r>
            <a:r>
              <a:rPr lang="en-US" sz="2000" dirty="0">
                <a:latin typeface="Montserrat" panose="00000500000000000000" pitchFamily="2" charset="0"/>
              </a:rPr>
              <a:t>, C., &amp; Riggs, D.W. (2017) Whole-of-school approaches to supporting transgender students, staff, and parents, International Journal of Transgenderism, 18:4, 361-366, DOI: 10.1080/15532739.2017.1355648</a:t>
            </a:r>
          </a:p>
          <a:p>
            <a:r>
              <a:rPr lang="en-US" sz="2000" dirty="0" err="1">
                <a:latin typeface="Montserrat" panose="00000500000000000000" pitchFamily="2" charset="0"/>
              </a:rPr>
              <a:t>Bemak</a:t>
            </a:r>
            <a:r>
              <a:rPr lang="en-US" sz="2000" dirty="0">
                <a:latin typeface="Montserrat" panose="00000500000000000000" pitchFamily="2" charset="0"/>
              </a:rPr>
              <a:t>, F. &amp; Chung, R.C. (2008). New professional roles and advocacy strategies for school counselors: A multicultural/social justice perspective to move beyond nice counselor syndrome. Journal of Counseling &amp; Development, 86. 372-382. doi:10.1002/j.1556-6678.2008.tb00522.x</a:t>
            </a:r>
          </a:p>
          <a:p>
            <a:r>
              <a:rPr lang="en-US" sz="2000" dirty="0" err="1">
                <a:latin typeface="Montserrat" panose="00000500000000000000" pitchFamily="2" charset="0"/>
              </a:rPr>
              <a:t>Cepla</a:t>
            </a:r>
            <a:r>
              <a:rPr lang="en-US" sz="2000" dirty="0">
                <a:latin typeface="Montserrat" panose="00000500000000000000" pitchFamily="2" charset="0"/>
              </a:rPr>
              <a:t>. (2019, January 25). Fact sheet: U.S. refugee resettlement. https://immigrationforum.org/article/fact-sheet-u-s-refugee-resettlement/</a:t>
            </a:r>
          </a:p>
          <a:p>
            <a:r>
              <a:rPr lang="en-US" sz="2000" dirty="0">
                <a:latin typeface="Montserrat" panose="00000500000000000000" pitchFamily="2" charset="0"/>
              </a:rPr>
              <a:t>Gender Identity Activism in Schools: http://transgenderlawcenter.org/wp-content/uploads/2012/07/99640173-Beyond-the-Binary.pdf</a:t>
            </a:r>
          </a:p>
          <a:p>
            <a:r>
              <a:rPr lang="en-US" sz="2000" dirty="0">
                <a:latin typeface="Montserrat" panose="00000500000000000000" pitchFamily="2" charset="0"/>
              </a:rPr>
              <a:t>Gender Spectrum's Guide to supporting Transgender Students in K-12 Public Schools: https://www.genderspectrum.org/staging/wp-content/uploads/2015/08/Schools-in-Transition-2015.pdf</a:t>
            </a:r>
          </a:p>
          <a:p>
            <a:r>
              <a:rPr lang="en-US" sz="2000" dirty="0">
                <a:latin typeface="Montserrat" panose="00000500000000000000" pitchFamily="2" charset="0"/>
              </a:rPr>
              <a:t>GLSEN. Changing the Game Resources. Available at: www.glsen.org/sports</a:t>
            </a:r>
          </a:p>
        </p:txBody>
      </p:sp>
      <p:sp>
        <p:nvSpPr>
          <p:cNvPr id="4" name="TextBox 9">
            <a:extLst>
              <a:ext uri="{FF2B5EF4-FFF2-40B4-BE49-F238E27FC236}">
                <a16:creationId xmlns:a16="http://schemas.microsoft.com/office/drawing/2014/main" id="{632E5488-9283-491C-9063-65DCEF89921C}"/>
              </a:ext>
            </a:extLst>
          </p:cNvPr>
          <p:cNvSpPr txBox="1"/>
          <p:nvPr/>
        </p:nvSpPr>
        <p:spPr>
          <a:xfrm>
            <a:off x="2255927" y="342900"/>
            <a:ext cx="13776149" cy="977832"/>
          </a:xfrm>
          <a:prstGeom prst="rect">
            <a:avLst/>
          </a:prstGeom>
        </p:spPr>
        <p:txBody>
          <a:bodyPr wrap="square" lIns="0" tIns="0" rIns="0" bIns="0" rtlCol="0" anchor="t">
            <a:spAutoFit/>
          </a:bodyPr>
          <a:lstStyle/>
          <a:p>
            <a:pPr algn="ctr" defTabSz="914445">
              <a:lnSpc>
                <a:spcPts val="7359"/>
              </a:lnSpc>
              <a:defRPr/>
            </a:pPr>
            <a:r>
              <a:rPr lang="en-US" sz="7076" dirty="0">
                <a:solidFill>
                  <a:srgbClr val="761CC3"/>
                </a:solidFill>
                <a:latin typeface="Peace Sans Bold"/>
              </a:rPr>
              <a:t>Selected References</a:t>
            </a:r>
          </a:p>
        </p:txBody>
      </p:sp>
    </p:spTree>
    <p:extLst>
      <p:ext uri="{BB962C8B-B14F-4D97-AF65-F5344CB8AC3E}">
        <p14:creationId xmlns:p14="http://schemas.microsoft.com/office/powerpoint/2010/main" val="5007504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331E2E-D5E3-48FB-A3AA-FD281089BF6A}"/>
              </a:ext>
            </a:extLst>
          </p:cNvPr>
          <p:cNvSpPr>
            <a:spLocks noGrp="1"/>
          </p:cNvSpPr>
          <p:nvPr>
            <p:ph idx="1"/>
          </p:nvPr>
        </p:nvSpPr>
        <p:spPr>
          <a:xfrm>
            <a:off x="942485" y="2171700"/>
            <a:ext cx="16354916" cy="5704110"/>
          </a:xfrm>
        </p:spPr>
        <p:txBody>
          <a:bodyPr>
            <a:noAutofit/>
          </a:bodyPr>
          <a:lstStyle/>
          <a:p>
            <a:r>
              <a:rPr lang="en-US" sz="2000" dirty="0" err="1">
                <a:latin typeface="Montserrat" panose="00000500000000000000" pitchFamily="2" charset="0"/>
              </a:rPr>
              <a:t>Lamda</a:t>
            </a:r>
            <a:r>
              <a:rPr lang="en-US" sz="2000" dirty="0">
                <a:latin typeface="Montserrat" panose="00000500000000000000" pitchFamily="2" charset="0"/>
              </a:rPr>
              <a:t> Legal's Closing the Gap Between Recommended Practice and Reality for Transgender and Gender-Expansive people in Out-of-Home Care: https://www.lambdalegal.org/sites/default/files/publications/downloads/tgnc-policy-report_2017_final-web_05-02-17.pdf</a:t>
            </a:r>
          </a:p>
          <a:p>
            <a:r>
              <a:rPr lang="en-US" sz="2000" dirty="0">
                <a:latin typeface="Montserrat" panose="00000500000000000000" pitchFamily="2" charset="0"/>
              </a:rPr>
              <a:t>Mendos, L. R., Flores, A. R., &amp; Shaw, A. (2020). Global patterns of discrimination against LGBTQI+ individuals. Williams Institute, UCLA School of Law. https://williamsinstitute.law.ucla.edu/publications/</a:t>
            </a:r>
          </a:p>
          <a:p>
            <a:r>
              <a:rPr lang="en-US" sz="2000" dirty="0">
                <a:latin typeface="Montserrat" panose="00000500000000000000" pitchFamily="2" charset="0"/>
              </a:rPr>
              <a:t>National Center for Transgender Equality. (2017). Know Your Rights: Schools. Available at: transequality.org/know-</a:t>
            </a:r>
            <a:r>
              <a:rPr lang="en-US" sz="2000" dirty="0" err="1">
                <a:latin typeface="Montserrat" panose="00000500000000000000" pitchFamily="2" charset="0"/>
              </a:rPr>
              <a:t>yourrights</a:t>
            </a:r>
            <a:r>
              <a:rPr lang="en-US" sz="2000" dirty="0">
                <a:latin typeface="Montserrat" panose="00000500000000000000" pitchFamily="2" charset="0"/>
              </a:rPr>
              <a:t>/schools.</a:t>
            </a:r>
          </a:p>
          <a:p>
            <a:r>
              <a:rPr lang="en-US" sz="2000" dirty="0">
                <a:latin typeface="Montserrat" panose="00000500000000000000" pitchFamily="2" charset="0"/>
              </a:rPr>
              <a:t>National Center for Transgender Equality. (2017). School Action Center. Available at: transequality.org/</a:t>
            </a:r>
            <a:r>
              <a:rPr lang="en-US" sz="2000" dirty="0" err="1">
                <a:latin typeface="Montserrat" panose="00000500000000000000" pitchFamily="2" charset="0"/>
              </a:rPr>
              <a:t>schoolaction</a:t>
            </a:r>
            <a:r>
              <a:rPr lang="en-US" sz="2000" dirty="0">
                <a:latin typeface="Montserrat" panose="00000500000000000000" pitchFamily="2" charset="0"/>
              </a:rPr>
              <a:t>.</a:t>
            </a:r>
          </a:p>
          <a:p>
            <a:r>
              <a:rPr lang="en-US" sz="2000" dirty="0">
                <a:latin typeface="Montserrat" panose="00000500000000000000" pitchFamily="2" charset="0"/>
              </a:rPr>
              <a:t>National Center for Transgender Equality Fact Sheet on USDOE: https://transequality.org/sites/default/files/images/resources/trans_school_district_model_policy_FINAL.pdf</a:t>
            </a:r>
          </a:p>
          <a:p>
            <a:r>
              <a:rPr lang="en-US" sz="2000" dirty="0">
                <a:latin typeface="Montserrat" panose="00000500000000000000" pitchFamily="2" charset="0"/>
              </a:rPr>
              <a:t>Shaw, A., &amp; </a:t>
            </a:r>
            <a:r>
              <a:rPr lang="en-US" sz="2000" dirty="0" err="1">
                <a:latin typeface="Montserrat" panose="00000500000000000000" pitchFamily="2" charset="0"/>
              </a:rPr>
              <a:t>Verghese</a:t>
            </a:r>
            <a:r>
              <a:rPr lang="en-US" sz="2000" dirty="0">
                <a:latin typeface="Montserrat" panose="00000500000000000000" pitchFamily="2" charset="0"/>
              </a:rPr>
              <a:t>, N. (2022). LGBTQI+ refugees and asylum seekers: A Review of Research and Data Needs. https://williamsinstitute.law.ucla.edu/wp-content/uploads/LGBTQI-Refugee-Review-Jul-2022.pdf</a:t>
            </a:r>
          </a:p>
          <a:p>
            <a:r>
              <a:rPr lang="en-US" sz="2000" dirty="0">
                <a:latin typeface="Montserrat" panose="00000500000000000000" pitchFamily="2" charset="0"/>
              </a:rPr>
              <a:t>Substance Abuse and Mental Health Services Administration. (2014). A Practitioner’s Resource Guide: Helping Families to Support Their LGBT Students. Available at: https://store.samhsa.gov/shin/content//PEP14-LGBTpeople/PEP14-LGBTpeople.pdf.</a:t>
            </a:r>
          </a:p>
          <a:p>
            <a:r>
              <a:rPr lang="en-US" sz="2000" dirty="0" err="1">
                <a:latin typeface="Montserrat" panose="00000500000000000000" pitchFamily="2" charset="0"/>
              </a:rPr>
              <a:t>Yarwood</a:t>
            </a:r>
            <a:r>
              <a:rPr lang="en-US" sz="2000" dirty="0">
                <a:latin typeface="Montserrat" panose="00000500000000000000" pitchFamily="2" charset="0"/>
              </a:rPr>
              <a:t>, V., Checchi, F., Lau, K., &amp; Zimmerman, C. (2022). LGBTQI+ Migrants: A Systematic Review and Conceptual Framework of Health, Safety, and Wellbeing during Migration. International Journal of Environmental Research and Public Health, 19(869). https://doi.org/10.3390/ijerph19020869</a:t>
            </a:r>
            <a:endParaRPr lang="en-US" sz="2000" b="1" dirty="0">
              <a:latin typeface="Montserrat" panose="00000500000000000000" pitchFamily="2" charset="0"/>
            </a:endParaRPr>
          </a:p>
        </p:txBody>
      </p:sp>
      <p:sp>
        <p:nvSpPr>
          <p:cNvPr id="4" name="TextBox 9">
            <a:extLst>
              <a:ext uri="{FF2B5EF4-FFF2-40B4-BE49-F238E27FC236}">
                <a16:creationId xmlns:a16="http://schemas.microsoft.com/office/drawing/2014/main" id="{632E5488-9283-491C-9063-65DCEF89921C}"/>
              </a:ext>
            </a:extLst>
          </p:cNvPr>
          <p:cNvSpPr txBox="1"/>
          <p:nvPr/>
        </p:nvSpPr>
        <p:spPr>
          <a:xfrm>
            <a:off x="2255927" y="342900"/>
            <a:ext cx="13776149" cy="977832"/>
          </a:xfrm>
          <a:prstGeom prst="rect">
            <a:avLst/>
          </a:prstGeom>
        </p:spPr>
        <p:txBody>
          <a:bodyPr wrap="square" lIns="0" tIns="0" rIns="0" bIns="0" rtlCol="0" anchor="t">
            <a:spAutoFit/>
          </a:bodyPr>
          <a:lstStyle/>
          <a:p>
            <a:pPr algn="ctr" defTabSz="914445">
              <a:lnSpc>
                <a:spcPts val="7359"/>
              </a:lnSpc>
              <a:defRPr/>
            </a:pPr>
            <a:r>
              <a:rPr lang="en-US" sz="7076" dirty="0">
                <a:solidFill>
                  <a:srgbClr val="761CC3"/>
                </a:solidFill>
                <a:latin typeface="Peace Sans Bold"/>
              </a:rPr>
              <a:t>Selected References</a:t>
            </a:r>
          </a:p>
        </p:txBody>
      </p:sp>
    </p:spTree>
    <p:extLst>
      <p:ext uri="{BB962C8B-B14F-4D97-AF65-F5344CB8AC3E}">
        <p14:creationId xmlns:p14="http://schemas.microsoft.com/office/powerpoint/2010/main" val="2655038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53869" y="-3771900"/>
            <a:ext cx="6574155" cy="10668000"/>
          </a:xfrm>
          <a:custGeom>
            <a:avLst/>
            <a:gdLst/>
            <a:ahLst/>
            <a:cxnLst/>
            <a:rect l="l" t="t" r="r" b="b"/>
            <a:pathLst>
              <a:path w="6574155" h="10668000">
                <a:moveTo>
                  <a:pt x="0" y="0"/>
                </a:moveTo>
                <a:lnTo>
                  <a:pt x="6574155" y="0"/>
                </a:lnTo>
                <a:lnTo>
                  <a:pt x="6574155" y="10668000"/>
                </a:lnTo>
                <a:lnTo>
                  <a:pt x="0" y="10668000"/>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961200" y="955482"/>
            <a:ext cx="13900318" cy="822905"/>
            <a:chOff x="0" y="0"/>
            <a:chExt cx="3660989" cy="216732"/>
          </a:xfrm>
        </p:grpSpPr>
        <p:sp>
          <p:nvSpPr>
            <p:cNvPr id="5" name="Freeform 5"/>
            <p:cNvSpPr/>
            <p:nvPr/>
          </p:nvSpPr>
          <p:spPr>
            <a:xfrm>
              <a:off x="0" y="0"/>
              <a:ext cx="3660989" cy="216732"/>
            </a:xfrm>
            <a:custGeom>
              <a:avLst/>
              <a:gdLst/>
              <a:ahLst/>
              <a:cxnLst/>
              <a:rect l="l" t="t" r="r" b="b"/>
              <a:pathLst>
                <a:path w="3660989" h="216732">
                  <a:moveTo>
                    <a:pt x="28405" y="0"/>
                  </a:moveTo>
                  <a:lnTo>
                    <a:pt x="3632584" y="0"/>
                  </a:lnTo>
                  <a:cubicBezTo>
                    <a:pt x="3648271" y="0"/>
                    <a:pt x="3660989" y="12717"/>
                    <a:pt x="3660989" y="28405"/>
                  </a:cubicBezTo>
                  <a:lnTo>
                    <a:pt x="3660989" y="188327"/>
                  </a:lnTo>
                  <a:cubicBezTo>
                    <a:pt x="3660989" y="204015"/>
                    <a:pt x="3648271" y="216732"/>
                    <a:pt x="3632584" y="216732"/>
                  </a:cubicBezTo>
                  <a:lnTo>
                    <a:pt x="28405" y="216732"/>
                  </a:lnTo>
                  <a:cubicBezTo>
                    <a:pt x="12717" y="216732"/>
                    <a:pt x="0" y="204015"/>
                    <a:pt x="0" y="188327"/>
                  </a:cubicBezTo>
                  <a:lnTo>
                    <a:pt x="0" y="28405"/>
                  </a:lnTo>
                  <a:cubicBezTo>
                    <a:pt x="0" y="12717"/>
                    <a:pt x="12717" y="0"/>
                    <a:pt x="28405" y="0"/>
                  </a:cubicBezTo>
                  <a:close/>
                </a:path>
              </a:pathLst>
            </a:custGeom>
            <a:solidFill>
              <a:srgbClr val="2088F5"/>
            </a:solidFill>
          </p:spPr>
          <p:txBody>
            <a:bodyPr/>
            <a:lstStyle/>
            <a:p>
              <a:endParaRPr lang="en-US"/>
            </a:p>
          </p:txBody>
        </p:sp>
        <p:sp>
          <p:nvSpPr>
            <p:cNvPr id="6" name="TextBox 6"/>
            <p:cNvSpPr txBox="1"/>
            <p:nvPr/>
          </p:nvSpPr>
          <p:spPr>
            <a:xfrm>
              <a:off x="0" y="-38100"/>
              <a:ext cx="3660989" cy="254832"/>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1433068" y="-109083"/>
            <a:ext cx="14126463" cy="2187137"/>
          </a:xfrm>
          <a:prstGeom prst="rect">
            <a:avLst/>
          </a:prstGeom>
        </p:spPr>
        <p:txBody>
          <a:bodyPr lIns="0" tIns="0" rIns="0" bIns="0" rtlCol="0" anchor="t">
            <a:spAutoFit/>
          </a:bodyPr>
          <a:lstStyle/>
          <a:p>
            <a:pPr marL="0" lvl="0" indent="0">
              <a:lnSpc>
                <a:spcPts val="18853"/>
              </a:lnSpc>
              <a:spcBef>
                <a:spcPct val="0"/>
              </a:spcBef>
            </a:pPr>
            <a:r>
              <a:rPr lang="en-US" sz="9600" spc="296" dirty="0">
                <a:solidFill>
                  <a:srgbClr val="000000"/>
                </a:solidFill>
                <a:latin typeface="Peace Sans"/>
              </a:rPr>
              <a:t>Instead</a:t>
            </a:r>
          </a:p>
        </p:txBody>
      </p:sp>
      <p:sp>
        <p:nvSpPr>
          <p:cNvPr id="10" name="TextBox 9">
            <a:extLst>
              <a:ext uri="{FF2B5EF4-FFF2-40B4-BE49-F238E27FC236}">
                <a16:creationId xmlns:a16="http://schemas.microsoft.com/office/drawing/2014/main" id="{17A45639-4665-E125-D7AF-BD887B8292DA}"/>
              </a:ext>
            </a:extLst>
          </p:cNvPr>
          <p:cNvSpPr txBox="1"/>
          <p:nvPr/>
        </p:nvSpPr>
        <p:spPr>
          <a:xfrm>
            <a:off x="840717" y="2493751"/>
            <a:ext cx="14020801" cy="5909310"/>
          </a:xfrm>
          <a:prstGeom prst="rect">
            <a:avLst/>
          </a:prstGeom>
        </p:spPr>
        <p:txBody>
          <a:bodyPr wrap="square" lIns="0" tIns="0" rIns="0" bIns="0" rtlCol="0" anchor="t">
            <a:spAutoFit/>
          </a:bodyPr>
          <a:lstStyle/>
          <a:p>
            <a:pPr marL="571500" indent="-571500">
              <a:spcBef>
                <a:spcPct val="0"/>
              </a:spcBef>
              <a:buFont typeface="Arial" panose="020B0604020202020204" pitchFamily="34" charset="0"/>
              <a:buChar char="•"/>
            </a:pPr>
            <a:r>
              <a:rPr lang="en-US" sz="4800" dirty="0">
                <a:solidFill>
                  <a:srgbClr val="0B0A07"/>
                </a:solidFill>
              </a:rPr>
              <a:t>Think of gender as a dynamic, fluid, and developing concept </a:t>
            </a:r>
          </a:p>
          <a:p>
            <a:pPr marL="571500" indent="-571500">
              <a:spcBef>
                <a:spcPct val="0"/>
              </a:spcBef>
              <a:buFont typeface="Arial" panose="020B0604020202020204" pitchFamily="34" charset="0"/>
              <a:buChar char="•"/>
            </a:pPr>
            <a:r>
              <a:rPr lang="en-US" sz="4800" dirty="0">
                <a:solidFill>
                  <a:srgbClr val="0B0A07"/>
                </a:solidFill>
              </a:rPr>
              <a:t>Stay curious – ask people to share </a:t>
            </a:r>
            <a:r>
              <a:rPr lang="en-US" sz="4800" i="1" dirty="0">
                <a:solidFill>
                  <a:srgbClr val="0B0A07"/>
                </a:solidFill>
              </a:rPr>
              <a:t>their </a:t>
            </a:r>
            <a:r>
              <a:rPr lang="en-US" sz="4800" dirty="0">
                <a:solidFill>
                  <a:srgbClr val="0B0A07"/>
                </a:solidFill>
              </a:rPr>
              <a:t>experiences of what their gender means to them</a:t>
            </a:r>
          </a:p>
          <a:p>
            <a:pPr marL="1028700" lvl="1" indent="-571500">
              <a:spcBef>
                <a:spcPct val="0"/>
              </a:spcBef>
              <a:buFont typeface="Arial" panose="020B0604020202020204" pitchFamily="34" charset="0"/>
              <a:buChar char="•"/>
            </a:pPr>
            <a:r>
              <a:rPr lang="en-US" sz="4800" dirty="0">
                <a:solidFill>
                  <a:srgbClr val="0B0A07"/>
                </a:solidFill>
              </a:rPr>
              <a:t>“Tell me about your experiences of being a boy…” </a:t>
            </a:r>
          </a:p>
          <a:p>
            <a:pPr marL="1028700" lvl="1" indent="-571500">
              <a:spcBef>
                <a:spcPct val="0"/>
              </a:spcBef>
              <a:buFont typeface="Arial" panose="020B0604020202020204" pitchFamily="34" charset="0"/>
              <a:buChar char="•"/>
            </a:pPr>
            <a:r>
              <a:rPr lang="en-US" sz="4800" dirty="0">
                <a:solidFill>
                  <a:srgbClr val="0B0A07"/>
                </a:solidFill>
              </a:rPr>
              <a:t>“I’m curious about what being genderqueer means to you?” </a:t>
            </a:r>
          </a:p>
          <a:p>
            <a:pPr marL="571500" indent="-571500">
              <a:spcBef>
                <a:spcPct val="0"/>
              </a:spcBef>
              <a:buFont typeface="Arial" panose="020B0604020202020204" pitchFamily="34" charset="0"/>
              <a:buChar char="•"/>
            </a:pPr>
            <a:endParaRPr lang="en-US" sz="4800" dirty="0">
              <a:solidFill>
                <a:srgbClr val="0B0A07"/>
              </a:solidFill>
            </a:endParaRPr>
          </a:p>
        </p:txBody>
      </p:sp>
    </p:spTree>
    <p:extLst>
      <p:ext uri="{BB962C8B-B14F-4D97-AF65-F5344CB8AC3E}">
        <p14:creationId xmlns:p14="http://schemas.microsoft.com/office/powerpoint/2010/main" val="17094233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5285</TotalTime>
  <Words>9054</Words>
  <Application>Microsoft Office PowerPoint</Application>
  <PresentationFormat>Custom</PresentationFormat>
  <Paragraphs>775</Paragraphs>
  <Slides>82</Slides>
  <Notes>64</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82</vt:i4>
      </vt:variant>
    </vt:vector>
  </HeadingPairs>
  <TitlesOfParts>
    <vt:vector size="103" baseType="lpstr">
      <vt:lpstr>Calibri</vt:lpstr>
      <vt:lpstr>IBM Plex Sans Hebrew Text</vt:lpstr>
      <vt:lpstr>Book Antiqua</vt:lpstr>
      <vt:lpstr>Marykate</vt:lpstr>
      <vt:lpstr>Belleza Bold Italics</vt:lpstr>
      <vt:lpstr>Montserrat</vt:lpstr>
      <vt:lpstr>schoolbook</vt:lpstr>
      <vt:lpstr>Söhne</vt:lpstr>
      <vt:lpstr>Montserrat-Regular</vt:lpstr>
      <vt:lpstr>DM Sans</vt:lpstr>
      <vt:lpstr>Peace Sans</vt:lpstr>
      <vt:lpstr>Calibri Light</vt:lpstr>
      <vt:lpstr>inherit</vt:lpstr>
      <vt:lpstr>DM Serif Display</vt:lpstr>
      <vt:lpstr>Arial</vt:lpstr>
      <vt:lpstr>Peace Sans Bold</vt:lpstr>
      <vt:lpstr>Symbol</vt:lpstr>
      <vt:lpstr>Helvetica Neue</vt:lpstr>
      <vt:lpstr>Lato</vt:lpstr>
      <vt:lpstr>Belleza Bold</vt:lpstr>
      <vt:lpstr>Office Theme</vt:lpstr>
      <vt:lpstr>PowerPoint Presentation</vt:lpstr>
      <vt:lpstr>PowerPoint Presentation</vt:lpstr>
      <vt:lpstr>PowerPoint Presentation</vt:lpstr>
      <vt:lpstr>PowerPoint Presentation</vt:lpstr>
      <vt:lpstr>PowerPoint Presentation</vt:lpstr>
      <vt:lpstr>It Starts With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QUICK note on Pronouns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Experiences of Parents with LGBTQ+ Youth</vt:lpstr>
      <vt:lpstr>PowerPoint Presentation</vt:lpstr>
      <vt:lpstr>PowerPoint Presentation</vt:lpstr>
      <vt:lpstr>Intersectionality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Support in School Settings </vt:lpstr>
      <vt:lpstr>Support in School Settings </vt:lpstr>
      <vt:lpstr>School Policies, Procedures, and Guidelines</vt:lpstr>
      <vt:lpstr>Trans Student Athletes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Helpful Resources</vt:lpstr>
      <vt:lpstr>Helpful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Clark Ausloos</cp:lastModifiedBy>
  <cp:revision>64</cp:revision>
  <dcterms:created xsi:type="dcterms:W3CDTF">2006-08-16T00:00:00Z</dcterms:created>
  <dcterms:modified xsi:type="dcterms:W3CDTF">2024-04-27T14:58:44Z</dcterms:modified>
  <dc:identifier>DAFyxDWSePc</dc:identifier>
</cp:coreProperties>
</file>